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0"/>
  </p:notesMasterIdLst>
  <p:sldIdLst>
    <p:sldId id="4286" r:id="rId2"/>
    <p:sldId id="4306" r:id="rId3"/>
    <p:sldId id="4376" r:id="rId4"/>
    <p:sldId id="269" r:id="rId5"/>
    <p:sldId id="270" r:id="rId6"/>
    <p:sldId id="271" r:id="rId7"/>
    <p:sldId id="272" r:id="rId8"/>
    <p:sldId id="4323" r:id="rId9"/>
    <p:sldId id="4338" r:id="rId10"/>
    <p:sldId id="4300" r:id="rId11"/>
    <p:sldId id="4356" r:id="rId12"/>
    <p:sldId id="4358" r:id="rId13"/>
    <p:sldId id="4359" r:id="rId14"/>
    <p:sldId id="4360" r:id="rId15"/>
    <p:sldId id="4361" r:id="rId16"/>
    <p:sldId id="4342" r:id="rId17"/>
    <p:sldId id="4344" r:id="rId18"/>
    <p:sldId id="4363" r:id="rId19"/>
    <p:sldId id="4364" r:id="rId20"/>
    <p:sldId id="4365" r:id="rId21"/>
    <p:sldId id="4366" r:id="rId22"/>
    <p:sldId id="4369" r:id="rId23"/>
    <p:sldId id="4367" r:id="rId24"/>
    <p:sldId id="4368" r:id="rId25"/>
    <p:sldId id="4287" r:id="rId26"/>
    <p:sldId id="4351" r:id="rId27"/>
    <p:sldId id="4370" r:id="rId28"/>
    <p:sldId id="4352" r:id="rId29"/>
    <p:sldId id="4339" r:id="rId30"/>
    <p:sldId id="4347" r:id="rId31"/>
    <p:sldId id="4340" r:id="rId32"/>
    <p:sldId id="4371" r:id="rId33"/>
    <p:sldId id="4372" r:id="rId34"/>
    <p:sldId id="4373" r:id="rId35"/>
    <p:sldId id="4374" r:id="rId36"/>
    <p:sldId id="4375" r:id="rId37"/>
    <p:sldId id="4319" r:id="rId38"/>
    <p:sldId id="28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B33"/>
    <a:srgbClr val="87A66E"/>
    <a:srgbClr val="94C1AA"/>
    <a:srgbClr val="000000"/>
    <a:srgbClr val="63C1D3"/>
    <a:srgbClr val="287B8C"/>
    <a:srgbClr val="75A949"/>
    <a:srgbClr val="9FDADF"/>
    <a:srgbClr val="8DC641"/>
    <a:srgbClr val="064A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39"/>
    <p:restoredTop sz="89385" autoAdjust="0"/>
  </p:normalViewPr>
  <p:slideViewPr>
    <p:cSldViewPr snapToGrid="0" snapToObjects="1">
      <p:cViewPr varScale="1">
        <p:scale>
          <a:sx n="95" d="100"/>
          <a:sy n="95" d="100"/>
        </p:scale>
        <p:origin x="396"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201631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281338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2355165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231305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44119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397875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36</a:t>
            </a:fld>
            <a:endParaRPr lang="en-US"/>
          </a:p>
        </p:txBody>
      </p:sp>
    </p:spTree>
    <p:extLst>
      <p:ext uri="{BB962C8B-B14F-4D97-AF65-F5344CB8AC3E}">
        <p14:creationId xmlns:p14="http://schemas.microsoft.com/office/powerpoint/2010/main" val="338938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216402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9F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EU DARE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694846"/>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9F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8DC641"/>
                </a:solidFill>
                <a:latin typeface="+mn-lt"/>
              </a:defRPr>
            </a:lvl1pPr>
          </a:lstStyle>
          <a:p>
            <a:pPr lvl="0"/>
            <a:r>
              <a:rPr lang="en-US" dirty="0"/>
              <a:t>Heading</a:t>
            </a:r>
          </a:p>
        </p:txBody>
      </p:sp>
      <p:pic>
        <p:nvPicPr>
          <p:cNvPr id="2" name="Graphic 1">
            <a:extLst>
              <a:ext uri="{FF2B5EF4-FFF2-40B4-BE49-F238E27FC236}">
                <a16:creationId xmlns:a16="http://schemas.microsoft.com/office/drawing/2014/main" id="{0491397C-5ADC-5295-0BCE-3A9A4982EDF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742" t="75046" r="6487" b="13954"/>
          <a:stretch/>
        </p:blipFill>
        <p:spPr>
          <a:xfrm>
            <a:off x="8124669" y="6484108"/>
            <a:ext cx="3540279" cy="252000"/>
          </a:xfrm>
          <a:prstGeom prst="rect">
            <a:avLst/>
          </a:prstGeom>
        </p:spPr>
      </p:pic>
      <p:sp>
        <p:nvSpPr>
          <p:cNvPr id="4" name="Graphic 12">
            <a:extLst>
              <a:ext uri="{FF2B5EF4-FFF2-40B4-BE49-F238E27FC236}">
                <a16:creationId xmlns:a16="http://schemas.microsoft.com/office/drawing/2014/main" id="{9F564081-4710-16F5-CFD0-EFED7220F6B1}"/>
              </a:ext>
            </a:extLst>
          </p:cNvPr>
          <p:cNvSpPr/>
          <p:nvPr userDrawn="1"/>
        </p:nvSpPr>
        <p:spPr>
          <a:xfrm>
            <a:off x="0" y="6553248"/>
            <a:ext cx="8229600" cy="45719"/>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8DC641"/>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544169" y="-2888292"/>
            <a:ext cx="5131224"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6186233" y="2341241"/>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502882" y="892243"/>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2" name="Graphic 1">
            <a:extLst>
              <a:ext uri="{FF2B5EF4-FFF2-40B4-BE49-F238E27FC236}">
                <a16:creationId xmlns:a16="http://schemas.microsoft.com/office/drawing/2014/main" id="{DD1B5276-4697-134C-5141-92087E53F29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742" t="75046" r="6487" b="13954"/>
          <a:stretch/>
        </p:blipFill>
        <p:spPr>
          <a:xfrm>
            <a:off x="8124669" y="6484108"/>
            <a:ext cx="3540279" cy="252000"/>
          </a:xfrm>
          <a:prstGeom prst="rect">
            <a:avLst/>
          </a:prstGeom>
        </p:spPr>
      </p:pic>
      <p:sp>
        <p:nvSpPr>
          <p:cNvPr id="3" name="Graphic 12">
            <a:extLst>
              <a:ext uri="{FF2B5EF4-FFF2-40B4-BE49-F238E27FC236}">
                <a16:creationId xmlns:a16="http://schemas.microsoft.com/office/drawing/2014/main" id="{9C67662B-0CEE-FBC7-D294-08845D5FA785}"/>
              </a:ext>
            </a:extLst>
          </p:cNvPr>
          <p:cNvSpPr/>
          <p:nvPr userDrawn="1"/>
        </p:nvSpPr>
        <p:spPr>
          <a:xfrm>
            <a:off x="0" y="6553248"/>
            <a:ext cx="8229600" cy="45719"/>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4" name="Group 3">
            <a:extLst>
              <a:ext uri="{FF2B5EF4-FFF2-40B4-BE49-F238E27FC236}">
                <a16:creationId xmlns:a16="http://schemas.microsoft.com/office/drawing/2014/main" id="{1D6565CD-14A9-102E-64D3-ADE50FB947F6}"/>
              </a:ext>
            </a:extLst>
          </p:cNvPr>
          <p:cNvGrpSpPr/>
          <p:nvPr userDrawn="1"/>
        </p:nvGrpSpPr>
        <p:grpSpPr>
          <a:xfrm>
            <a:off x="482255" y="3109382"/>
            <a:ext cx="6917577" cy="2914086"/>
            <a:chOff x="1202708" y="6807724"/>
            <a:chExt cx="6270636" cy="2641557"/>
          </a:xfrm>
        </p:grpSpPr>
        <p:grpSp>
          <p:nvGrpSpPr>
            <p:cNvPr id="5" name="Graphic 83">
              <a:extLst>
                <a:ext uri="{FF2B5EF4-FFF2-40B4-BE49-F238E27FC236}">
                  <a16:creationId xmlns:a16="http://schemas.microsoft.com/office/drawing/2014/main" id="{C00150BE-4DA1-1DD8-7F5C-048506034CBA}"/>
                </a:ext>
              </a:extLst>
            </p:cNvPr>
            <p:cNvGrpSpPr/>
            <p:nvPr/>
          </p:nvGrpSpPr>
          <p:grpSpPr>
            <a:xfrm>
              <a:off x="2348838" y="6807724"/>
              <a:ext cx="1249545" cy="2223619"/>
              <a:chOff x="2348838" y="6807724"/>
              <a:chExt cx="1249545" cy="2223619"/>
            </a:xfrm>
          </p:grpSpPr>
          <p:sp>
            <p:nvSpPr>
              <p:cNvPr id="11" name="Freeform 10">
                <a:extLst>
                  <a:ext uri="{FF2B5EF4-FFF2-40B4-BE49-F238E27FC236}">
                    <a16:creationId xmlns:a16="http://schemas.microsoft.com/office/drawing/2014/main" id="{BE76BAF2-FE45-C7F4-C72C-D48FC631657F}"/>
                  </a:ext>
                </a:extLst>
              </p:cNvPr>
              <p:cNvSpPr/>
              <p:nvPr/>
            </p:nvSpPr>
            <p:spPr>
              <a:xfrm>
                <a:off x="2519028" y="7841415"/>
                <a:ext cx="536931" cy="498493"/>
              </a:xfrm>
              <a:custGeom>
                <a:avLst/>
                <a:gdLst>
                  <a:gd name="connsiteX0" fmla="*/ 453593 w 536931"/>
                  <a:gd name="connsiteY0" fmla="*/ 0 h 498493"/>
                  <a:gd name="connsiteX1" fmla="*/ 373894 w 536931"/>
                  <a:gd name="connsiteY1" fmla="*/ 13534 h 498493"/>
                  <a:gd name="connsiteX2" fmla="*/ 244572 w 536931"/>
                  <a:gd name="connsiteY2" fmla="*/ 45112 h 498493"/>
                  <a:gd name="connsiteX3" fmla="*/ 56603 w 536931"/>
                  <a:gd name="connsiteY3" fmla="*/ 114285 h 498493"/>
                  <a:gd name="connsiteX4" fmla="*/ 964 w 536931"/>
                  <a:gd name="connsiteY4" fmla="*/ 260149 h 498493"/>
                  <a:gd name="connsiteX5" fmla="*/ 101715 w 536931"/>
                  <a:gd name="connsiteY5" fmla="*/ 399997 h 498493"/>
                  <a:gd name="connsiteX6" fmla="*/ 205474 w 536931"/>
                  <a:gd name="connsiteY6" fmla="*/ 430072 h 498493"/>
                  <a:gd name="connsiteX7" fmla="*/ 318255 w 536931"/>
                  <a:gd name="connsiteY7" fmla="*/ 496238 h 498493"/>
                  <a:gd name="connsiteX8" fmla="*/ 328782 w 536931"/>
                  <a:gd name="connsiteY8" fmla="*/ 496238 h 498493"/>
                  <a:gd name="connsiteX9" fmla="*/ 331789 w 536931"/>
                  <a:gd name="connsiteY9" fmla="*/ 494734 h 498493"/>
                  <a:gd name="connsiteX10" fmla="*/ 315248 w 536931"/>
                  <a:gd name="connsiteY10" fmla="*/ 372930 h 498493"/>
                  <a:gd name="connsiteX11" fmla="*/ 247579 w 536931"/>
                  <a:gd name="connsiteY11" fmla="*/ 326314 h 498493"/>
                  <a:gd name="connsiteX12" fmla="*/ 205474 w 536931"/>
                  <a:gd name="connsiteY12" fmla="*/ 287216 h 498493"/>
                  <a:gd name="connsiteX13" fmla="*/ 255098 w 536931"/>
                  <a:gd name="connsiteY13" fmla="*/ 243608 h 498493"/>
                  <a:gd name="connsiteX14" fmla="*/ 363368 w 536931"/>
                  <a:gd name="connsiteY14" fmla="*/ 270675 h 498493"/>
                  <a:gd name="connsiteX15" fmla="*/ 434044 w 536931"/>
                  <a:gd name="connsiteY15" fmla="*/ 240600 h 498493"/>
                  <a:gd name="connsiteX16" fmla="*/ 536299 w 536931"/>
                  <a:gd name="connsiteY16" fmla="*/ 85714 h 498493"/>
                  <a:gd name="connsiteX17" fmla="*/ 453593 w 536931"/>
                  <a:gd name="connsiteY17" fmla="*/ 0 h 49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931" h="498493">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w="1503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F50E4DA-9E2A-805D-72E1-D13D74A541A3}"/>
                  </a:ext>
                </a:extLst>
              </p:cNvPr>
              <p:cNvSpPr/>
              <p:nvPr/>
            </p:nvSpPr>
            <p:spPr>
              <a:xfrm>
                <a:off x="2908218" y="8231767"/>
                <a:ext cx="491926" cy="675803"/>
              </a:xfrm>
              <a:custGeom>
                <a:avLst/>
                <a:gdLst>
                  <a:gd name="connsiteX0" fmla="*/ 488461 w 491926"/>
                  <a:gd name="connsiteY0" fmla="*/ 271298 h 675803"/>
                  <a:gd name="connsiteX1" fmla="*/ 446356 w 491926"/>
                  <a:gd name="connsiteY1" fmla="*/ 242726 h 675803"/>
                  <a:gd name="connsiteX2" fmla="*/ 390717 w 491926"/>
                  <a:gd name="connsiteY2" fmla="*/ 185584 h 675803"/>
                  <a:gd name="connsiteX3" fmla="*/ 306507 w 491926"/>
                  <a:gd name="connsiteY3" fmla="*/ 96863 h 675803"/>
                  <a:gd name="connsiteX4" fmla="*/ 201244 w 491926"/>
                  <a:gd name="connsiteY4" fmla="*/ 41224 h 675803"/>
                  <a:gd name="connsiteX5" fmla="*/ 91471 w 491926"/>
                  <a:gd name="connsiteY5" fmla="*/ 623 h 675803"/>
                  <a:gd name="connsiteX6" fmla="*/ 83952 w 491926"/>
                  <a:gd name="connsiteY6" fmla="*/ 2127 h 675803"/>
                  <a:gd name="connsiteX7" fmla="*/ 26809 w 491926"/>
                  <a:gd name="connsiteY7" fmla="*/ 75810 h 675803"/>
                  <a:gd name="connsiteX8" fmla="*/ 22298 w 491926"/>
                  <a:gd name="connsiteY8" fmla="*/ 80321 h 675803"/>
                  <a:gd name="connsiteX9" fmla="*/ 4253 w 491926"/>
                  <a:gd name="connsiteY9" fmla="*/ 164532 h 675803"/>
                  <a:gd name="connsiteX10" fmla="*/ 1246 w 491926"/>
                  <a:gd name="connsiteY10" fmla="*/ 269794 h 675803"/>
                  <a:gd name="connsiteX11" fmla="*/ 20795 w 491926"/>
                  <a:gd name="connsiteY11" fmla="*/ 347989 h 675803"/>
                  <a:gd name="connsiteX12" fmla="*/ 80945 w 491926"/>
                  <a:gd name="connsiteY12" fmla="*/ 426184 h 675803"/>
                  <a:gd name="connsiteX13" fmla="*/ 108012 w 491926"/>
                  <a:gd name="connsiteY13" fmla="*/ 635205 h 675803"/>
                  <a:gd name="connsiteX14" fmla="*/ 133576 w 491926"/>
                  <a:gd name="connsiteY14" fmla="*/ 674303 h 675803"/>
                  <a:gd name="connsiteX15" fmla="*/ 207259 w 491926"/>
                  <a:gd name="connsiteY15" fmla="*/ 647235 h 675803"/>
                  <a:gd name="connsiteX16" fmla="*/ 253876 w 491926"/>
                  <a:gd name="connsiteY16" fmla="*/ 599115 h 675803"/>
                  <a:gd name="connsiteX17" fmla="*/ 261394 w 491926"/>
                  <a:gd name="connsiteY17" fmla="*/ 570544 h 675803"/>
                  <a:gd name="connsiteX18" fmla="*/ 258387 w 491926"/>
                  <a:gd name="connsiteY18" fmla="*/ 507387 h 675803"/>
                  <a:gd name="connsiteX19" fmla="*/ 357634 w 491926"/>
                  <a:gd name="connsiteY19" fmla="*/ 483326 h 675803"/>
                  <a:gd name="connsiteX20" fmla="*/ 426807 w 491926"/>
                  <a:gd name="connsiteY20" fmla="*/ 430695 h 675803"/>
                  <a:gd name="connsiteX21" fmla="*/ 470416 w 491926"/>
                  <a:gd name="connsiteY21" fmla="*/ 354004 h 675803"/>
                  <a:gd name="connsiteX22" fmla="*/ 488461 w 491926"/>
                  <a:gd name="connsiteY22" fmla="*/ 271298 h 67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1926" h="675803">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w="1503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E9CEAE3-4F0E-EC78-D6AA-B42A2670E9B9}"/>
                  </a:ext>
                </a:extLst>
              </p:cNvPr>
              <p:cNvSpPr/>
              <p:nvPr/>
            </p:nvSpPr>
            <p:spPr>
              <a:xfrm>
                <a:off x="2348838" y="7983188"/>
                <a:ext cx="604234" cy="1048156"/>
              </a:xfrm>
              <a:custGeom>
                <a:avLst/>
                <a:gdLst>
                  <a:gd name="connsiteX0" fmla="*/ 604235 w 604234"/>
                  <a:gd name="connsiteY0" fmla="*/ 761980 h 1048156"/>
                  <a:gd name="connsiteX1" fmla="*/ 507995 w 604234"/>
                  <a:gd name="connsiteY1" fmla="*/ 590553 h 1048156"/>
                  <a:gd name="connsiteX2" fmla="*/ 482431 w 604234"/>
                  <a:gd name="connsiteY2" fmla="*/ 471756 h 1048156"/>
                  <a:gd name="connsiteX3" fmla="*/ 449349 w 604234"/>
                  <a:gd name="connsiteY3" fmla="*/ 384539 h 1048156"/>
                  <a:gd name="connsiteX4" fmla="*/ 225290 w 604234"/>
                  <a:gd name="connsiteY4" fmla="*/ 330404 h 1048156"/>
                  <a:gd name="connsiteX5" fmla="*/ 154613 w 604234"/>
                  <a:gd name="connsiteY5" fmla="*/ 34165 h 1048156"/>
                  <a:gd name="connsiteX6" fmla="*/ 151606 w 604234"/>
                  <a:gd name="connsiteY6" fmla="*/ 26647 h 1048156"/>
                  <a:gd name="connsiteX7" fmla="*/ 162132 w 604234"/>
                  <a:gd name="connsiteY7" fmla="*/ 13113 h 1048156"/>
                  <a:gd name="connsiteX8" fmla="*/ 151606 w 604234"/>
                  <a:gd name="connsiteY8" fmla="*/ 2587 h 1048156"/>
                  <a:gd name="connsiteX9" fmla="*/ 11757 w 604234"/>
                  <a:gd name="connsiteY9" fmla="*/ 551455 h 1048156"/>
                  <a:gd name="connsiteX10" fmla="*/ 321530 w 604234"/>
                  <a:gd name="connsiteY10" fmla="*/ 990550 h 1048156"/>
                  <a:gd name="connsiteX11" fmla="*/ 592205 w 604234"/>
                  <a:gd name="connsiteY11" fmla="*/ 996565 h 1048156"/>
                  <a:gd name="connsiteX12" fmla="*/ 592205 w 604234"/>
                  <a:gd name="connsiteY12" fmla="*/ 989047 h 1048156"/>
                  <a:gd name="connsiteX13" fmla="*/ 604235 w 604234"/>
                  <a:gd name="connsiteY13" fmla="*/ 761980 h 104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234" h="1048156">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w="1503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777710E-DFF1-293A-DA94-75C7CBAE188D}"/>
                  </a:ext>
                </a:extLst>
              </p:cNvPr>
              <p:cNvSpPr/>
              <p:nvPr/>
            </p:nvSpPr>
            <p:spPr>
              <a:xfrm>
                <a:off x="2901049" y="7819127"/>
                <a:ext cx="697334" cy="1163667"/>
              </a:xfrm>
              <a:custGeom>
                <a:avLst/>
                <a:gdLst>
                  <a:gd name="connsiteX0" fmla="*/ 627960 w 697334"/>
                  <a:gd name="connsiteY0" fmla="*/ 274918 h 1163667"/>
                  <a:gd name="connsiteX1" fmla="*/ 376834 w 697334"/>
                  <a:gd name="connsiteY1" fmla="*/ 31310 h 1163667"/>
                  <a:gd name="connsiteX2" fmla="*/ 226459 w 697334"/>
                  <a:gd name="connsiteY2" fmla="*/ 7250 h 1163667"/>
                  <a:gd name="connsiteX3" fmla="*/ 193376 w 697334"/>
                  <a:gd name="connsiteY3" fmla="*/ 43340 h 1163667"/>
                  <a:gd name="connsiteX4" fmla="*/ 193376 w 697334"/>
                  <a:gd name="connsiteY4" fmla="*/ 43340 h 1163667"/>
                  <a:gd name="connsiteX5" fmla="*/ 191872 w 697334"/>
                  <a:gd name="connsiteY5" fmla="*/ 53866 h 1163667"/>
                  <a:gd name="connsiteX6" fmla="*/ 142249 w 697334"/>
                  <a:gd name="connsiteY6" fmla="*/ 234316 h 1163667"/>
                  <a:gd name="connsiteX7" fmla="*/ 11422 w 697334"/>
                  <a:gd name="connsiteY7" fmla="*/ 357624 h 1163667"/>
                  <a:gd name="connsiteX8" fmla="*/ 29468 w 697334"/>
                  <a:gd name="connsiteY8" fmla="*/ 422285 h 1163667"/>
                  <a:gd name="connsiteX9" fmla="*/ 56535 w 697334"/>
                  <a:gd name="connsiteY9" fmla="*/ 405744 h 1163667"/>
                  <a:gd name="connsiteX10" fmla="*/ 95633 w 697334"/>
                  <a:gd name="connsiteY10" fmla="*/ 387699 h 1163667"/>
                  <a:gd name="connsiteX11" fmla="*/ 193376 w 697334"/>
                  <a:gd name="connsiteY11" fmla="*/ 387699 h 1163667"/>
                  <a:gd name="connsiteX12" fmla="*/ 364804 w 697334"/>
                  <a:gd name="connsiteY12" fmla="*/ 495969 h 1163667"/>
                  <a:gd name="connsiteX13" fmla="*/ 503149 w 697334"/>
                  <a:gd name="connsiteY13" fmla="*/ 638825 h 1163667"/>
                  <a:gd name="connsiteX14" fmla="*/ 492622 w 697334"/>
                  <a:gd name="connsiteY14" fmla="*/ 829801 h 1163667"/>
                  <a:gd name="connsiteX15" fmla="*/ 348263 w 697334"/>
                  <a:gd name="connsiteY15" fmla="*/ 939575 h 1163667"/>
                  <a:gd name="connsiteX16" fmla="*/ 273075 w 697334"/>
                  <a:gd name="connsiteY16" fmla="*/ 1070401 h 1163667"/>
                  <a:gd name="connsiteX17" fmla="*/ 348263 w 697334"/>
                  <a:gd name="connsiteY17" fmla="*/ 1163634 h 1163667"/>
                  <a:gd name="connsiteX18" fmla="*/ 588863 w 697334"/>
                  <a:gd name="connsiteY18" fmla="*/ 978673 h 1163667"/>
                  <a:gd name="connsiteX19" fmla="*/ 627960 w 697334"/>
                  <a:gd name="connsiteY19" fmla="*/ 274918 h 116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334" h="1163667">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w="15030" cap="flat">
                <a:noFill/>
                <a:prstDash val="solid"/>
                <a:miter/>
              </a:ln>
            </p:spPr>
            <p:txBody>
              <a:bodyPr rtlCol="0" anchor="ctr"/>
              <a:lstStyle/>
              <a:p>
                <a:endParaRPr lang="en-US"/>
              </a:p>
            </p:txBody>
          </p:sp>
          <p:grpSp>
            <p:nvGrpSpPr>
              <p:cNvPr id="24" name="Graphic 83">
                <a:extLst>
                  <a:ext uri="{FF2B5EF4-FFF2-40B4-BE49-F238E27FC236}">
                    <a16:creationId xmlns:a16="http://schemas.microsoft.com/office/drawing/2014/main" id="{3BE665FF-0DAC-FF0A-F21B-AE212DA1B783}"/>
                  </a:ext>
                </a:extLst>
              </p:cNvPr>
              <p:cNvGrpSpPr/>
              <p:nvPr/>
            </p:nvGrpSpPr>
            <p:grpSpPr>
              <a:xfrm>
                <a:off x="2483956" y="6807724"/>
                <a:ext cx="738321" cy="802017"/>
                <a:chOff x="2483956" y="6807724"/>
                <a:chExt cx="738321" cy="802017"/>
              </a:xfrm>
              <a:solidFill>
                <a:srgbClr val="8DC641"/>
              </a:solidFill>
            </p:grpSpPr>
            <p:sp>
              <p:nvSpPr>
                <p:cNvPr id="25" name="Freeform 24">
                  <a:extLst>
                    <a:ext uri="{FF2B5EF4-FFF2-40B4-BE49-F238E27FC236}">
                      <a16:creationId xmlns:a16="http://schemas.microsoft.com/office/drawing/2014/main" id="{D8743E89-42E1-E523-299E-9BDFB38D00FB}"/>
                    </a:ext>
                  </a:extLst>
                </p:cNvPr>
                <p:cNvSpPr/>
                <p:nvPr/>
              </p:nvSpPr>
              <p:spPr>
                <a:xfrm>
                  <a:off x="2483956" y="7278916"/>
                  <a:ext cx="360330" cy="330825"/>
                </a:xfrm>
                <a:custGeom>
                  <a:avLst/>
                  <a:gdLst>
                    <a:gd name="connsiteX0" fmla="*/ 359343 w 360330"/>
                    <a:gd name="connsiteY0" fmla="*/ 293327 h 330825"/>
                    <a:gd name="connsiteX1" fmla="*/ 279644 w 360330"/>
                    <a:gd name="connsiteY1" fmla="*/ 67765 h 330825"/>
                    <a:gd name="connsiteX2" fmla="*/ 13480 w 360330"/>
                    <a:gd name="connsiteY2" fmla="*/ 96 h 330825"/>
                    <a:gd name="connsiteX3" fmla="*/ 2954 w 360330"/>
                    <a:gd name="connsiteY3" fmla="*/ 24156 h 330825"/>
                    <a:gd name="connsiteX4" fmla="*/ 69119 w 360330"/>
                    <a:gd name="connsiteY4" fmla="*/ 147463 h 330825"/>
                    <a:gd name="connsiteX5" fmla="*/ 141299 w 360330"/>
                    <a:gd name="connsiteY5" fmla="*/ 236185 h 330825"/>
                    <a:gd name="connsiteX6" fmla="*/ 329268 w 360330"/>
                    <a:gd name="connsiteY6" fmla="*/ 323402 h 330825"/>
                    <a:gd name="connsiteX7" fmla="*/ 356335 w 360330"/>
                    <a:gd name="connsiteY7" fmla="*/ 317387 h 330825"/>
                    <a:gd name="connsiteX8" fmla="*/ 357839 w 360330"/>
                    <a:gd name="connsiteY8" fmla="*/ 299342 h 330825"/>
                    <a:gd name="connsiteX9" fmla="*/ 359343 w 360330"/>
                    <a:gd name="connsiteY9" fmla="*/ 293327 h 3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330" h="330825">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w="1503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E932F38-9CAF-36C0-A207-A93AECE8176C}"/>
                    </a:ext>
                  </a:extLst>
                </p:cNvPr>
                <p:cNvSpPr/>
                <p:nvPr/>
              </p:nvSpPr>
              <p:spPr>
                <a:xfrm>
                  <a:off x="2727059" y="6807724"/>
                  <a:ext cx="278617" cy="539813"/>
                </a:xfrm>
                <a:custGeom>
                  <a:avLst/>
                  <a:gdLst>
                    <a:gd name="connsiteX0" fmla="*/ 275637 w 278617"/>
                    <a:gd name="connsiteY0" fmla="*/ 274297 h 539813"/>
                    <a:gd name="connsiteX1" fmla="*/ 201954 w 278617"/>
                    <a:gd name="connsiteY1" fmla="*/ 134448 h 539813"/>
                    <a:gd name="connsiteX2" fmla="*/ 77142 w 278617"/>
                    <a:gd name="connsiteY2" fmla="*/ 3622 h 539813"/>
                    <a:gd name="connsiteX3" fmla="*/ 53082 w 278617"/>
                    <a:gd name="connsiteY3" fmla="*/ 14148 h 539813"/>
                    <a:gd name="connsiteX4" fmla="*/ 29022 w 278617"/>
                    <a:gd name="connsiteY4" fmla="*/ 182568 h 539813"/>
                    <a:gd name="connsiteX5" fmla="*/ 451 w 278617"/>
                    <a:gd name="connsiteY5" fmla="*/ 319409 h 539813"/>
                    <a:gd name="connsiteX6" fmla="*/ 36541 w 278617"/>
                    <a:gd name="connsiteY6" fmla="*/ 430687 h 539813"/>
                    <a:gd name="connsiteX7" fmla="*/ 132781 w 278617"/>
                    <a:gd name="connsiteY7" fmla="*/ 535949 h 539813"/>
                    <a:gd name="connsiteX8" fmla="*/ 155337 w 278617"/>
                    <a:gd name="connsiteY8" fmla="*/ 531438 h 539813"/>
                    <a:gd name="connsiteX9" fmla="*/ 155337 w 278617"/>
                    <a:gd name="connsiteY9" fmla="*/ 531438 h 539813"/>
                    <a:gd name="connsiteX10" fmla="*/ 158345 w 278617"/>
                    <a:gd name="connsiteY10" fmla="*/ 528431 h 539813"/>
                    <a:gd name="connsiteX11" fmla="*/ 275637 w 278617"/>
                    <a:gd name="connsiteY11" fmla="*/ 274297 h 53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617" h="539813">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w="1503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47220D11-E491-4CC6-0C4B-5599E806AC05}"/>
                    </a:ext>
                  </a:extLst>
                </p:cNvPr>
                <p:cNvSpPr/>
                <p:nvPr/>
              </p:nvSpPr>
              <p:spPr>
                <a:xfrm>
                  <a:off x="2947809" y="7217347"/>
                  <a:ext cx="274468" cy="379484"/>
                </a:xfrm>
                <a:custGeom>
                  <a:avLst/>
                  <a:gdLst>
                    <a:gd name="connsiteX0" fmla="*/ 257893 w 274468"/>
                    <a:gd name="connsiteY0" fmla="*/ 13545 h 379484"/>
                    <a:gd name="connsiteX1" fmla="*/ 236841 w 274468"/>
                    <a:gd name="connsiteY1" fmla="*/ 1515 h 379484"/>
                    <a:gd name="connsiteX2" fmla="*/ 110526 w 274468"/>
                    <a:gd name="connsiteY2" fmla="*/ 60162 h 379484"/>
                    <a:gd name="connsiteX3" fmla="*/ 30827 w 274468"/>
                    <a:gd name="connsiteY3" fmla="*/ 120312 h 379484"/>
                    <a:gd name="connsiteX4" fmla="*/ 11278 w 274468"/>
                    <a:gd name="connsiteY4" fmla="*/ 207529 h 379484"/>
                    <a:gd name="connsiteX5" fmla="*/ 3759 w 274468"/>
                    <a:gd name="connsiteY5" fmla="*/ 297754 h 379484"/>
                    <a:gd name="connsiteX6" fmla="*/ 2256 w 274468"/>
                    <a:gd name="connsiteY6" fmla="*/ 300762 h 379484"/>
                    <a:gd name="connsiteX7" fmla="*/ 2256 w 274468"/>
                    <a:gd name="connsiteY7" fmla="*/ 324822 h 379484"/>
                    <a:gd name="connsiteX8" fmla="*/ 752 w 274468"/>
                    <a:gd name="connsiteY8" fmla="*/ 341363 h 379484"/>
                    <a:gd name="connsiteX9" fmla="*/ 23308 w 274468"/>
                    <a:gd name="connsiteY9" fmla="*/ 351889 h 379484"/>
                    <a:gd name="connsiteX10" fmla="*/ 86466 w 274468"/>
                    <a:gd name="connsiteY10" fmla="*/ 377453 h 379484"/>
                    <a:gd name="connsiteX11" fmla="*/ 214284 w 274468"/>
                    <a:gd name="connsiteY11" fmla="*/ 339859 h 379484"/>
                    <a:gd name="connsiteX12" fmla="*/ 257893 w 274468"/>
                    <a:gd name="connsiteY12" fmla="*/ 13545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468" h="379484">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w="15030" cap="flat">
                  <a:noFill/>
                  <a:prstDash val="solid"/>
                  <a:miter/>
                </a:ln>
              </p:spPr>
              <p:txBody>
                <a:bodyPr rtlCol="0" anchor="ctr"/>
                <a:lstStyle/>
                <a:p>
                  <a:endParaRPr lang="en-US"/>
                </a:p>
              </p:txBody>
            </p:sp>
          </p:grpSp>
        </p:grpSp>
        <p:grpSp>
          <p:nvGrpSpPr>
            <p:cNvPr id="6" name="Graphic 83">
              <a:extLst>
                <a:ext uri="{FF2B5EF4-FFF2-40B4-BE49-F238E27FC236}">
                  <a16:creationId xmlns:a16="http://schemas.microsoft.com/office/drawing/2014/main" id="{2585067D-428D-933C-4222-1212CBE6C0B6}"/>
                </a:ext>
              </a:extLst>
            </p:cNvPr>
            <p:cNvGrpSpPr/>
            <p:nvPr/>
          </p:nvGrpSpPr>
          <p:grpSpPr>
            <a:xfrm>
              <a:off x="1202708" y="6848940"/>
              <a:ext cx="6270636" cy="2600341"/>
              <a:chOff x="1202708" y="6848940"/>
              <a:chExt cx="6270636" cy="2600341"/>
            </a:xfrm>
            <a:solidFill>
              <a:srgbClr val="231F20"/>
            </a:solidFill>
          </p:grpSpPr>
          <p:sp>
            <p:nvSpPr>
              <p:cNvPr id="7" name="Freeform 6">
                <a:extLst>
                  <a:ext uri="{FF2B5EF4-FFF2-40B4-BE49-F238E27FC236}">
                    <a16:creationId xmlns:a16="http://schemas.microsoft.com/office/drawing/2014/main" id="{05272B69-FE87-DE2F-7959-53D17770A5B0}"/>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CC380-A7D7-F67C-11B0-2441DB26A693}"/>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grpSp>
      </p:grpSp>
      <p:sp>
        <p:nvSpPr>
          <p:cNvPr id="49" name="Freeform 48">
            <a:extLst>
              <a:ext uri="{FF2B5EF4-FFF2-40B4-BE49-F238E27FC236}">
                <a16:creationId xmlns:a16="http://schemas.microsoft.com/office/drawing/2014/main" id="{4359AA21-EC2B-BFEF-971D-94D10D87B4BB}"/>
              </a:ext>
            </a:extLst>
          </p:cNvPr>
          <p:cNvSpPr/>
          <p:nvPr userDrawn="1"/>
        </p:nvSpPr>
        <p:spPr>
          <a:xfrm>
            <a:off x="6186233" y="1718215"/>
            <a:ext cx="6010479" cy="86688"/>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8092144" y="-1284365"/>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rot="16200000">
            <a:off x="8861858" y="-250778"/>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502088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728421"/>
            <a:ext cx="11356551" cy="4377036"/>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4530600" y="4480875"/>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w="24491" cap="flat">
            <a:no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20835" y="2037653"/>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20835" y="1228077"/>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 name="Freeform 15">
            <a:extLst>
              <a:ext uri="{FF2B5EF4-FFF2-40B4-BE49-F238E27FC236}">
                <a16:creationId xmlns:a16="http://schemas.microsoft.com/office/drawing/2014/main" id="{6565B2FF-54A6-26E5-37D5-73093C8A3852}"/>
              </a:ext>
            </a:extLst>
          </p:cNvPr>
          <p:cNvSpPr/>
          <p:nvPr userDrawn="1"/>
        </p:nvSpPr>
        <p:spPr>
          <a:xfrm>
            <a:off x="-169156" y="4480875"/>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w="24491"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52161E5D-05CF-35DE-FB4C-BA0FC71B496F}"/>
              </a:ext>
            </a:extLst>
          </p:cNvPr>
          <p:cNvGrpSpPr/>
          <p:nvPr userDrawn="1"/>
        </p:nvGrpSpPr>
        <p:grpSpPr>
          <a:xfrm>
            <a:off x="309236" y="3028352"/>
            <a:ext cx="6499866" cy="2738122"/>
            <a:chOff x="1202708" y="6807724"/>
            <a:chExt cx="6270636" cy="2641557"/>
          </a:xfrm>
        </p:grpSpPr>
        <p:grpSp>
          <p:nvGrpSpPr>
            <p:cNvPr id="18" name="Graphic 83">
              <a:extLst>
                <a:ext uri="{FF2B5EF4-FFF2-40B4-BE49-F238E27FC236}">
                  <a16:creationId xmlns:a16="http://schemas.microsoft.com/office/drawing/2014/main" id="{4DE4FAED-9F6A-19B5-53A3-3E5E43014923}"/>
                </a:ext>
              </a:extLst>
            </p:cNvPr>
            <p:cNvGrpSpPr/>
            <p:nvPr/>
          </p:nvGrpSpPr>
          <p:grpSpPr>
            <a:xfrm>
              <a:off x="2348838" y="6807724"/>
              <a:ext cx="1249545" cy="2223619"/>
              <a:chOff x="2348838" y="6807724"/>
              <a:chExt cx="1249545" cy="2223619"/>
            </a:xfrm>
          </p:grpSpPr>
          <p:sp>
            <p:nvSpPr>
              <p:cNvPr id="22" name="Freeform 21">
                <a:extLst>
                  <a:ext uri="{FF2B5EF4-FFF2-40B4-BE49-F238E27FC236}">
                    <a16:creationId xmlns:a16="http://schemas.microsoft.com/office/drawing/2014/main" id="{A3A0C2DA-D4A9-8976-6CE8-500AAB2EDAB0}"/>
                  </a:ext>
                </a:extLst>
              </p:cNvPr>
              <p:cNvSpPr/>
              <p:nvPr/>
            </p:nvSpPr>
            <p:spPr>
              <a:xfrm>
                <a:off x="2519028" y="7841415"/>
                <a:ext cx="536931" cy="498493"/>
              </a:xfrm>
              <a:custGeom>
                <a:avLst/>
                <a:gdLst>
                  <a:gd name="connsiteX0" fmla="*/ 453593 w 536931"/>
                  <a:gd name="connsiteY0" fmla="*/ 0 h 498493"/>
                  <a:gd name="connsiteX1" fmla="*/ 373894 w 536931"/>
                  <a:gd name="connsiteY1" fmla="*/ 13534 h 498493"/>
                  <a:gd name="connsiteX2" fmla="*/ 244572 w 536931"/>
                  <a:gd name="connsiteY2" fmla="*/ 45112 h 498493"/>
                  <a:gd name="connsiteX3" fmla="*/ 56603 w 536931"/>
                  <a:gd name="connsiteY3" fmla="*/ 114285 h 498493"/>
                  <a:gd name="connsiteX4" fmla="*/ 964 w 536931"/>
                  <a:gd name="connsiteY4" fmla="*/ 260149 h 498493"/>
                  <a:gd name="connsiteX5" fmla="*/ 101715 w 536931"/>
                  <a:gd name="connsiteY5" fmla="*/ 399997 h 498493"/>
                  <a:gd name="connsiteX6" fmla="*/ 205474 w 536931"/>
                  <a:gd name="connsiteY6" fmla="*/ 430072 h 498493"/>
                  <a:gd name="connsiteX7" fmla="*/ 318255 w 536931"/>
                  <a:gd name="connsiteY7" fmla="*/ 496238 h 498493"/>
                  <a:gd name="connsiteX8" fmla="*/ 328782 w 536931"/>
                  <a:gd name="connsiteY8" fmla="*/ 496238 h 498493"/>
                  <a:gd name="connsiteX9" fmla="*/ 331789 w 536931"/>
                  <a:gd name="connsiteY9" fmla="*/ 494734 h 498493"/>
                  <a:gd name="connsiteX10" fmla="*/ 315248 w 536931"/>
                  <a:gd name="connsiteY10" fmla="*/ 372930 h 498493"/>
                  <a:gd name="connsiteX11" fmla="*/ 247579 w 536931"/>
                  <a:gd name="connsiteY11" fmla="*/ 326314 h 498493"/>
                  <a:gd name="connsiteX12" fmla="*/ 205474 w 536931"/>
                  <a:gd name="connsiteY12" fmla="*/ 287216 h 498493"/>
                  <a:gd name="connsiteX13" fmla="*/ 255098 w 536931"/>
                  <a:gd name="connsiteY13" fmla="*/ 243608 h 498493"/>
                  <a:gd name="connsiteX14" fmla="*/ 363368 w 536931"/>
                  <a:gd name="connsiteY14" fmla="*/ 270675 h 498493"/>
                  <a:gd name="connsiteX15" fmla="*/ 434044 w 536931"/>
                  <a:gd name="connsiteY15" fmla="*/ 240600 h 498493"/>
                  <a:gd name="connsiteX16" fmla="*/ 536299 w 536931"/>
                  <a:gd name="connsiteY16" fmla="*/ 85714 h 498493"/>
                  <a:gd name="connsiteX17" fmla="*/ 453593 w 536931"/>
                  <a:gd name="connsiteY17" fmla="*/ 0 h 49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931" h="498493">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w="1503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BE900AB-CD5E-E1DC-55AE-085C5420A89A}"/>
                  </a:ext>
                </a:extLst>
              </p:cNvPr>
              <p:cNvSpPr/>
              <p:nvPr/>
            </p:nvSpPr>
            <p:spPr>
              <a:xfrm>
                <a:off x="2908218" y="8231767"/>
                <a:ext cx="491926" cy="675803"/>
              </a:xfrm>
              <a:custGeom>
                <a:avLst/>
                <a:gdLst>
                  <a:gd name="connsiteX0" fmla="*/ 488461 w 491926"/>
                  <a:gd name="connsiteY0" fmla="*/ 271298 h 675803"/>
                  <a:gd name="connsiteX1" fmla="*/ 446356 w 491926"/>
                  <a:gd name="connsiteY1" fmla="*/ 242726 h 675803"/>
                  <a:gd name="connsiteX2" fmla="*/ 390717 w 491926"/>
                  <a:gd name="connsiteY2" fmla="*/ 185584 h 675803"/>
                  <a:gd name="connsiteX3" fmla="*/ 306507 w 491926"/>
                  <a:gd name="connsiteY3" fmla="*/ 96863 h 675803"/>
                  <a:gd name="connsiteX4" fmla="*/ 201244 w 491926"/>
                  <a:gd name="connsiteY4" fmla="*/ 41224 h 675803"/>
                  <a:gd name="connsiteX5" fmla="*/ 91471 w 491926"/>
                  <a:gd name="connsiteY5" fmla="*/ 623 h 675803"/>
                  <a:gd name="connsiteX6" fmla="*/ 83952 w 491926"/>
                  <a:gd name="connsiteY6" fmla="*/ 2127 h 675803"/>
                  <a:gd name="connsiteX7" fmla="*/ 26809 w 491926"/>
                  <a:gd name="connsiteY7" fmla="*/ 75810 h 675803"/>
                  <a:gd name="connsiteX8" fmla="*/ 22298 w 491926"/>
                  <a:gd name="connsiteY8" fmla="*/ 80321 h 675803"/>
                  <a:gd name="connsiteX9" fmla="*/ 4253 w 491926"/>
                  <a:gd name="connsiteY9" fmla="*/ 164532 h 675803"/>
                  <a:gd name="connsiteX10" fmla="*/ 1246 w 491926"/>
                  <a:gd name="connsiteY10" fmla="*/ 269794 h 675803"/>
                  <a:gd name="connsiteX11" fmla="*/ 20795 w 491926"/>
                  <a:gd name="connsiteY11" fmla="*/ 347989 h 675803"/>
                  <a:gd name="connsiteX12" fmla="*/ 80945 w 491926"/>
                  <a:gd name="connsiteY12" fmla="*/ 426184 h 675803"/>
                  <a:gd name="connsiteX13" fmla="*/ 108012 w 491926"/>
                  <a:gd name="connsiteY13" fmla="*/ 635205 h 675803"/>
                  <a:gd name="connsiteX14" fmla="*/ 133576 w 491926"/>
                  <a:gd name="connsiteY14" fmla="*/ 674303 h 675803"/>
                  <a:gd name="connsiteX15" fmla="*/ 207259 w 491926"/>
                  <a:gd name="connsiteY15" fmla="*/ 647235 h 675803"/>
                  <a:gd name="connsiteX16" fmla="*/ 253876 w 491926"/>
                  <a:gd name="connsiteY16" fmla="*/ 599115 h 675803"/>
                  <a:gd name="connsiteX17" fmla="*/ 261394 w 491926"/>
                  <a:gd name="connsiteY17" fmla="*/ 570544 h 675803"/>
                  <a:gd name="connsiteX18" fmla="*/ 258387 w 491926"/>
                  <a:gd name="connsiteY18" fmla="*/ 507387 h 675803"/>
                  <a:gd name="connsiteX19" fmla="*/ 357634 w 491926"/>
                  <a:gd name="connsiteY19" fmla="*/ 483326 h 675803"/>
                  <a:gd name="connsiteX20" fmla="*/ 426807 w 491926"/>
                  <a:gd name="connsiteY20" fmla="*/ 430695 h 675803"/>
                  <a:gd name="connsiteX21" fmla="*/ 470416 w 491926"/>
                  <a:gd name="connsiteY21" fmla="*/ 354004 h 675803"/>
                  <a:gd name="connsiteX22" fmla="*/ 488461 w 491926"/>
                  <a:gd name="connsiteY22" fmla="*/ 271298 h 67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1926" h="675803">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w="1503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93B2A3-80EE-AA34-8265-26CA25C2B978}"/>
                  </a:ext>
                </a:extLst>
              </p:cNvPr>
              <p:cNvSpPr/>
              <p:nvPr/>
            </p:nvSpPr>
            <p:spPr>
              <a:xfrm>
                <a:off x="2348838" y="7983188"/>
                <a:ext cx="604234" cy="1048156"/>
              </a:xfrm>
              <a:custGeom>
                <a:avLst/>
                <a:gdLst>
                  <a:gd name="connsiteX0" fmla="*/ 604235 w 604234"/>
                  <a:gd name="connsiteY0" fmla="*/ 761980 h 1048156"/>
                  <a:gd name="connsiteX1" fmla="*/ 507995 w 604234"/>
                  <a:gd name="connsiteY1" fmla="*/ 590553 h 1048156"/>
                  <a:gd name="connsiteX2" fmla="*/ 482431 w 604234"/>
                  <a:gd name="connsiteY2" fmla="*/ 471756 h 1048156"/>
                  <a:gd name="connsiteX3" fmla="*/ 449349 w 604234"/>
                  <a:gd name="connsiteY3" fmla="*/ 384539 h 1048156"/>
                  <a:gd name="connsiteX4" fmla="*/ 225290 w 604234"/>
                  <a:gd name="connsiteY4" fmla="*/ 330404 h 1048156"/>
                  <a:gd name="connsiteX5" fmla="*/ 154613 w 604234"/>
                  <a:gd name="connsiteY5" fmla="*/ 34165 h 1048156"/>
                  <a:gd name="connsiteX6" fmla="*/ 151606 w 604234"/>
                  <a:gd name="connsiteY6" fmla="*/ 26647 h 1048156"/>
                  <a:gd name="connsiteX7" fmla="*/ 162132 w 604234"/>
                  <a:gd name="connsiteY7" fmla="*/ 13113 h 1048156"/>
                  <a:gd name="connsiteX8" fmla="*/ 151606 w 604234"/>
                  <a:gd name="connsiteY8" fmla="*/ 2587 h 1048156"/>
                  <a:gd name="connsiteX9" fmla="*/ 11757 w 604234"/>
                  <a:gd name="connsiteY9" fmla="*/ 551455 h 1048156"/>
                  <a:gd name="connsiteX10" fmla="*/ 321530 w 604234"/>
                  <a:gd name="connsiteY10" fmla="*/ 990550 h 1048156"/>
                  <a:gd name="connsiteX11" fmla="*/ 592205 w 604234"/>
                  <a:gd name="connsiteY11" fmla="*/ 996565 h 1048156"/>
                  <a:gd name="connsiteX12" fmla="*/ 592205 w 604234"/>
                  <a:gd name="connsiteY12" fmla="*/ 989047 h 1048156"/>
                  <a:gd name="connsiteX13" fmla="*/ 604235 w 604234"/>
                  <a:gd name="connsiteY13" fmla="*/ 761980 h 104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234" h="1048156">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w="1503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55ED290-EE09-FFED-D2FB-FF5A3073C2F9}"/>
                  </a:ext>
                </a:extLst>
              </p:cNvPr>
              <p:cNvSpPr/>
              <p:nvPr/>
            </p:nvSpPr>
            <p:spPr>
              <a:xfrm>
                <a:off x="2901049" y="7819127"/>
                <a:ext cx="697334" cy="1163667"/>
              </a:xfrm>
              <a:custGeom>
                <a:avLst/>
                <a:gdLst>
                  <a:gd name="connsiteX0" fmla="*/ 627960 w 697334"/>
                  <a:gd name="connsiteY0" fmla="*/ 274918 h 1163667"/>
                  <a:gd name="connsiteX1" fmla="*/ 376834 w 697334"/>
                  <a:gd name="connsiteY1" fmla="*/ 31310 h 1163667"/>
                  <a:gd name="connsiteX2" fmla="*/ 226459 w 697334"/>
                  <a:gd name="connsiteY2" fmla="*/ 7250 h 1163667"/>
                  <a:gd name="connsiteX3" fmla="*/ 193376 w 697334"/>
                  <a:gd name="connsiteY3" fmla="*/ 43340 h 1163667"/>
                  <a:gd name="connsiteX4" fmla="*/ 193376 w 697334"/>
                  <a:gd name="connsiteY4" fmla="*/ 43340 h 1163667"/>
                  <a:gd name="connsiteX5" fmla="*/ 191872 w 697334"/>
                  <a:gd name="connsiteY5" fmla="*/ 53866 h 1163667"/>
                  <a:gd name="connsiteX6" fmla="*/ 142249 w 697334"/>
                  <a:gd name="connsiteY6" fmla="*/ 234316 h 1163667"/>
                  <a:gd name="connsiteX7" fmla="*/ 11422 w 697334"/>
                  <a:gd name="connsiteY7" fmla="*/ 357624 h 1163667"/>
                  <a:gd name="connsiteX8" fmla="*/ 29468 w 697334"/>
                  <a:gd name="connsiteY8" fmla="*/ 422285 h 1163667"/>
                  <a:gd name="connsiteX9" fmla="*/ 56535 w 697334"/>
                  <a:gd name="connsiteY9" fmla="*/ 405744 h 1163667"/>
                  <a:gd name="connsiteX10" fmla="*/ 95633 w 697334"/>
                  <a:gd name="connsiteY10" fmla="*/ 387699 h 1163667"/>
                  <a:gd name="connsiteX11" fmla="*/ 193376 w 697334"/>
                  <a:gd name="connsiteY11" fmla="*/ 387699 h 1163667"/>
                  <a:gd name="connsiteX12" fmla="*/ 364804 w 697334"/>
                  <a:gd name="connsiteY12" fmla="*/ 495969 h 1163667"/>
                  <a:gd name="connsiteX13" fmla="*/ 503149 w 697334"/>
                  <a:gd name="connsiteY13" fmla="*/ 638825 h 1163667"/>
                  <a:gd name="connsiteX14" fmla="*/ 492622 w 697334"/>
                  <a:gd name="connsiteY14" fmla="*/ 829801 h 1163667"/>
                  <a:gd name="connsiteX15" fmla="*/ 348263 w 697334"/>
                  <a:gd name="connsiteY15" fmla="*/ 939575 h 1163667"/>
                  <a:gd name="connsiteX16" fmla="*/ 273075 w 697334"/>
                  <a:gd name="connsiteY16" fmla="*/ 1070401 h 1163667"/>
                  <a:gd name="connsiteX17" fmla="*/ 348263 w 697334"/>
                  <a:gd name="connsiteY17" fmla="*/ 1163634 h 1163667"/>
                  <a:gd name="connsiteX18" fmla="*/ 588863 w 697334"/>
                  <a:gd name="connsiteY18" fmla="*/ 978673 h 1163667"/>
                  <a:gd name="connsiteX19" fmla="*/ 627960 w 697334"/>
                  <a:gd name="connsiteY19" fmla="*/ 274918 h 116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334" h="1163667">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w="15030" cap="flat">
                <a:noFill/>
                <a:prstDash val="solid"/>
                <a:miter/>
              </a:ln>
            </p:spPr>
            <p:txBody>
              <a:bodyPr rtlCol="0" anchor="ctr"/>
              <a:lstStyle/>
              <a:p>
                <a:endParaRPr lang="en-US"/>
              </a:p>
            </p:txBody>
          </p:sp>
          <p:grpSp>
            <p:nvGrpSpPr>
              <p:cNvPr id="26" name="Graphic 83">
                <a:extLst>
                  <a:ext uri="{FF2B5EF4-FFF2-40B4-BE49-F238E27FC236}">
                    <a16:creationId xmlns:a16="http://schemas.microsoft.com/office/drawing/2014/main" id="{F7D2B9BB-52C0-DDDA-7F66-7530C5F40656}"/>
                  </a:ext>
                </a:extLst>
              </p:cNvPr>
              <p:cNvGrpSpPr/>
              <p:nvPr/>
            </p:nvGrpSpPr>
            <p:grpSpPr>
              <a:xfrm>
                <a:off x="2483956" y="6807724"/>
                <a:ext cx="738321" cy="802017"/>
                <a:chOff x="2483956" y="6807724"/>
                <a:chExt cx="738321" cy="802017"/>
              </a:xfrm>
              <a:solidFill>
                <a:srgbClr val="8DC641"/>
              </a:solidFill>
            </p:grpSpPr>
            <p:sp>
              <p:nvSpPr>
                <p:cNvPr id="27" name="Freeform 26">
                  <a:extLst>
                    <a:ext uri="{FF2B5EF4-FFF2-40B4-BE49-F238E27FC236}">
                      <a16:creationId xmlns:a16="http://schemas.microsoft.com/office/drawing/2014/main" id="{0E5E917A-C781-8C39-EE8F-22A72C53AB30}"/>
                    </a:ext>
                  </a:extLst>
                </p:cNvPr>
                <p:cNvSpPr/>
                <p:nvPr/>
              </p:nvSpPr>
              <p:spPr>
                <a:xfrm>
                  <a:off x="2483956" y="7278916"/>
                  <a:ext cx="360330" cy="330825"/>
                </a:xfrm>
                <a:custGeom>
                  <a:avLst/>
                  <a:gdLst>
                    <a:gd name="connsiteX0" fmla="*/ 359343 w 360330"/>
                    <a:gd name="connsiteY0" fmla="*/ 293327 h 330825"/>
                    <a:gd name="connsiteX1" fmla="*/ 279644 w 360330"/>
                    <a:gd name="connsiteY1" fmla="*/ 67765 h 330825"/>
                    <a:gd name="connsiteX2" fmla="*/ 13480 w 360330"/>
                    <a:gd name="connsiteY2" fmla="*/ 96 h 330825"/>
                    <a:gd name="connsiteX3" fmla="*/ 2954 w 360330"/>
                    <a:gd name="connsiteY3" fmla="*/ 24156 h 330825"/>
                    <a:gd name="connsiteX4" fmla="*/ 69119 w 360330"/>
                    <a:gd name="connsiteY4" fmla="*/ 147463 h 330825"/>
                    <a:gd name="connsiteX5" fmla="*/ 141299 w 360330"/>
                    <a:gd name="connsiteY5" fmla="*/ 236185 h 330825"/>
                    <a:gd name="connsiteX6" fmla="*/ 329268 w 360330"/>
                    <a:gd name="connsiteY6" fmla="*/ 323402 h 330825"/>
                    <a:gd name="connsiteX7" fmla="*/ 356335 w 360330"/>
                    <a:gd name="connsiteY7" fmla="*/ 317387 h 330825"/>
                    <a:gd name="connsiteX8" fmla="*/ 357839 w 360330"/>
                    <a:gd name="connsiteY8" fmla="*/ 299342 h 330825"/>
                    <a:gd name="connsiteX9" fmla="*/ 359343 w 360330"/>
                    <a:gd name="connsiteY9" fmla="*/ 293327 h 3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330" h="330825">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w="1503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201E2D8-5BE4-92E3-744B-3D37B1BC8898}"/>
                    </a:ext>
                  </a:extLst>
                </p:cNvPr>
                <p:cNvSpPr/>
                <p:nvPr/>
              </p:nvSpPr>
              <p:spPr>
                <a:xfrm>
                  <a:off x="2727059" y="6807724"/>
                  <a:ext cx="278617" cy="539813"/>
                </a:xfrm>
                <a:custGeom>
                  <a:avLst/>
                  <a:gdLst>
                    <a:gd name="connsiteX0" fmla="*/ 275637 w 278617"/>
                    <a:gd name="connsiteY0" fmla="*/ 274297 h 539813"/>
                    <a:gd name="connsiteX1" fmla="*/ 201954 w 278617"/>
                    <a:gd name="connsiteY1" fmla="*/ 134448 h 539813"/>
                    <a:gd name="connsiteX2" fmla="*/ 77142 w 278617"/>
                    <a:gd name="connsiteY2" fmla="*/ 3622 h 539813"/>
                    <a:gd name="connsiteX3" fmla="*/ 53082 w 278617"/>
                    <a:gd name="connsiteY3" fmla="*/ 14148 h 539813"/>
                    <a:gd name="connsiteX4" fmla="*/ 29022 w 278617"/>
                    <a:gd name="connsiteY4" fmla="*/ 182568 h 539813"/>
                    <a:gd name="connsiteX5" fmla="*/ 451 w 278617"/>
                    <a:gd name="connsiteY5" fmla="*/ 319409 h 539813"/>
                    <a:gd name="connsiteX6" fmla="*/ 36541 w 278617"/>
                    <a:gd name="connsiteY6" fmla="*/ 430687 h 539813"/>
                    <a:gd name="connsiteX7" fmla="*/ 132781 w 278617"/>
                    <a:gd name="connsiteY7" fmla="*/ 535949 h 539813"/>
                    <a:gd name="connsiteX8" fmla="*/ 155337 w 278617"/>
                    <a:gd name="connsiteY8" fmla="*/ 531438 h 539813"/>
                    <a:gd name="connsiteX9" fmla="*/ 155337 w 278617"/>
                    <a:gd name="connsiteY9" fmla="*/ 531438 h 539813"/>
                    <a:gd name="connsiteX10" fmla="*/ 158345 w 278617"/>
                    <a:gd name="connsiteY10" fmla="*/ 528431 h 539813"/>
                    <a:gd name="connsiteX11" fmla="*/ 275637 w 278617"/>
                    <a:gd name="connsiteY11" fmla="*/ 274297 h 53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617" h="539813">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w="1503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431EBB2-FB61-9D9F-38EE-D64DCD8E8D43}"/>
                    </a:ext>
                  </a:extLst>
                </p:cNvPr>
                <p:cNvSpPr/>
                <p:nvPr/>
              </p:nvSpPr>
              <p:spPr>
                <a:xfrm>
                  <a:off x="2947809" y="7217347"/>
                  <a:ext cx="274468" cy="379484"/>
                </a:xfrm>
                <a:custGeom>
                  <a:avLst/>
                  <a:gdLst>
                    <a:gd name="connsiteX0" fmla="*/ 257893 w 274468"/>
                    <a:gd name="connsiteY0" fmla="*/ 13545 h 379484"/>
                    <a:gd name="connsiteX1" fmla="*/ 236841 w 274468"/>
                    <a:gd name="connsiteY1" fmla="*/ 1515 h 379484"/>
                    <a:gd name="connsiteX2" fmla="*/ 110526 w 274468"/>
                    <a:gd name="connsiteY2" fmla="*/ 60162 h 379484"/>
                    <a:gd name="connsiteX3" fmla="*/ 30827 w 274468"/>
                    <a:gd name="connsiteY3" fmla="*/ 120312 h 379484"/>
                    <a:gd name="connsiteX4" fmla="*/ 11278 w 274468"/>
                    <a:gd name="connsiteY4" fmla="*/ 207529 h 379484"/>
                    <a:gd name="connsiteX5" fmla="*/ 3759 w 274468"/>
                    <a:gd name="connsiteY5" fmla="*/ 297754 h 379484"/>
                    <a:gd name="connsiteX6" fmla="*/ 2256 w 274468"/>
                    <a:gd name="connsiteY6" fmla="*/ 300762 h 379484"/>
                    <a:gd name="connsiteX7" fmla="*/ 2256 w 274468"/>
                    <a:gd name="connsiteY7" fmla="*/ 324822 h 379484"/>
                    <a:gd name="connsiteX8" fmla="*/ 752 w 274468"/>
                    <a:gd name="connsiteY8" fmla="*/ 341363 h 379484"/>
                    <a:gd name="connsiteX9" fmla="*/ 23308 w 274468"/>
                    <a:gd name="connsiteY9" fmla="*/ 351889 h 379484"/>
                    <a:gd name="connsiteX10" fmla="*/ 86466 w 274468"/>
                    <a:gd name="connsiteY10" fmla="*/ 377453 h 379484"/>
                    <a:gd name="connsiteX11" fmla="*/ 214284 w 274468"/>
                    <a:gd name="connsiteY11" fmla="*/ 339859 h 379484"/>
                    <a:gd name="connsiteX12" fmla="*/ 257893 w 274468"/>
                    <a:gd name="connsiteY12" fmla="*/ 13545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468" h="379484">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w="15030" cap="flat">
                  <a:noFill/>
                  <a:prstDash val="solid"/>
                  <a:miter/>
                </a:ln>
              </p:spPr>
              <p:txBody>
                <a:bodyPr rtlCol="0" anchor="ctr"/>
                <a:lstStyle/>
                <a:p>
                  <a:endParaRPr lang="en-US"/>
                </a:p>
              </p:txBody>
            </p:sp>
          </p:grpSp>
        </p:grpSp>
        <p:grpSp>
          <p:nvGrpSpPr>
            <p:cNvPr id="19" name="Graphic 83">
              <a:extLst>
                <a:ext uri="{FF2B5EF4-FFF2-40B4-BE49-F238E27FC236}">
                  <a16:creationId xmlns:a16="http://schemas.microsoft.com/office/drawing/2014/main" id="{27F72B99-786F-BCBC-C273-6A15C7806D4C}"/>
                </a:ext>
              </a:extLst>
            </p:cNvPr>
            <p:cNvGrpSpPr/>
            <p:nvPr/>
          </p:nvGrpSpPr>
          <p:grpSpPr>
            <a:xfrm>
              <a:off x="1202708" y="6848940"/>
              <a:ext cx="6270636" cy="2600341"/>
              <a:chOff x="1202708" y="6848940"/>
              <a:chExt cx="6270636" cy="2600341"/>
            </a:xfrm>
            <a:solidFill>
              <a:srgbClr val="231F20"/>
            </a:solidFill>
          </p:grpSpPr>
          <p:sp>
            <p:nvSpPr>
              <p:cNvPr id="20" name="Freeform 19">
                <a:extLst>
                  <a:ext uri="{FF2B5EF4-FFF2-40B4-BE49-F238E27FC236}">
                    <a16:creationId xmlns:a16="http://schemas.microsoft.com/office/drawing/2014/main" id="{D6AC22A1-776C-F27F-3607-F1F132D11F1E}"/>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FF62B51-67F7-64C5-A37E-BDBC00CD5D4B}"/>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grpSp>
      </p:grpSp>
      <p:sp>
        <p:nvSpPr>
          <p:cNvPr id="30" name="Text Placeholder 23">
            <a:extLst>
              <a:ext uri="{FF2B5EF4-FFF2-40B4-BE49-F238E27FC236}">
                <a16:creationId xmlns:a16="http://schemas.microsoft.com/office/drawing/2014/main" id="{587BDFE5-A273-0B61-D595-D027BBAE1B61}"/>
              </a:ext>
            </a:extLst>
          </p:cNvPr>
          <p:cNvSpPr>
            <a:spLocks noGrp="1"/>
          </p:cNvSpPr>
          <p:nvPr>
            <p:ph type="body" sz="quarter" idx="17" hasCustomPrompt="1"/>
          </p:nvPr>
        </p:nvSpPr>
        <p:spPr>
          <a:xfrm>
            <a:off x="6199057" y="4615890"/>
            <a:ext cx="5278651" cy="697353"/>
          </a:xfrm>
          <a:prstGeom prst="rect">
            <a:avLst/>
          </a:prstGeom>
        </p:spPr>
        <p:txBody>
          <a:bodyPr>
            <a:normAutofit/>
          </a:bodyPr>
          <a:lstStyle>
            <a:lvl1pPr marL="0" indent="0" algn="r">
              <a:buNone/>
              <a:defRPr sz="3200" b="0" i="0">
                <a:solidFill>
                  <a:srgbClr val="000000"/>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309706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442108"/>
      </p:ext>
    </p:extLst>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Divider ">
  <p:cSld name="1_Divider ">
    <p:spTree>
      <p:nvGrpSpPr>
        <p:cNvPr id="1" name="Shape 51"/>
        <p:cNvGrpSpPr/>
        <p:nvPr/>
      </p:nvGrpSpPr>
      <p:grpSpPr>
        <a:xfrm>
          <a:off x="0" y="0"/>
          <a:ext cx="0" cy="0"/>
          <a:chOff x="0" y="0"/>
          <a:chExt cx="0" cy="0"/>
        </a:xfrm>
      </p:grpSpPr>
      <p:sp>
        <p:nvSpPr>
          <p:cNvPr id="52" name="Google Shape;52;p34"/>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4"/>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4"/>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4"/>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 name="Google Shape;57;p34"/>
          <p:cNvGrpSpPr/>
          <p:nvPr/>
        </p:nvGrpSpPr>
        <p:grpSpPr>
          <a:xfrm>
            <a:off x="482255" y="3109382"/>
            <a:ext cx="6917577" cy="2914086"/>
            <a:chOff x="1202708" y="6807724"/>
            <a:chExt cx="6270636" cy="2641557"/>
          </a:xfrm>
        </p:grpSpPr>
        <p:grpSp>
          <p:nvGrpSpPr>
            <p:cNvPr id="58" name="Google Shape;58;p34"/>
            <p:cNvGrpSpPr/>
            <p:nvPr/>
          </p:nvGrpSpPr>
          <p:grpSpPr>
            <a:xfrm>
              <a:off x="2348838" y="6807724"/>
              <a:ext cx="1249545" cy="2223620"/>
              <a:chOff x="2348838" y="6807724"/>
              <a:chExt cx="1249545" cy="2223620"/>
            </a:xfrm>
          </p:grpSpPr>
          <p:sp>
            <p:nvSpPr>
              <p:cNvPr id="59" name="Google Shape;59;p34"/>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34"/>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34"/>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34"/>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3" name="Google Shape;63;p34"/>
              <p:cNvGrpSpPr/>
              <p:nvPr/>
            </p:nvGrpSpPr>
            <p:grpSpPr>
              <a:xfrm>
                <a:off x="2483956" y="6807724"/>
                <a:ext cx="738321" cy="802017"/>
                <a:chOff x="2483956" y="6807724"/>
                <a:chExt cx="738321" cy="802017"/>
              </a:xfrm>
            </p:grpSpPr>
            <p:sp>
              <p:nvSpPr>
                <p:cNvPr id="64" name="Google Shape;64;p34"/>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34"/>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34"/>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7" name="Google Shape;67;p34"/>
            <p:cNvGrpSpPr/>
            <p:nvPr/>
          </p:nvGrpSpPr>
          <p:grpSpPr>
            <a:xfrm>
              <a:off x="1202708" y="6848940"/>
              <a:ext cx="6270636" cy="2600341"/>
              <a:chOff x="1202708" y="6848940"/>
              <a:chExt cx="6270636" cy="2600341"/>
            </a:xfrm>
          </p:grpSpPr>
          <p:sp>
            <p:nvSpPr>
              <p:cNvPr id="68" name="Google Shape;68;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0" name="Google Shape;70;p34"/>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7613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 Slide">
  <p:cSld name="1_Photo Slide">
    <p:spTree>
      <p:nvGrpSpPr>
        <p:cNvPr id="1" name="Shape 79"/>
        <p:cNvGrpSpPr/>
        <p:nvPr/>
      </p:nvGrpSpPr>
      <p:grpSpPr>
        <a:xfrm>
          <a:off x="0" y="0"/>
          <a:ext cx="0" cy="0"/>
          <a:chOff x="0" y="0"/>
          <a:chExt cx="0" cy="0"/>
        </a:xfrm>
      </p:grpSpPr>
      <p:sp>
        <p:nvSpPr>
          <p:cNvPr id="80" name="Google Shape;80;p37"/>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81" name="Google Shape;81;p37"/>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37"/>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7"/>
          <p:cNvSpPr>
            <a:spLocks noGrp="1"/>
          </p:cNvSpPr>
          <p:nvPr>
            <p:ph type="pic" idx="3"/>
          </p:nvPr>
        </p:nvSpPr>
        <p:spPr>
          <a:xfrm>
            <a:off x="6545263" y="1452563"/>
            <a:ext cx="5646737" cy="4656137"/>
          </a:xfrm>
          <a:prstGeom prst="rect">
            <a:avLst/>
          </a:prstGeom>
          <a:solidFill>
            <a:srgbClr val="D8D8D8"/>
          </a:solidFill>
          <a:ln>
            <a:noFill/>
          </a:ln>
        </p:spPr>
      </p:sp>
    </p:spTree>
    <p:extLst>
      <p:ext uri="{BB962C8B-B14F-4D97-AF65-F5344CB8AC3E}">
        <p14:creationId xmlns:p14="http://schemas.microsoft.com/office/powerpoint/2010/main" val="3839456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ullet Point x3 slide with photo">
  <p:cSld name="1_Bullet Point x3 slide with photo">
    <p:spTree>
      <p:nvGrpSpPr>
        <p:cNvPr id="1" name="Shape 89"/>
        <p:cNvGrpSpPr/>
        <p:nvPr/>
      </p:nvGrpSpPr>
      <p:grpSpPr>
        <a:xfrm>
          <a:off x="0" y="0"/>
          <a:ext cx="0" cy="0"/>
          <a:chOff x="0" y="0"/>
          <a:chExt cx="0" cy="0"/>
        </a:xfrm>
      </p:grpSpPr>
      <p:sp>
        <p:nvSpPr>
          <p:cNvPr id="90" name="Google Shape;90;p40"/>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91" name="Google Shape;91;p40"/>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40"/>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40"/>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40"/>
          <p:cNvSpPr>
            <a:spLocks noGrp="1"/>
          </p:cNvSpPr>
          <p:nvPr>
            <p:ph type="pic" idx="4"/>
          </p:nvPr>
        </p:nvSpPr>
        <p:spPr>
          <a:xfrm>
            <a:off x="7559" y="188180"/>
            <a:ext cx="3354094" cy="5923858"/>
          </a:xfrm>
          <a:prstGeom prst="rect">
            <a:avLst/>
          </a:prstGeom>
          <a:solidFill>
            <a:srgbClr val="D8D8D8"/>
          </a:solidFill>
          <a:ln>
            <a:noFill/>
          </a:ln>
        </p:spPr>
      </p:sp>
      <p:grpSp>
        <p:nvGrpSpPr>
          <p:cNvPr id="95" name="Google Shape;95;p40"/>
          <p:cNvGrpSpPr/>
          <p:nvPr/>
        </p:nvGrpSpPr>
        <p:grpSpPr>
          <a:xfrm>
            <a:off x="4054161" y="721803"/>
            <a:ext cx="7547911" cy="1674487"/>
            <a:chOff x="4061909" y="1565906"/>
            <a:chExt cx="7547911" cy="1882781"/>
          </a:xfrm>
        </p:grpSpPr>
        <p:cxnSp>
          <p:nvCxnSpPr>
            <p:cNvPr id="96" name="Google Shape;96;p40"/>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40"/>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40"/>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40"/>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40"/>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01" name="Google Shape;101;p40"/>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0"/>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40"/>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4" name="Google Shape;104;p40"/>
          <p:cNvGrpSpPr/>
          <p:nvPr/>
        </p:nvGrpSpPr>
        <p:grpSpPr>
          <a:xfrm>
            <a:off x="4054160" y="2644936"/>
            <a:ext cx="7547911" cy="1674487"/>
            <a:chOff x="4061909" y="1565906"/>
            <a:chExt cx="7547911" cy="1882781"/>
          </a:xfrm>
        </p:grpSpPr>
        <p:cxnSp>
          <p:nvCxnSpPr>
            <p:cNvPr id="105" name="Google Shape;105;p40"/>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6" name="Google Shape;106;p40"/>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7" name="Google Shape;107;p40"/>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08" name="Google Shape;108;p40"/>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9" name="Google Shape;109;p40"/>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0" name="Google Shape;110;p40"/>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40"/>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40"/>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40"/>
          <p:cNvGrpSpPr/>
          <p:nvPr/>
        </p:nvGrpSpPr>
        <p:grpSpPr>
          <a:xfrm>
            <a:off x="4069658" y="4508733"/>
            <a:ext cx="7547911" cy="1674487"/>
            <a:chOff x="4061909" y="1565906"/>
            <a:chExt cx="7547911" cy="1882781"/>
          </a:xfrm>
        </p:grpSpPr>
        <p:cxnSp>
          <p:nvCxnSpPr>
            <p:cNvPr id="114" name="Google Shape;114;p40"/>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5" name="Google Shape;115;p40"/>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6" name="Google Shape;116;p40"/>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17" name="Google Shape;117;p40"/>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8" name="Google Shape;118;p40"/>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extLst>
      <p:ext uri="{BB962C8B-B14F-4D97-AF65-F5344CB8AC3E}">
        <p14:creationId xmlns:p14="http://schemas.microsoft.com/office/powerpoint/2010/main" val="4092720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ne Slide">
  <p:cSld name="2_Phone Slide">
    <p:spTree>
      <p:nvGrpSpPr>
        <p:cNvPr id="1" name="Shape 119"/>
        <p:cNvGrpSpPr/>
        <p:nvPr/>
      </p:nvGrpSpPr>
      <p:grpSpPr>
        <a:xfrm>
          <a:off x="0" y="0"/>
          <a:ext cx="0" cy="0"/>
          <a:chOff x="0" y="0"/>
          <a:chExt cx="0" cy="0"/>
        </a:xfrm>
      </p:grpSpPr>
      <p:sp>
        <p:nvSpPr>
          <p:cNvPr id="120" name="Google Shape;120;p41"/>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21" name="Google Shape;121;p41"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122" name="Google Shape;122;p41"/>
          <p:cNvSpPr>
            <a:spLocks noGrp="1"/>
          </p:cNvSpPr>
          <p:nvPr>
            <p:ph type="pic" idx="2"/>
          </p:nvPr>
        </p:nvSpPr>
        <p:spPr>
          <a:xfrm>
            <a:off x="8912202" y="1246695"/>
            <a:ext cx="2444127" cy="4336988"/>
          </a:xfrm>
          <a:prstGeom prst="rect">
            <a:avLst/>
          </a:prstGeom>
          <a:solidFill>
            <a:srgbClr val="D8D8D8"/>
          </a:solidFill>
          <a:ln>
            <a:noFill/>
          </a:ln>
        </p:spPr>
      </p:sp>
      <p:sp>
        <p:nvSpPr>
          <p:cNvPr id="123" name="Google Shape;123;p41"/>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1"/>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41"/>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793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Final Slide">
  <p:cSld name="1_Final Slide">
    <p:spTree>
      <p:nvGrpSpPr>
        <p:cNvPr id="1" name="Shape 126"/>
        <p:cNvGrpSpPr/>
        <p:nvPr/>
      </p:nvGrpSpPr>
      <p:grpSpPr>
        <a:xfrm>
          <a:off x="0" y="0"/>
          <a:ext cx="0" cy="0"/>
          <a:chOff x="0" y="0"/>
          <a:chExt cx="0" cy="0"/>
        </a:xfrm>
      </p:grpSpPr>
      <p:sp>
        <p:nvSpPr>
          <p:cNvPr id="127" name="Google Shape;127;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8" name="Google Shape;128;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1" name="Google Shape;131;p42"/>
          <p:cNvGrpSpPr/>
          <p:nvPr/>
        </p:nvGrpSpPr>
        <p:grpSpPr>
          <a:xfrm>
            <a:off x="548818" y="6039954"/>
            <a:ext cx="2735993" cy="679345"/>
            <a:chOff x="0" y="0"/>
            <a:chExt cx="2301694" cy="571500"/>
          </a:xfrm>
        </p:grpSpPr>
        <p:sp>
          <p:nvSpPr>
            <p:cNvPr id="132" name="Google Shape;132;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42"/>
            <p:cNvPicPr preferRelativeResize="0"/>
            <p:nvPr/>
          </p:nvPicPr>
          <p:blipFill rotWithShape="1">
            <a:blip r:embed="rId2"/>
            <a:srcRect/>
            <a:stretch/>
          </p:blipFill>
          <p:spPr>
            <a:xfrm>
              <a:off x="312965" y="101059"/>
              <a:ext cx="1675765" cy="375165"/>
            </a:xfrm>
            <a:prstGeom prst="rect">
              <a:avLst/>
            </a:prstGeom>
            <a:noFill/>
            <a:ln>
              <a:noFill/>
            </a:ln>
          </p:spPr>
        </p:pic>
      </p:grpSp>
      <p:sp>
        <p:nvSpPr>
          <p:cNvPr id="134" name="Google Shape;134;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5" name="Google Shape;135;p42"/>
          <p:cNvGrpSpPr/>
          <p:nvPr/>
        </p:nvGrpSpPr>
        <p:grpSpPr>
          <a:xfrm>
            <a:off x="309236" y="3028352"/>
            <a:ext cx="6499866" cy="2738122"/>
            <a:chOff x="1202708" y="6807724"/>
            <a:chExt cx="6270636" cy="2641557"/>
          </a:xfrm>
        </p:grpSpPr>
        <p:grpSp>
          <p:nvGrpSpPr>
            <p:cNvPr id="136" name="Google Shape;136;p42"/>
            <p:cNvGrpSpPr/>
            <p:nvPr/>
          </p:nvGrpSpPr>
          <p:grpSpPr>
            <a:xfrm>
              <a:off x="2348838" y="6807724"/>
              <a:ext cx="1249545" cy="2223620"/>
              <a:chOff x="2348838" y="6807724"/>
              <a:chExt cx="1249545" cy="2223620"/>
            </a:xfrm>
          </p:grpSpPr>
          <p:sp>
            <p:nvSpPr>
              <p:cNvPr id="137" name="Google Shape;137;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1" name="Google Shape;141;p42"/>
              <p:cNvGrpSpPr/>
              <p:nvPr/>
            </p:nvGrpSpPr>
            <p:grpSpPr>
              <a:xfrm>
                <a:off x="2483956" y="6807724"/>
                <a:ext cx="738321" cy="802017"/>
                <a:chOff x="2483956" y="6807724"/>
                <a:chExt cx="738321" cy="802017"/>
              </a:xfrm>
            </p:grpSpPr>
            <p:sp>
              <p:nvSpPr>
                <p:cNvPr id="142" name="Google Shape;142;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5" name="Google Shape;145;p42"/>
            <p:cNvGrpSpPr/>
            <p:nvPr/>
          </p:nvGrpSpPr>
          <p:grpSpPr>
            <a:xfrm>
              <a:off x="1202708" y="6848940"/>
              <a:ext cx="6270636" cy="2600341"/>
              <a:chOff x="1202708" y="6848940"/>
              <a:chExt cx="6270636" cy="2600341"/>
            </a:xfrm>
          </p:grpSpPr>
          <p:sp>
            <p:nvSpPr>
              <p:cNvPr id="146" name="Google Shape;146;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8" name="Google Shape;148;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6543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cons">
    <p:spTree>
      <p:nvGrpSpPr>
        <p:cNvPr id="1" name=""/>
        <p:cNvGrpSpPr/>
        <p:nvPr/>
      </p:nvGrpSpPr>
      <p:grpSpPr>
        <a:xfrm>
          <a:off x="0" y="0"/>
          <a:ext cx="0" cy="0"/>
          <a:chOff x="0" y="0"/>
          <a:chExt cx="0" cy="0"/>
        </a:xfrm>
      </p:grpSpPr>
      <p:sp>
        <p:nvSpPr>
          <p:cNvPr id="17" name="Freeform 37">
            <a:extLst>
              <a:ext uri="{FF2B5EF4-FFF2-40B4-BE49-F238E27FC236}">
                <a16:creationId xmlns:a16="http://schemas.microsoft.com/office/drawing/2014/main" id="{999300AA-363E-0BB7-F85E-C70A10D96D1D}"/>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641A2D1D-FF8A-C08E-D7BA-E63773CAAB88}"/>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3" name="Text Placeholder 8">
            <a:extLst>
              <a:ext uri="{FF2B5EF4-FFF2-40B4-BE49-F238E27FC236}">
                <a16:creationId xmlns:a16="http://schemas.microsoft.com/office/drawing/2014/main" id="{2FC32F57-1C94-02F9-DFB0-1878A4BFDB77}"/>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 name="Text Placeholder 8">
            <a:extLst>
              <a:ext uri="{FF2B5EF4-FFF2-40B4-BE49-F238E27FC236}">
                <a16:creationId xmlns:a16="http://schemas.microsoft.com/office/drawing/2014/main" id="{CB0C8F24-20EA-6587-4860-6AFF290A33F8}"/>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grpSp>
        <p:nvGrpSpPr>
          <p:cNvPr id="5" name="Group 4">
            <a:extLst>
              <a:ext uri="{FF2B5EF4-FFF2-40B4-BE49-F238E27FC236}">
                <a16:creationId xmlns:a16="http://schemas.microsoft.com/office/drawing/2014/main" id="{44192E7E-73A5-12AA-52FC-8B4F828258C5}"/>
              </a:ext>
            </a:extLst>
          </p:cNvPr>
          <p:cNvGrpSpPr/>
          <p:nvPr userDrawn="1"/>
        </p:nvGrpSpPr>
        <p:grpSpPr>
          <a:xfrm>
            <a:off x="4054161" y="694846"/>
            <a:ext cx="7547911" cy="4511244"/>
            <a:chOff x="4061909" y="1565906"/>
            <a:chExt cx="7547911" cy="5072410"/>
          </a:xfrm>
        </p:grpSpPr>
        <p:cxnSp>
          <p:nvCxnSpPr>
            <p:cNvPr id="6" name="Straight Connector 5">
              <a:extLst>
                <a:ext uri="{FF2B5EF4-FFF2-40B4-BE49-F238E27FC236}">
                  <a16:creationId xmlns:a16="http://schemas.microsoft.com/office/drawing/2014/main" id="{08F8C34D-195B-FD15-9683-3EF3BC850F9F}"/>
                </a:ext>
              </a:extLst>
            </p:cNvPr>
            <p:cNvCxnSpPr>
              <a:cxnSpLocks/>
            </p:cNvCxnSpPr>
            <p:nvPr userDrawn="1"/>
          </p:nvCxnSpPr>
          <p:spPr>
            <a:xfrm>
              <a:off x="11609820" y="1582845"/>
              <a:ext cx="0" cy="5055471"/>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5C0436-094B-4A63-1765-EBD3BEC56B80}"/>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D367A0-1B8C-BB53-74D4-C428FF456EC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B57C5270-456A-E6E9-682F-40DCAA7A0E2E}"/>
              </a:ext>
            </a:extLst>
          </p:cNvPr>
          <p:cNvCxnSpPr>
            <a:cxnSpLocks/>
          </p:cNvCxnSpPr>
          <p:nvPr userDrawn="1"/>
        </p:nvCxnSpPr>
        <p:spPr>
          <a:xfrm>
            <a:off x="4054160" y="2000290"/>
            <a:ext cx="0" cy="32058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1D460E-6F7B-20EE-4BB7-F84482BF38C7}"/>
              </a:ext>
            </a:extLst>
          </p:cNvPr>
          <p:cNvCxnSpPr>
            <a:cxnSpLocks/>
          </p:cNvCxnSpPr>
          <p:nvPr userDrawn="1"/>
        </p:nvCxnSpPr>
        <p:spPr>
          <a:xfrm>
            <a:off x="4054160" y="5206090"/>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4726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517168" y="3092717"/>
            <a:ext cx="11393619" cy="3142374"/>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3" name="Graphic 12">
            <a:extLst>
              <a:ext uri="{FF2B5EF4-FFF2-40B4-BE49-F238E27FC236}">
                <a16:creationId xmlns:a16="http://schemas.microsoft.com/office/drawing/2014/main" id="{26CC6A74-EB58-1A9E-FD5E-B360272852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40" y="-215395"/>
            <a:ext cx="6718883" cy="3816325"/>
          </a:xfrm>
          <a:prstGeom prst="rect">
            <a:avLst/>
          </a:prstGeom>
        </p:spPr>
      </p:pic>
      <p:sp>
        <p:nvSpPr>
          <p:cNvPr id="16" name="Freeform 15">
            <a:extLst>
              <a:ext uri="{FF2B5EF4-FFF2-40B4-BE49-F238E27FC236}">
                <a16:creationId xmlns:a16="http://schemas.microsoft.com/office/drawing/2014/main" id="{C5831853-3F42-2938-75D6-3E281E5B1564}"/>
              </a:ext>
            </a:extLst>
          </p:cNvPr>
          <p:cNvSpPr/>
          <p:nvPr userDrawn="1"/>
        </p:nvSpPr>
        <p:spPr>
          <a:xfrm>
            <a:off x="0" y="5775564"/>
            <a:ext cx="4372199" cy="727928"/>
          </a:xfrm>
          <a:custGeom>
            <a:avLst/>
            <a:gdLst>
              <a:gd name="connsiteX0" fmla="*/ 0 w 4372199"/>
              <a:gd name="connsiteY0" fmla="*/ 0 h 727928"/>
              <a:gd name="connsiteX1" fmla="*/ 3978412 w 4372199"/>
              <a:gd name="connsiteY1" fmla="*/ 0 h 727928"/>
              <a:gd name="connsiteX2" fmla="*/ 4372199 w 4372199"/>
              <a:gd name="connsiteY2" fmla="*/ 393878 h 727928"/>
              <a:gd name="connsiteX3" fmla="*/ 4372199 w 4372199"/>
              <a:gd name="connsiteY3" fmla="*/ 727928 h 727928"/>
              <a:gd name="connsiteX4" fmla="*/ 0 w 4372199"/>
              <a:gd name="connsiteY4" fmla="*/ 727928 h 727928"/>
              <a:gd name="connsiteX5" fmla="*/ 0 w 4372199"/>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2199" h="727928">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935325" y="444830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935326" y="382557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9031059" y="445499"/>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770610" y="9117214"/>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712750" y="5921074"/>
            <a:ext cx="5278651" cy="697353"/>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9" name="Picture Placeholder 11">
            <a:extLst>
              <a:ext uri="{FF2B5EF4-FFF2-40B4-BE49-F238E27FC236}">
                <a16:creationId xmlns:a16="http://schemas.microsoft.com/office/drawing/2014/main" id="{1098C2DB-4C81-8C5D-E2DE-9A64EDF94AC2}"/>
              </a:ext>
            </a:extLst>
          </p:cNvPr>
          <p:cNvSpPr>
            <a:spLocks noGrp="1"/>
          </p:cNvSpPr>
          <p:nvPr>
            <p:ph type="pic" sz="quarter" idx="42"/>
          </p:nvPr>
        </p:nvSpPr>
        <p:spPr>
          <a:xfrm>
            <a:off x="6404869" y="1379349"/>
            <a:ext cx="5153881" cy="515435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6758B67A-69DD-268C-54DF-07D403273975}"/>
              </a:ext>
            </a:extLst>
          </p:cNvPr>
          <p:cNvSpPr/>
          <p:nvPr userDrawn="1"/>
        </p:nvSpPr>
        <p:spPr>
          <a:xfrm>
            <a:off x="408680" y="1218981"/>
            <a:ext cx="11393619" cy="3322022"/>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690366" y="2260013"/>
            <a:ext cx="5092953"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690367" y="1637287"/>
            <a:ext cx="5092953"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9236842" y="28660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Picture Placeholder 11">
            <a:extLst>
              <a:ext uri="{FF2B5EF4-FFF2-40B4-BE49-F238E27FC236}">
                <a16:creationId xmlns:a16="http://schemas.microsoft.com/office/drawing/2014/main" id="{78484704-09FD-8CB2-C579-EF55447B6087}"/>
              </a:ext>
            </a:extLst>
          </p:cNvPr>
          <p:cNvSpPr>
            <a:spLocks noGrp="1"/>
          </p:cNvSpPr>
          <p:nvPr>
            <p:ph type="pic" sz="quarter" idx="42"/>
          </p:nvPr>
        </p:nvSpPr>
        <p:spPr>
          <a:xfrm>
            <a:off x="-1" y="354507"/>
            <a:ext cx="5501637" cy="493964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pic>
        <p:nvPicPr>
          <p:cNvPr id="10" name="Graphic 9">
            <a:extLst>
              <a:ext uri="{FF2B5EF4-FFF2-40B4-BE49-F238E27FC236}">
                <a16:creationId xmlns:a16="http://schemas.microsoft.com/office/drawing/2014/main" id="{087E1EFB-07FB-7EEE-DA95-10A93AC80E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64436" y="3332171"/>
            <a:ext cx="6908399" cy="3923970"/>
          </a:xfrm>
          <a:prstGeom prst="rect">
            <a:avLst/>
          </a:prstGeom>
        </p:spPr>
      </p:pic>
      <p:sp>
        <p:nvSpPr>
          <p:cNvPr id="12" name="Freeform 11">
            <a:extLst>
              <a:ext uri="{FF2B5EF4-FFF2-40B4-BE49-F238E27FC236}">
                <a16:creationId xmlns:a16="http://schemas.microsoft.com/office/drawing/2014/main" id="{4D8A02C5-FA86-0547-D6F7-4C54FD49D38C}"/>
              </a:ext>
            </a:extLst>
          </p:cNvPr>
          <p:cNvSpPr/>
          <p:nvPr userDrawn="1"/>
        </p:nvSpPr>
        <p:spPr>
          <a:xfrm>
            <a:off x="0" y="5775564"/>
            <a:ext cx="4372199" cy="727928"/>
          </a:xfrm>
          <a:custGeom>
            <a:avLst/>
            <a:gdLst>
              <a:gd name="connsiteX0" fmla="*/ 0 w 4372199"/>
              <a:gd name="connsiteY0" fmla="*/ 0 h 727928"/>
              <a:gd name="connsiteX1" fmla="*/ 3978412 w 4372199"/>
              <a:gd name="connsiteY1" fmla="*/ 0 h 727928"/>
              <a:gd name="connsiteX2" fmla="*/ 4372199 w 4372199"/>
              <a:gd name="connsiteY2" fmla="*/ 393878 h 727928"/>
              <a:gd name="connsiteX3" fmla="*/ 4372199 w 4372199"/>
              <a:gd name="connsiteY3" fmla="*/ 727928 h 727928"/>
              <a:gd name="connsiteX4" fmla="*/ 0 w 4372199"/>
              <a:gd name="connsiteY4" fmla="*/ 727928 h 727928"/>
              <a:gd name="connsiteX5" fmla="*/ 0 w 4372199"/>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2199" h="727928">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3" name="Text Placeholder 23">
            <a:extLst>
              <a:ext uri="{FF2B5EF4-FFF2-40B4-BE49-F238E27FC236}">
                <a16:creationId xmlns:a16="http://schemas.microsoft.com/office/drawing/2014/main" id="{516EC391-B699-CA18-B486-3AC65E04D04C}"/>
              </a:ext>
            </a:extLst>
          </p:cNvPr>
          <p:cNvSpPr>
            <a:spLocks noGrp="1"/>
          </p:cNvSpPr>
          <p:nvPr>
            <p:ph type="body" sz="quarter" idx="17" hasCustomPrompt="1"/>
          </p:nvPr>
        </p:nvSpPr>
        <p:spPr>
          <a:xfrm>
            <a:off x="712750" y="5890500"/>
            <a:ext cx="3659449" cy="727927"/>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144065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4"/>
            <a:ext cx="5041923" cy="493862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3982712"/>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478182" y="604652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247650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77BFFCE-41A3-AA8B-DF0F-2DC51A98B14D}"/>
              </a:ext>
            </a:extLst>
          </p:cNvPr>
          <p:cNvPicPr>
            <a:picLocks noChangeAspect="1"/>
          </p:cNvPicPr>
          <p:nvPr userDrawn="1"/>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l="5742" t="75046" r="6487" b="13954"/>
          <a:stretch/>
        </p:blipFill>
        <p:spPr>
          <a:xfrm>
            <a:off x="8124669" y="6375621"/>
            <a:ext cx="3540279" cy="252000"/>
          </a:xfrm>
          <a:prstGeom prst="rect">
            <a:avLst/>
          </a:prstGeom>
        </p:spPr>
      </p:pic>
      <p:sp>
        <p:nvSpPr>
          <p:cNvPr id="3" name="Graphic 12">
            <a:extLst>
              <a:ext uri="{FF2B5EF4-FFF2-40B4-BE49-F238E27FC236}">
                <a16:creationId xmlns:a16="http://schemas.microsoft.com/office/drawing/2014/main" id="{66E087F4-2E80-A557-526D-D8CECFA6D70A}"/>
              </a:ext>
            </a:extLst>
          </p:cNvPr>
          <p:cNvSpPr/>
          <p:nvPr userDrawn="1"/>
        </p:nvSpPr>
        <p:spPr>
          <a:xfrm>
            <a:off x="0" y="6444761"/>
            <a:ext cx="8229600" cy="45719"/>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88" r:id="rId3"/>
    <p:sldLayoutId id="2147483881" r:id="rId4"/>
    <p:sldLayoutId id="2147483829" r:id="rId5"/>
    <p:sldLayoutId id="2147483882" r:id="rId6"/>
    <p:sldLayoutId id="2147483842" r:id="rId7"/>
    <p:sldLayoutId id="2147483840" r:id="rId8"/>
    <p:sldLayoutId id="2147483880" r:id="rId9"/>
    <p:sldLayoutId id="2147483877" r:id="rId10"/>
    <p:sldLayoutId id="2147483841" r:id="rId11"/>
    <p:sldLayoutId id="2147483879" r:id="rId12"/>
    <p:sldLayoutId id="2147483878" r:id="rId13"/>
    <p:sldLayoutId id="2147483861" r:id="rId14"/>
    <p:sldLayoutId id="2147483833" r:id="rId15"/>
    <p:sldLayoutId id="2147483847" r:id="rId16"/>
    <p:sldLayoutId id="2147483887" r:id="rId17"/>
    <p:sldLayoutId id="2147483853" r:id="rId18"/>
    <p:sldLayoutId id="2147483883" r:id="rId19"/>
    <p:sldLayoutId id="2147483884" r:id="rId20"/>
    <p:sldLayoutId id="2147483885" r:id="rId21"/>
    <p:sldLayoutId id="2147483886" r:id="rId22"/>
    <p:sldLayoutId id="2147483889" r:id="rId23"/>
    <p:sldLayoutId id="2147483890"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dgs.un.org/goals" TargetMode="Externa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eu-dare.com/good-practices/" TargetMode="Externa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31.xml.rels><?xml version="1.0" encoding="UTF-8" standalone="yes"?>
<Relationships xmlns="http://schemas.openxmlformats.org/package/2006/relationships"><Relationship Id="rId8" Type="http://schemas.openxmlformats.org/officeDocument/2006/relationships/hyperlink" Target="https://www.farmingfornature.ie/" TargetMode="External"/><Relationship Id="rId13" Type="http://schemas.openxmlformats.org/officeDocument/2006/relationships/hyperlink" Target="https://nots.ie/" TargetMode="External"/><Relationship Id="rId3" Type="http://schemas.openxmlformats.org/officeDocument/2006/relationships/hyperlink" Target="https://www.ifa.ie/" TargetMode="External"/><Relationship Id="rId7" Type="http://schemas.openxmlformats.org/officeDocument/2006/relationships/hyperlink" Target="https://thatsfarming.com/" TargetMode="External"/><Relationship Id="rId12" Type="http://schemas.openxmlformats.org/officeDocument/2006/relationships/hyperlink" Target="https://www.arc2020.eu/"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agriland.ie/" TargetMode="External"/><Relationship Id="rId11" Type="http://schemas.openxmlformats.org/officeDocument/2006/relationships/hyperlink" Target="http://www.leitrimorganic.com/" TargetMode="External"/><Relationship Id="rId5" Type="http://schemas.openxmlformats.org/officeDocument/2006/relationships/hyperlink" Target="https://talamhbeo.ie/" TargetMode="External"/><Relationship Id="rId15" Type="http://schemas.openxmlformats.org/officeDocument/2006/relationships/hyperlink" Target="https://www.iconfinder.com/icons/2863044/flag_ireland_irish_icon" TargetMode="External"/><Relationship Id="rId10" Type="http://schemas.openxmlformats.org/officeDocument/2006/relationships/hyperlink" Target="https://www.irishorganicassociation.ie/" TargetMode="External"/><Relationship Id="rId4" Type="http://schemas.openxmlformats.org/officeDocument/2006/relationships/hyperlink" Target="https://capnetworkireland.eu/" TargetMode="External"/><Relationship Id="rId9" Type="http://schemas.openxmlformats.org/officeDocument/2006/relationships/hyperlink" Target="https://organicgrowersireland.ie/" TargetMode="External"/><Relationship Id="rId14"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hyperlink" Target="https://www.iconfinder.com/icons/2863022/flag_poland_polish_icon" TargetMode="External"/><Relationship Id="rId3" Type="http://schemas.openxmlformats.org/officeDocument/2006/relationships/hyperlink" Target="https://www.cdr.gov.pl/" TargetMode="External"/><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ksow.pl/" TargetMode="External"/><Relationship Id="rId5" Type="http://schemas.openxmlformats.org/officeDocument/2006/relationships/hyperlink" Target="https://kolkarolnicze.pl/" TargetMode="External"/><Relationship Id="rId4" Type="http://schemas.openxmlformats.org/officeDocument/2006/relationships/hyperlink" Target="https://zzpr.org.p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genuinoclandestino.it/" TargetMode="External"/><Relationship Id="rId13" Type="http://schemas.openxmlformats.org/officeDocument/2006/relationships/hyperlink" Target="https://www.iconfinder.com/icons/2863042/flag_italian_italy_icon" TargetMode="External"/><Relationship Id="rId3" Type="http://schemas.openxmlformats.org/officeDocument/2006/relationships/hyperlink" Target="https://www.campagnamica.it/?post_type=anagrafiche&amp;p=694614" TargetMode="External"/><Relationship Id="rId7" Type="http://schemas.openxmlformats.org/officeDocument/2006/relationships/hyperlink" Target="https://feder.bio/" TargetMode="External"/><Relationship Id="rId12"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www.legacooppuglia.it/" TargetMode="External"/><Relationship Id="rId11" Type="http://schemas.openxmlformats.org/officeDocument/2006/relationships/hyperlink" Target="https://www.slowfood.it/chi-siamo/che-cose-slow-food/" TargetMode="External"/><Relationship Id="rId5" Type="http://schemas.openxmlformats.org/officeDocument/2006/relationships/hyperlink" Target="https://www.confagricolturafoggia.it/" TargetMode="External"/><Relationship Id="rId10" Type="http://schemas.openxmlformats.org/officeDocument/2006/relationships/hyperlink" Target="https://www.cia.it/" TargetMode="External"/><Relationship Id="rId4" Type="http://schemas.openxmlformats.org/officeDocument/2006/relationships/hyperlink" Target="https://puglia.coldiretti.it/federazioni/foggia/" TargetMode="External"/><Relationship Id="rId9" Type="http://schemas.openxmlformats.org/officeDocument/2006/relationships/hyperlink" Target="https://www.campiaperti.or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asyf.sk/" TargetMode="External"/><Relationship Id="rId13" Type="http://schemas.openxmlformats.org/officeDocument/2006/relationships/hyperlink" Target="https://www.izpi.sk/" TargetMode="External"/><Relationship Id="rId3" Type="http://schemas.openxmlformats.org/officeDocument/2006/relationships/image" Target="../media/image54.png"/><Relationship Id="rId7" Type="http://schemas.openxmlformats.org/officeDocument/2006/relationships/hyperlink" Target="https://www.vipa.sk/" TargetMode="External"/><Relationship Id="rId12" Type="http://schemas.openxmlformats.org/officeDocument/2006/relationships/hyperlink" Target="https://zchok.sk/"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nahaji.sk/" TargetMode="External"/><Relationship Id="rId11" Type="http://schemas.openxmlformats.org/officeDocument/2006/relationships/hyperlink" Target="https://www.vpms.sk/" TargetMode="External"/><Relationship Id="rId5" Type="http://schemas.openxmlformats.org/officeDocument/2006/relationships/hyperlink" Target="http://www.olejhont.sk/" TargetMode="External"/><Relationship Id="rId10" Type="http://schemas.openxmlformats.org/officeDocument/2006/relationships/hyperlink" Target="https://www.vegget.sk/" TargetMode="External"/><Relationship Id="rId4" Type="http://schemas.openxmlformats.org/officeDocument/2006/relationships/hyperlink" Target="http://almasun.sk/" TargetMode="External"/><Relationship Id="rId9" Type="http://schemas.openxmlformats.org/officeDocument/2006/relationships/hyperlink" Target="https://newedu.info/"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zscr.cz/" TargetMode="External"/><Relationship Id="rId3" Type="http://schemas.openxmlformats.org/officeDocument/2006/relationships/hyperlink" Target="https://zemedelec.cz/" TargetMode="External"/><Relationship Id="rId7" Type="http://schemas.openxmlformats.org/officeDocument/2006/relationships/hyperlink" Target="https://www.cmzu.cz/" TargetMode="External"/><Relationship Id="rId12" Type="http://schemas.openxmlformats.org/officeDocument/2006/relationships/hyperlink" Target="https://www.iconfinder.com/icons/1692178/country_czech_flag_flags_republic_ic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cmszp.cz/" TargetMode="External"/><Relationship Id="rId11" Type="http://schemas.openxmlformats.org/officeDocument/2006/relationships/image" Target="../media/image55.png"/><Relationship Id="rId5" Type="http://schemas.openxmlformats.org/officeDocument/2006/relationships/hyperlink" Target="https://bioinstitut.cz/" TargetMode="External"/><Relationship Id="rId10" Type="http://schemas.openxmlformats.org/officeDocument/2006/relationships/hyperlink" Target="https://www.smacr.cz/en/" TargetMode="External"/><Relationship Id="rId4" Type="http://schemas.openxmlformats.org/officeDocument/2006/relationships/hyperlink" Target="https://eagri.cz/public/portal/" TargetMode="External"/><Relationship Id="rId9" Type="http://schemas.openxmlformats.org/officeDocument/2006/relationships/hyperlink" Target="https://www.foodnet.cz/c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landschafftleben.at/hintergruende/landwirtschaft-ernaehrung-klima" TargetMode="External"/><Relationship Id="rId3" Type="http://schemas.openxmlformats.org/officeDocument/2006/relationships/hyperlink" Target="https://www.lwk-niedersachsen.de/" TargetMode="External"/><Relationship Id="rId7" Type="http://schemas.openxmlformats.org/officeDocument/2006/relationships/hyperlink" Target="https://oekl.at/oek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www.bio-austria.at/" TargetMode="External"/><Relationship Id="rId11" Type="http://schemas.openxmlformats.org/officeDocument/2006/relationships/image" Target="../media/image56.png"/><Relationship Id="rId5" Type="http://schemas.openxmlformats.org/officeDocument/2006/relationships/hyperlink" Target="https://bauernbund.at/" TargetMode="External"/><Relationship Id="rId10" Type="http://schemas.openxmlformats.org/officeDocument/2006/relationships/hyperlink" Target="https://resola-ev.de/" TargetMode="External"/><Relationship Id="rId4" Type="http://schemas.openxmlformats.org/officeDocument/2006/relationships/hyperlink" Target="https://www.ama.at/home" TargetMode="External"/><Relationship Id="rId9" Type="http://schemas.openxmlformats.org/officeDocument/2006/relationships/hyperlink" Target="https://www.lw.uni-hannover.de/de/institu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eu-dare.com/" TargetMode="Externa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food.ec.europa.eu/system/files/2020-05/f2f_action-plan_2020_strategy-info_en.pdf#:~:text=The%20Farm%20to%20Fork%20Strategy%20is%20a%20new,opportunity%20to%20improve%20lifestyles%2C%20health%2C%20and%20the%20environment."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environment.ec.europa.eu/strategy/biodiversity-strategy-2030_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891534" y="4518900"/>
            <a:ext cx="6213250" cy="697353"/>
          </a:xfrm>
        </p:spPr>
        <p:txBody>
          <a:bodyPr/>
          <a:lstStyle/>
          <a:p>
            <a:r>
              <a:rPr lang="en-US" sz="3600" dirty="0"/>
              <a:t>Policies &amp; Frameworks Associated with Agroecology</a:t>
            </a:r>
            <a:endParaRPr lang="en-IE" sz="3600"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891534" y="3477653"/>
            <a:ext cx="5278651" cy="697353"/>
          </a:xfrm>
        </p:spPr>
        <p:txBody>
          <a:bodyPr>
            <a:noAutofit/>
          </a:bodyPr>
          <a:lstStyle/>
          <a:p>
            <a:r>
              <a:rPr lang="en-US" sz="4800" dirty="0"/>
              <a:t>MODULE 2</a:t>
            </a:r>
          </a:p>
        </p:txBody>
      </p:sp>
      <p:pic>
        <p:nvPicPr>
          <p:cNvPr id="5" name="Picture Placeholder 4" descr="Woman carrying vegetables">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screen">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
        <p:nvSpPr>
          <p:cNvPr id="8" name="Text Placeholder 1">
            <a:extLst>
              <a:ext uri="{FF2B5EF4-FFF2-40B4-BE49-F238E27FC236}">
                <a16:creationId xmlns:a16="http://schemas.microsoft.com/office/drawing/2014/main" id="{2F125B86-02A8-17B7-80A2-C8090A495C48}"/>
              </a:ext>
            </a:extLst>
          </p:cNvPr>
          <p:cNvSpPr txBox="1">
            <a:spLocks/>
          </p:cNvSpPr>
          <p:nvPr/>
        </p:nvSpPr>
        <p:spPr>
          <a:xfrm>
            <a:off x="7511514" y="5856037"/>
            <a:ext cx="4448014" cy="6793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856356" y="1268964"/>
            <a:ext cx="4821945" cy="4064124"/>
          </a:xfrm>
        </p:spPr>
        <p:txBody>
          <a:bodyPr/>
          <a:lstStyle/>
          <a:p>
            <a:r>
              <a:rPr lang="en-US" dirty="0"/>
              <a:t>When it comes to </a:t>
            </a:r>
            <a:r>
              <a:rPr lang="en-US" dirty="0" err="1"/>
              <a:t>organising</a:t>
            </a:r>
            <a:r>
              <a:rPr lang="en-US" dirty="0"/>
              <a:t>, carrying out, overseeing, and assessing agroecological transitions, practitioners and other stakeholders can make better decisions with the help of the 10 Elements of Agroecology!</a:t>
            </a:r>
          </a:p>
        </p:txBody>
      </p:sp>
      <p:pic>
        <p:nvPicPr>
          <p:cNvPr id="7" name="Picture Placeholder 6">
            <a:extLst>
              <a:ext uri="{FF2B5EF4-FFF2-40B4-BE49-F238E27FC236}">
                <a16:creationId xmlns:a16="http://schemas.microsoft.com/office/drawing/2014/main" id="{923812EB-E131-5F07-4303-BEBCA608DA5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749"/>
            <a:ext cx="5239644" cy="4704418"/>
          </a:xfrm>
        </p:spPr>
      </p:pic>
      <p:grpSp>
        <p:nvGrpSpPr>
          <p:cNvPr id="8" name="Group 7">
            <a:extLst>
              <a:ext uri="{FF2B5EF4-FFF2-40B4-BE49-F238E27FC236}">
                <a16:creationId xmlns:a16="http://schemas.microsoft.com/office/drawing/2014/main" id="{EB78239F-FE77-81DB-FAA3-24E8A32972E3}"/>
              </a:ext>
            </a:extLst>
          </p:cNvPr>
          <p:cNvGrpSpPr/>
          <p:nvPr/>
        </p:nvGrpSpPr>
        <p:grpSpPr>
          <a:xfrm>
            <a:off x="6926285" y="727383"/>
            <a:ext cx="1487826" cy="1083162"/>
            <a:chOff x="3400450" y="986392"/>
            <a:chExt cx="1487826" cy="1083162"/>
          </a:xfrm>
        </p:grpSpPr>
        <p:sp>
          <p:nvSpPr>
            <p:cNvPr id="13" name="Freeform 12">
              <a:extLst>
                <a:ext uri="{FF2B5EF4-FFF2-40B4-BE49-F238E27FC236}">
                  <a16:creationId xmlns:a16="http://schemas.microsoft.com/office/drawing/2014/main" id="{51725DFE-72E9-BC1C-FA46-B418EDE5932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w="897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E7181B-1F96-A691-4D38-38B5297E7495}"/>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35CC04F-5710-F60C-B84D-0D5FEC123F92}"/>
              </a:ext>
            </a:extLst>
          </p:cNvPr>
          <p:cNvGrpSpPr/>
          <p:nvPr/>
        </p:nvGrpSpPr>
        <p:grpSpPr>
          <a:xfrm rot="3730759">
            <a:off x="475534" y="5007289"/>
            <a:ext cx="949885" cy="1163493"/>
            <a:chOff x="7602444" y="4967675"/>
            <a:chExt cx="483619" cy="592374"/>
          </a:xfrm>
        </p:grpSpPr>
        <p:grpSp>
          <p:nvGrpSpPr>
            <p:cNvPr id="16" name="Graphic 214">
              <a:extLst>
                <a:ext uri="{FF2B5EF4-FFF2-40B4-BE49-F238E27FC236}">
                  <a16:creationId xmlns:a16="http://schemas.microsoft.com/office/drawing/2014/main" id="{7CECC4D8-7789-65DF-DEA3-9954495E52C5}"/>
                </a:ext>
              </a:extLst>
            </p:cNvPr>
            <p:cNvGrpSpPr/>
            <p:nvPr/>
          </p:nvGrpSpPr>
          <p:grpSpPr>
            <a:xfrm>
              <a:off x="7618661" y="4967675"/>
              <a:ext cx="467402" cy="507608"/>
              <a:chOff x="2251964" y="3590497"/>
              <a:chExt cx="467402" cy="507608"/>
            </a:xfrm>
            <a:solidFill>
              <a:srgbClr val="8DC641"/>
            </a:solidFill>
          </p:grpSpPr>
          <p:sp>
            <p:nvSpPr>
              <p:cNvPr id="20" name="Freeform 19">
                <a:extLst>
                  <a:ext uri="{FF2B5EF4-FFF2-40B4-BE49-F238E27FC236}">
                    <a16:creationId xmlns:a16="http://schemas.microsoft.com/office/drawing/2014/main" id="{D34BC30D-47EA-14C8-E7F9-142850F174CA}"/>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03CCE4F-EBAC-F9A9-B0A6-546FA7BDCDF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983C1F1-B5D7-94D4-087D-E7B49CE7A738}"/>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7" name="Graphic 214">
              <a:extLst>
                <a:ext uri="{FF2B5EF4-FFF2-40B4-BE49-F238E27FC236}">
                  <a16:creationId xmlns:a16="http://schemas.microsoft.com/office/drawing/2014/main" id="{A55E4D96-116D-1D29-D2F3-073A989CCFCB}"/>
                </a:ext>
              </a:extLst>
            </p:cNvPr>
            <p:cNvGrpSpPr/>
            <p:nvPr/>
          </p:nvGrpSpPr>
          <p:grpSpPr>
            <a:xfrm>
              <a:off x="7602444" y="4993761"/>
              <a:ext cx="421973" cy="566288"/>
              <a:chOff x="2235747" y="3616583"/>
              <a:chExt cx="421973" cy="566288"/>
            </a:xfrm>
            <a:solidFill>
              <a:srgbClr val="231F20"/>
            </a:solidFill>
          </p:grpSpPr>
          <p:sp>
            <p:nvSpPr>
              <p:cNvPr id="18" name="Freeform 17">
                <a:extLst>
                  <a:ext uri="{FF2B5EF4-FFF2-40B4-BE49-F238E27FC236}">
                    <a16:creationId xmlns:a16="http://schemas.microsoft.com/office/drawing/2014/main" id="{C69F4C63-626C-EAC4-EC0C-9179D388150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980D836-CCAC-43F7-499B-1A14DA29E6B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0357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70A0E-6123-1CA0-2D61-FEC2FB8E4C9E}"/>
              </a:ext>
            </a:extLst>
          </p:cNvPr>
          <p:cNvSpPr>
            <a:spLocks noGrp="1"/>
          </p:cNvSpPr>
          <p:nvPr>
            <p:ph type="body" sz="quarter" idx="18"/>
          </p:nvPr>
        </p:nvSpPr>
        <p:spPr>
          <a:xfrm>
            <a:off x="914399" y="1468073"/>
            <a:ext cx="6022429" cy="3440624"/>
          </a:xfrm>
        </p:spPr>
        <p:txBody>
          <a:bodyPr/>
          <a:lstStyle/>
          <a:p>
            <a:r>
              <a:rPr lang="en-US" dirty="0"/>
              <a:t>The </a:t>
            </a:r>
            <a:r>
              <a:rPr lang="en-US" dirty="0">
                <a:hlinkClick r:id="rId2"/>
              </a:rPr>
              <a:t>Sustainable Development Goals </a:t>
            </a:r>
            <a:r>
              <a:rPr lang="en-US" dirty="0"/>
              <a:t>(SDGs) are a global collection of 17 interlinked goals designed to be a "blueprint to achieve a better and more sustainable future for all" by 2030. Set in 2015 by the United Nations General Assembly, these goals cover a broad range of social, economic, and environmental development issues. The SDGs are intended to be achieved by all countries, and they aim to address the global challenges we face, including those related to poverty, inequality, climate change, environmental degradation, 	peace, and justice.</a:t>
            </a:r>
          </a:p>
          <a:p>
            <a:endParaRPr lang="en-IE" dirty="0"/>
          </a:p>
        </p:txBody>
      </p:sp>
      <p:sp>
        <p:nvSpPr>
          <p:cNvPr id="3" name="Text Placeholder 2">
            <a:extLst>
              <a:ext uri="{FF2B5EF4-FFF2-40B4-BE49-F238E27FC236}">
                <a16:creationId xmlns:a16="http://schemas.microsoft.com/office/drawing/2014/main" id="{2895205D-A518-AD1A-7C56-47A9D6A79597}"/>
              </a:ext>
            </a:extLst>
          </p:cNvPr>
          <p:cNvSpPr>
            <a:spLocks noGrp="1"/>
          </p:cNvSpPr>
          <p:nvPr>
            <p:ph type="body" sz="quarter" idx="16"/>
          </p:nvPr>
        </p:nvSpPr>
        <p:spPr/>
        <p:txBody>
          <a:bodyPr/>
          <a:lstStyle/>
          <a:p>
            <a:r>
              <a:rPr lang="en-US" b="1" dirty="0"/>
              <a:t>What are the SDGs?</a:t>
            </a:r>
          </a:p>
          <a:p>
            <a:endParaRPr lang="en-IE" b="1" dirty="0"/>
          </a:p>
        </p:txBody>
      </p:sp>
      <p:pic>
        <p:nvPicPr>
          <p:cNvPr id="4" name="Picture 3">
            <a:extLst>
              <a:ext uri="{FF2B5EF4-FFF2-40B4-BE49-F238E27FC236}">
                <a16:creationId xmlns:a16="http://schemas.microsoft.com/office/drawing/2014/main" id="{D78AE75E-5148-E8FA-CB06-03CBE261CF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9272" y="1468073"/>
            <a:ext cx="6629107" cy="4819843"/>
          </a:xfrm>
          <a:prstGeom prst="rect">
            <a:avLst/>
          </a:prstGeom>
          <a:noFill/>
        </p:spPr>
      </p:pic>
      <p:pic>
        <p:nvPicPr>
          <p:cNvPr id="5" name="Picture 4" descr="A chart of goals for sustainable development&#10;&#10;Description automatically generated">
            <a:hlinkClick r:id="rId2"/>
            <a:extLst>
              <a:ext uri="{FF2B5EF4-FFF2-40B4-BE49-F238E27FC236}">
                <a16:creationId xmlns:a16="http://schemas.microsoft.com/office/drawing/2014/main" id="{B09FFBB9-EBE2-3CF0-0CDB-FE5EB89E0EC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56815" y="2208398"/>
            <a:ext cx="4694019" cy="2700299"/>
          </a:xfrm>
          <a:prstGeom prst="rect">
            <a:avLst/>
          </a:prstGeom>
          <a:noFill/>
        </p:spPr>
      </p:pic>
      <p:grpSp>
        <p:nvGrpSpPr>
          <p:cNvPr id="6" name="Group 5">
            <a:extLst>
              <a:ext uri="{FF2B5EF4-FFF2-40B4-BE49-F238E27FC236}">
                <a16:creationId xmlns:a16="http://schemas.microsoft.com/office/drawing/2014/main" id="{849EE088-33FC-505A-F2A8-A370A625B203}"/>
              </a:ext>
            </a:extLst>
          </p:cNvPr>
          <p:cNvGrpSpPr/>
          <p:nvPr/>
        </p:nvGrpSpPr>
        <p:grpSpPr>
          <a:xfrm rot="15172469">
            <a:off x="10780083" y="264041"/>
            <a:ext cx="949885" cy="1163493"/>
            <a:chOff x="7602444" y="4967675"/>
            <a:chExt cx="483619" cy="592374"/>
          </a:xfrm>
        </p:grpSpPr>
        <p:grpSp>
          <p:nvGrpSpPr>
            <p:cNvPr id="7" name="Graphic 214">
              <a:extLst>
                <a:ext uri="{FF2B5EF4-FFF2-40B4-BE49-F238E27FC236}">
                  <a16:creationId xmlns:a16="http://schemas.microsoft.com/office/drawing/2014/main" id="{76317094-D12C-F805-6F21-6E6914D7501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322D4AC7-EFD8-7A50-7EB0-48128EE4314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ED98F9B2-E0FD-257F-4D0F-6397551903B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89DD226F-D500-02AE-F135-AF0D049CCED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63785F32-709C-077B-C33B-97130EC255CB}"/>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C92FDAEC-4CD6-F092-3812-35D1D581BA3F}"/>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8DEDB728-7ED4-A609-EF15-EF78848204DD}"/>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66982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724807" y="1504041"/>
            <a:ext cx="9838089" cy="3849918"/>
          </a:xfrm>
        </p:spPr>
        <p:txBody>
          <a:bodyPr/>
          <a:lstStyle/>
          <a:p>
            <a:r>
              <a:rPr lang="en-IE" b="1" dirty="0"/>
              <a:t>In this section, we are going to highlight the impact Agroecology has on several of the UN Sustainable Development Goals. It is very evident how aligned the 10 elements of Agroecology are with the SDGs. Agroecology contributes to these goals in various ways…</a:t>
            </a:r>
          </a:p>
          <a:p>
            <a:endParaRPr lang="en-IE" b="1" dirty="0"/>
          </a:p>
          <a:p>
            <a:r>
              <a:rPr lang="en-IE" b="1" dirty="0"/>
              <a:t>Poverty Alleviation: </a:t>
            </a:r>
            <a:r>
              <a:rPr lang="en-IE" sz="2200" dirty="0"/>
              <a:t>A</a:t>
            </a:r>
            <a:r>
              <a:rPr lang="en-US" sz="2200" dirty="0" err="1"/>
              <a:t>groecology</a:t>
            </a:r>
            <a:r>
              <a:rPr lang="en-US" sz="2200" dirty="0"/>
              <a:t> enhances the economic well-being of small-scale farmers and reduces rural poverty by diminishing their dependence on external resources, subsidies, and market price fluctuations. Agroecology can enhance economic resilience by ensuring stable income throughout the year and establishing direct connections between customers and producers. This, in turn, improves bargaining power and </a:t>
            </a:r>
            <a:r>
              <a:rPr lang="en-US" sz="2200" dirty="0" err="1"/>
              <a:t>minimises</a:t>
            </a:r>
            <a:r>
              <a:rPr lang="en-US" sz="2200" dirty="0"/>
              <a:t> profit loss, especially when governmental policies offer support, access to finance, and safe markets.</a:t>
            </a:r>
          </a:p>
          <a:p>
            <a:endParaRPr lang="en-IE" b="1" dirty="0"/>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p:txBody>
          <a:bodyPr/>
          <a:lstStyle/>
          <a:p>
            <a:r>
              <a:rPr lang="en-IE" b="1" dirty="0"/>
              <a:t>Agroecology and its impact on the SDGs</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a:stretch>
            <a:fillRect/>
          </a:stretch>
        </p:blipFill>
        <p:spPr>
          <a:xfrm>
            <a:off x="10601973" y="3297904"/>
            <a:ext cx="1390721" cy="1397072"/>
          </a:xfrm>
          <a:prstGeom prst="rect">
            <a:avLst/>
          </a:prstGeom>
        </p:spPr>
      </p:pic>
      <p:grpSp>
        <p:nvGrpSpPr>
          <p:cNvPr id="8" name="Group 7">
            <a:extLst>
              <a:ext uri="{FF2B5EF4-FFF2-40B4-BE49-F238E27FC236}">
                <a16:creationId xmlns:a16="http://schemas.microsoft.com/office/drawing/2014/main" id="{08D58D53-932E-36EC-DEB7-2E9F6ADE46E3}"/>
              </a:ext>
            </a:extLst>
          </p:cNvPr>
          <p:cNvGrpSpPr/>
          <p:nvPr/>
        </p:nvGrpSpPr>
        <p:grpSpPr>
          <a:xfrm rot="15172469">
            <a:off x="10780083" y="264041"/>
            <a:ext cx="949885" cy="1163493"/>
            <a:chOff x="7602444" y="4967675"/>
            <a:chExt cx="483619" cy="592374"/>
          </a:xfrm>
        </p:grpSpPr>
        <p:grpSp>
          <p:nvGrpSpPr>
            <p:cNvPr id="9" name="Graphic 214">
              <a:extLst>
                <a:ext uri="{FF2B5EF4-FFF2-40B4-BE49-F238E27FC236}">
                  <a16:creationId xmlns:a16="http://schemas.microsoft.com/office/drawing/2014/main" id="{7CA00222-031F-E1AE-8EB9-B190C17ECEA0}"/>
                </a:ext>
              </a:extLst>
            </p:cNvPr>
            <p:cNvGrpSpPr/>
            <p:nvPr/>
          </p:nvGrpSpPr>
          <p:grpSpPr>
            <a:xfrm>
              <a:off x="7618661" y="4967675"/>
              <a:ext cx="467402" cy="507608"/>
              <a:chOff x="2251964" y="3590497"/>
              <a:chExt cx="467402" cy="507608"/>
            </a:xfrm>
            <a:solidFill>
              <a:srgbClr val="8DC641"/>
            </a:solidFill>
          </p:grpSpPr>
          <p:sp>
            <p:nvSpPr>
              <p:cNvPr id="13" name="Freeform 19">
                <a:extLst>
                  <a:ext uri="{FF2B5EF4-FFF2-40B4-BE49-F238E27FC236}">
                    <a16:creationId xmlns:a16="http://schemas.microsoft.com/office/drawing/2014/main" id="{74C3758E-3549-2253-79FE-4B14BF4A1741}"/>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4" name="Freeform 20">
                <a:extLst>
                  <a:ext uri="{FF2B5EF4-FFF2-40B4-BE49-F238E27FC236}">
                    <a16:creationId xmlns:a16="http://schemas.microsoft.com/office/drawing/2014/main" id="{DDF84326-2723-DC36-C490-0986089AB0EB}"/>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5" name="Freeform 21">
                <a:extLst>
                  <a:ext uri="{FF2B5EF4-FFF2-40B4-BE49-F238E27FC236}">
                    <a16:creationId xmlns:a16="http://schemas.microsoft.com/office/drawing/2014/main" id="{BD3180BA-1A43-44CE-AA71-0495470595AC}"/>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0" name="Graphic 214">
              <a:extLst>
                <a:ext uri="{FF2B5EF4-FFF2-40B4-BE49-F238E27FC236}">
                  <a16:creationId xmlns:a16="http://schemas.microsoft.com/office/drawing/2014/main" id="{83E094D5-3383-D152-1E71-91D82C8E083C}"/>
                </a:ext>
              </a:extLst>
            </p:cNvPr>
            <p:cNvGrpSpPr/>
            <p:nvPr/>
          </p:nvGrpSpPr>
          <p:grpSpPr>
            <a:xfrm>
              <a:off x="7602444" y="4993761"/>
              <a:ext cx="421973" cy="566288"/>
              <a:chOff x="2235747" y="3616583"/>
              <a:chExt cx="421973" cy="566288"/>
            </a:xfrm>
            <a:solidFill>
              <a:srgbClr val="231F20"/>
            </a:solidFill>
          </p:grpSpPr>
          <p:sp>
            <p:nvSpPr>
              <p:cNvPr id="11" name="Freeform 17">
                <a:extLst>
                  <a:ext uri="{FF2B5EF4-FFF2-40B4-BE49-F238E27FC236}">
                    <a16:creationId xmlns:a16="http://schemas.microsoft.com/office/drawing/2014/main" id="{577A7529-C374-78FD-B1DD-985E6327B81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2" name="Freeform 18">
                <a:extLst>
                  <a:ext uri="{FF2B5EF4-FFF2-40B4-BE49-F238E27FC236}">
                    <a16:creationId xmlns:a16="http://schemas.microsoft.com/office/drawing/2014/main" id="{56079B4B-24B8-1F85-BD37-9B07923479AF}"/>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2238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724807" y="1504041"/>
            <a:ext cx="9838089" cy="3849918"/>
          </a:xfrm>
        </p:spPr>
        <p:txBody>
          <a:bodyPr/>
          <a:lstStyle/>
          <a:p>
            <a:r>
              <a:rPr lang="en-US" b="1" dirty="0"/>
              <a:t>Zero hunger, food security, nutrition &amp; health: </a:t>
            </a:r>
            <a:r>
              <a:rPr lang="en-US" sz="2200" dirty="0"/>
              <a:t>A</a:t>
            </a:r>
            <a:r>
              <a:rPr lang="en-GB" sz="2200" kern="100" dirty="0" err="1">
                <a:effectLst/>
                <a:ea typeface="Calibri" panose="020F0502020204030204" pitchFamily="34" charset="0"/>
                <a:cs typeface="Times New Roman" panose="02020603050405020304" pitchFamily="18" charset="0"/>
              </a:rPr>
              <a:t>groecology</a:t>
            </a:r>
            <a:r>
              <a:rPr lang="en-GB" sz="2200" kern="100" dirty="0">
                <a:effectLst/>
                <a:ea typeface="Calibri" panose="020F0502020204030204" pitchFamily="34" charset="0"/>
                <a:cs typeface="Times New Roman" panose="02020603050405020304" pitchFamily="18" charset="0"/>
              </a:rPr>
              <a:t> advocates cultivating diverse, robust, and sustainable territorial production systems that enable the year-round integrated production of healthful and nutritious foods. The approach aims to promote local, stable, and varied diets. Agroecological methods in farms and ecosystems can improve food security in four key aspects: availability, access, stability, and utilisation. It helps to reduce rural poverty, increase resilience, foster local development, and boost the livelihoods of communities.</a:t>
            </a:r>
            <a:endParaRPr lang="en-IE" sz="2200" kern="100" dirty="0">
              <a:effectLst/>
              <a:ea typeface="Calibri" panose="020F0502020204030204" pitchFamily="34" charset="0"/>
              <a:cs typeface="Times New Roman" panose="02020603050405020304" pitchFamily="18" charset="0"/>
            </a:endParaRPr>
          </a:p>
          <a:p>
            <a:r>
              <a:rPr lang="en-IE" b="1" dirty="0"/>
              <a:t>Gender Balance: </a:t>
            </a:r>
            <a:r>
              <a:rPr lang="en-US" sz="2200" dirty="0"/>
              <a:t>Agroecology </a:t>
            </a:r>
            <a:r>
              <a:rPr lang="en-US" sz="2200" dirty="0" err="1"/>
              <a:t>utilises</a:t>
            </a:r>
            <a:r>
              <a:rPr lang="en-US" sz="2200" dirty="0"/>
              <a:t> communal efforts to overcome power imbalances that promote prejudice and oppression, reducing gender disparity and promoting solidarity. </a:t>
            </a:r>
            <a:r>
              <a:rPr lang="en-IE" sz="2200" dirty="0" err="1"/>
              <a:t>Wom</a:t>
            </a:r>
            <a:r>
              <a:rPr lang="en-US" sz="2200" dirty="0" err="1"/>
              <a:t>en</a:t>
            </a:r>
            <a:r>
              <a:rPr lang="en-US" sz="2200" dirty="0"/>
              <a:t> are encouraged to incorporate agroecology into their daily routines by engaging in activities such as conserving and propagating indigenous seeds, cultivating nutritious and diverse food without the use of pesticides, breeding local and indigenous livestock species, advocating for the conservation of local biodiversity and landscapes. </a:t>
            </a:r>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p:txBody>
          <a:bodyPr/>
          <a:lstStyle/>
          <a:p>
            <a:r>
              <a:rPr lang="en-IE" b="1" dirty="0"/>
              <a:t>Agroecology and its impact on the SDGs</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77864" y="1364000"/>
            <a:ext cx="1360784" cy="1397072"/>
          </a:xfrm>
          <a:prstGeom prst="rect">
            <a:avLst/>
          </a:prstGeom>
        </p:spPr>
      </p:pic>
      <p:pic>
        <p:nvPicPr>
          <p:cNvPr id="7" name="Picture 6">
            <a:extLst>
              <a:ext uri="{FF2B5EF4-FFF2-40B4-BE49-F238E27FC236}">
                <a16:creationId xmlns:a16="http://schemas.microsoft.com/office/drawing/2014/main" id="{DC2FCF7C-B277-1D42-955B-0CD1D0C4278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62896" y="3628661"/>
            <a:ext cx="1371670" cy="1371670"/>
          </a:xfrm>
          <a:prstGeom prst="rect">
            <a:avLst/>
          </a:prstGeom>
        </p:spPr>
      </p:pic>
      <p:grpSp>
        <p:nvGrpSpPr>
          <p:cNvPr id="4" name="Group 3">
            <a:extLst>
              <a:ext uri="{FF2B5EF4-FFF2-40B4-BE49-F238E27FC236}">
                <a16:creationId xmlns:a16="http://schemas.microsoft.com/office/drawing/2014/main" id="{8F49B636-BAE8-7A28-EBE8-D00D19AE30A2}"/>
              </a:ext>
            </a:extLst>
          </p:cNvPr>
          <p:cNvGrpSpPr/>
          <p:nvPr/>
        </p:nvGrpSpPr>
        <p:grpSpPr>
          <a:xfrm rot="15172469">
            <a:off x="10780083" y="264041"/>
            <a:ext cx="949885" cy="1163493"/>
            <a:chOff x="7602444" y="4967675"/>
            <a:chExt cx="483619" cy="592374"/>
          </a:xfrm>
        </p:grpSpPr>
        <p:grpSp>
          <p:nvGrpSpPr>
            <p:cNvPr id="6" name="Graphic 214">
              <a:extLst>
                <a:ext uri="{FF2B5EF4-FFF2-40B4-BE49-F238E27FC236}">
                  <a16:creationId xmlns:a16="http://schemas.microsoft.com/office/drawing/2014/main" id="{C6D756C3-59A8-1383-CBDB-07AB5316560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926EE8B5-4B1A-481B-49A5-C34D892711A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3CA8826-1BE9-FEEA-0850-E5E09AEEFCA3}"/>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E56461E1-A597-0CC8-FEFB-506D6C88712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BB0D23AF-1BAF-9726-E667-17E5CBE5D042}"/>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5E286B6-8140-13AB-0C55-03F93ACE179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530C1EA-F5BA-8ABF-F752-A3334E6840D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7507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724807" y="1504041"/>
            <a:ext cx="9838089" cy="3849918"/>
          </a:xfrm>
        </p:spPr>
        <p:txBody>
          <a:bodyPr/>
          <a:lstStyle/>
          <a:p>
            <a:r>
              <a:rPr lang="en-US" b="1" dirty="0"/>
              <a:t>Youth &amp; Less advantaged Engagement:</a:t>
            </a:r>
            <a:r>
              <a:rPr lang="en-US" sz="2200" b="1" dirty="0"/>
              <a:t> </a:t>
            </a:r>
            <a:r>
              <a:rPr lang="en-US" sz="2200" dirty="0"/>
              <a:t>Agroecology offers novel solutions and gives satisfactory career opportunities for young &amp; less advantaged individuals. Agroecology is a form of agricultural production that relies on knowledge-sharing practices, </a:t>
            </a:r>
            <a:r>
              <a:rPr lang="en-US" sz="2200" dirty="0" err="1"/>
              <a:t>prioritises</a:t>
            </a:r>
            <a:r>
              <a:rPr lang="en-US" sz="2200" dirty="0"/>
              <a:t> environmental sustainability, promotes social responsibility, encourages innovation, and requires trained personnel. Agroecology is a grassroots approach to sustainable rural development that enables individuals and communities to take control of their transformation.</a:t>
            </a:r>
            <a:endParaRPr lang="en-IE" sz="2200" b="1" dirty="0"/>
          </a:p>
          <a:p>
            <a:r>
              <a:rPr lang="en-IE" b="1" dirty="0"/>
              <a:t>Human Rights: </a:t>
            </a:r>
            <a:r>
              <a:rPr lang="en-US" sz="2200" dirty="0"/>
              <a:t>Agroecology promotes the integration of </a:t>
            </a:r>
            <a:r>
              <a:rPr lang="en-US" sz="2200" dirty="0" err="1"/>
              <a:t>marginalised</a:t>
            </a:r>
            <a:r>
              <a:rPr lang="en-US" sz="2200" dirty="0"/>
              <a:t> populations and the equitable distribution of resources for everyone. Agroecology encourages the fulfillment of the right to food by pushing for a human-centered approach, explicitly </a:t>
            </a:r>
            <a:r>
              <a:rPr lang="en-US" sz="2200" dirty="0" err="1"/>
              <a:t>emphasising</a:t>
            </a:r>
            <a:r>
              <a:rPr lang="en-US" sz="2200" dirty="0"/>
              <a:t> the most susceptible individuals. Agroecology advocates for the equitable, accountable, and open management of resources. This involves delegating authority to local and community leaders, granting them the capacity and ability to make decisions and take action.</a:t>
            </a:r>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p:txBody>
          <a:bodyPr/>
          <a:lstStyle/>
          <a:p>
            <a:r>
              <a:rPr lang="en-IE" b="1" dirty="0"/>
              <a:t>Agroecology and its impact on the SDGs</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a:srcRect/>
          <a:stretch/>
        </p:blipFill>
        <p:spPr>
          <a:xfrm>
            <a:off x="10562896" y="1367175"/>
            <a:ext cx="1390721" cy="1390721"/>
          </a:xfrm>
          <a:prstGeom prst="rect">
            <a:avLst/>
          </a:prstGeom>
        </p:spPr>
      </p:pic>
      <p:grpSp>
        <p:nvGrpSpPr>
          <p:cNvPr id="4" name="Group 3">
            <a:extLst>
              <a:ext uri="{FF2B5EF4-FFF2-40B4-BE49-F238E27FC236}">
                <a16:creationId xmlns:a16="http://schemas.microsoft.com/office/drawing/2014/main" id="{8F49B636-BAE8-7A28-EBE8-D00D19AE30A2}"/>
              </a:ext>
            </a:extLst>
          </p:cNvPr>
          <p:cNvGrpSpPr/>
          <p:nvPr/>
        </p:nvGrpSpPr>
        <p:grpSpPr>
          <a:xfrm rot="15172469">
            <a:off x="10780083" y="264041"/>
            <a:ext cx="949885" cy="1163493"/>
            <a:chOff x="7602444" y="4967675"/>
            <a:chExt cx="483619" cy="592374"/>
          </a:xfrm>
        </p:grpSpPr>
        <p:grpSp>
          <p:nvGrpSpPr>
            <p:cNvPr id="6" name="Graphic 214">
              <a:extLst>
                <a:ext uri="{FF2B5EF4-FFF2-40B4-BE49-F238E27FC236}">
                  <a16:creationId xmlns:a16="http://schemas.microsoft.com/office/drawing/2014/main" id="{C6D756C3-59A8-1383-CBDB-07AB5316560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926EE8B5-4B1A-481B-49A5-C34D892711A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3CA8826-1BE9-FEEA-0850-E5E09AEEFCA3}"/>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E56461E1-A597-0CC8-FEFB-506D6C88712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BB0D23AF-1BAF-9726-E667-17E5CBE5D042}"/>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5E286B6-8140-13AB-0C55-03F93ACE179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530C1EA-F5BA-8ABF-F752-A3334E6840D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4" name="Picture 13">
            <a:extLst>
              <a:ext uri="{FF2B5EF4-FFF2-40B4-BE49-F238E27FC236}">
                <a16:creationId xmlns:a16="http://schemas.microsoft.com/office/drawing/2014/main" id="{133ABA69-46B3-99F3-E2C3-0384F5D1D4C1}"/>
              </a:ext>
            </a:extLst>
          </p:cNvPr>
          <p:cNvPicPr>
            <a:picLocks noChangeAspect="1"/>
          </p:cNvPicPr>
          <p:nvPr/>
        </p:nvPicPr>
        <p:blipFill>
          <a:blip r:embed="rId3"/>
          <a:srcRect/>
          <a:stretch/>
        </p:blipFill>
        <p:spPr>
          <a:xfrm>
            <a:off x="10630036" y="3788762"/>
            <a:ext cx="1382951" cy="1390721"/>
          </a:xfrm>
          <a:prstGeom prst="rect">
            <a:avLst/>
          </a:prstGeom>
        </p:spPr>
      </p:pic>
    </p:spTree>
    <p:extLst>
      <p:ext uri="{BB962C8B-B14F-4D97-AF65-F5344CB8AC3E}">
        <p14:creationId xmlns:p14="http://schemas.microsoft.com/office/powerpoint/2010/main" val="2603880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724807" y="1504041"/>
            <a:ext cx="9919029" cy="3849918"/>
          </a:xfrm>
        </p:spPr>
        <p:txBody>
          <a:bodyPr/>
          <a:lstStyle/>
          <a:p>
            <a:r>
              <a:rPr lang="en-US" b="1" dirty="0"/>
              <a:t>Climate change resilience: </a:t>
            </a:r>
            <a:r>
              <a:rPr lang="en-US" sz="2200" dirty="0"/>
              <a:t>Agroecology safeguards, rehabilitates and enhances agricultural &amp; food systems in response to climate disturbances and pressures. Agroecological systems that are diverse and well-integrated can improve the process of carbon sequestration and offer practical options for mitigating and adapting to climate change. These systems exhibit enhanced resilience to various societal shocks and stressors, including pandemics and market disruptions, through the re-</a:t>
            </a:r>
            <a:r>
              <a:rPr lang="en-US" sz="2200" dirty="0" err="1"/>
              <a:t>localisation</a:t>
            </a:r>
            <a:r>
              <a:rPr lang="en-US" sz="2200" dirty="0"/>
              <a:t> of food systems and the reduction of value-chain length.</a:t>
            </a:r>
            <a:endParaRPr lang="en-IE" sz="2200" b="1" dirty="0"/>
          </a:p>
          <a:p>
            <a:r>
              <a:rPr lang="en-US" b="1" dirty="0"/>
              <a:t>Biodiversity: </a:t>
            </a:r>
            <a:r>
              <a:rPr lang="en-US" sz="2200" dirty="0"/>
              <a:t>Integrated agroecological systems effectively maintain and improve natural functions and ecosystem services. These approaches also focus on restoring damaged soils, especially in drylands, positively impacting food security, resilience, and sustainable lifestyles. Various agroecological systems, such as polycultures, animal-integration systems, and agroforestry systems, utilize the advantages provided by ecosystems, such as pest management, pollination, soil health, and erosion control, while maintaining productivity.</a:t>
            </a:r>
            <a:endParaRPr lang="en-IE" b="1" dirty="0"/>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p:txBody>
          <a:bodyPr/>
          <a:lstStyle/>
          <a:p>
            <a:r>
              <a:rPr lang="en-IE" b="1" dirty="0"/>
              <a:t>Agroecology and its impact on the SDGs</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a:srcRect/>
          <a:stretch/>
        </p:blipFill>
        <p:spPr>
          <a:xfrm>
            <a:off x="10566781" y="1371060"/>
            <a:ext cx="1382951" cy="1382951"/>
          </a:xfrm>
          <a:prstGeom prst="rect">
            <a:avLst/>
          </a:prstGeom>
        </p:spPr>
      </p:pic>
      <p:pic>
        <p:nvPicPr>
          <p:cNvPr id="7" name="Picture 6">
            <a:extLst>
              <a:ext uri="{FF2B5EF4-FFF2-40B4-BE49-F238E27FC236}">
                <a16:creationId xmlns:a16="http://schemas.microsoft.com/office/drawing/2014/main" id="{DC2FCF7C-B277-1D42-955B-0CD1D0C42785}"/>
              </a:ext>
            </a:extLst>
          </p:cNvPr>
          <p:cNvPicPr>
            <a:picLocks noChangeAspect="1"/>
          </p:cNvPicPr>
          <p:nvPr/>
        </p:nvPicPr>
        <p:blipFill>
          <a:blip r:embed="rId3"/>
          <a:srcRect/>
          <a:stretch/>
        </p:blipFill>
        <p:spPr>
          <a:xfrm>
            <a:off x="10562896" y="3628661"/>
            <a:ext cx="1371670" cy="1371670"/>
          </a:xfrm>
          <a:prstGeom prst="rect">
            <a:avLst/>
          </a:prstGeom>
        </p:spPr>
      </p:pic>
      <p:grpSp>
        <p:nvGrpSpPr>
          <p:cNvPr id="4" name="Group 3">
            <a:extLst>
              <a:ext uri="{FF2B5EF4-FFF2-40B4-BE49-F238E27FC236}">
                <a16:creationId xmlns:a16="http://schemas.microsoft.com/office/drawing/2014/main" id="{8F49B636-BAE8-7A28-EBE8-D00D19AE30A2}"/>
              </a:ext>
            </a:extLst>
          </p:cNvPr>
          <p:cNvGrpSpPr/>
          <p:nvPr/>
        </p:nvGrpSpPr>
        <p:grpSpPr>
          <a:xfrm rot="15172469">
            <a:off x="10780083" y="264041"/>
            <a:ext cx="949885" cy="1163493"/>
            <a:chOff x="7602444" y="4967675"/>
            <a:chExt cx="483619" cy="592374"/>
          </a:xfrm>
        </p:grpSpPr>
        <p:grpSp>
          <p:nvGrpSpPr>
            <p:cNvPr id="6" name="Graphic 214">
              <a:extLst>
                <a:ext uri="{FF2B5EF4-FFF2-40B4-BE49-F238E27FC236}">
                  <a16:creationId xmlns:a16="http://schemas.microsoft.com/office/drawing/2014/main" id="{C6D756C3-59A8-1383-CBDB-07AB5316560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926EE8B5-4B1A-481B-49A5-C34D892711A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3CA8826-1BE9-FEEA-0850-E5E09AEEFCA3}"/>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E56461E1-A597-0CC8-FEFB-506D6C88712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BB0D23AF-1BAF-9726-E667-17E5CBE5D042}"/>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5E286B6-8140-13AB-0C55-03F93ACE179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530C1EA-F5BA-8ABF-F752-A3334E6840D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8147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Certification &amp; Labelling</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r>
              <a:rPr lang="en-US" dirty="0"/>
              <a:t>Certificates and labels in agriculture, such as BIO, Organic, Fair Trade, Rainforest Alliance, Demeter Biodynamic, Non-GMO Project Verified, and Regenerative Organic Certification (ROC), are becoming increasingly commonplace. </a:t>
            </a:r>
          </a:p>
          <a:p>
            <a:r>
              <a:rPr lang="en-US" dirty="0"/>
              <a:t>They can play a crucial role in promoting agroecology by </a:t>
            </a:r>
            <a:r>
              <a:rPr lang="en-US" b="1" dirty="0" err="1">
                <a:solidFill>
                  <a:srgbClr val="287B8C"/>
                </a:solidFill>
              </a:rPr>
              <a:t>incentivising</a:t>
            </a:r>
            <a:r>
              <a:rPr lang="en-US" b="1" dirty="0">
                <a:solidFill>
                  <a:srgbClr val="287B8C"/>
                </a:solidFill>
              </a:rPr>
              <a:t> the adoption of sustainable farming practices</a:t>
            </a:r>
            <a:r>
              <a:rPr lang="en-US" dirty="0"/>
              <a:t>, </a:t>
            </a:r>
            <a:r>
              <a:rPr lang="en-US" b="1" dirty="0">
                <a:solidFill>
                  <a:srgbClr val="78AB33"/>
                </a:solidFill>
              </a:rPr>
              <a:t>enhancing market opportunities </a:t>
            </a:r>
            <a:r>
              <a:rPr lang="en-US" dirty="0"/>
              <a:t>for agroecological products, and </a:t>
            </a:r>
            <a:r>
              <a:rPr lang="en-US" b="1" dirty="0">
                <a:solidFill>
                  <a:srgbClr val="287B8C"/>
                </a:solidFill>
              </a:rPr>
              <a:t>raising consumer awareness </a:t>
            </a:r>
            <a:r>
              <a:rPr lang="en-US" dirty="0"/>
              <a:t>about the environmental and social dimensions of food production. </a:t>
            </a:r>
          </a:p>
          <a:p>
            <a:r>
              <a:rPr lang="en-US" dirty="0"/>
              <a:t> While certifications are not synonymous with agroecology, they often serve as important tools for advancing sustainability within food and agriculture systems.</a:t>
            </a:r>
          </a:p>
          <a:p>
            <a:r>
              <a:rPr lang="en-US" dirty="0"/>
              <a:t>See the following slides to get more information on some of these Labels…</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b="1" dirty="0"/>
              <a:t>Understanding the Role of Certification &amp; Labels…</a:t>
            </a:r>
          </a:p>
        </p:txBody>
      </p:sp>
      <p:grpSp>
        <p:nvGrpSpPr>
          <p:cNvPr id="2" name="Group 1">
            <a:extLst>
              <a:ext uri="{FF2B5EF4-FFF2-40B4-BE49-F238E27FC236}">
                <a16:creationId xmlns:a16="http://schemas.microsoft.com/office/drawing/2014/main" id="{0A4D9256-E7CD-18B7-043A-3DD1F22856FF}"/>
              </a:ext>
            </a:extLst>
          </p:cNvPr>
          <p:cNvGrpSpPr/>
          <p:nvPr/>
        </p:nvGrpSpPr>
        <p:grpSpPr>
          <a:xfrm rot="3730759">
            <a:off x="10611018" y="532184"/>
            <a:ext cx="949885" cy="1163493"/>
            <a:chOff x="7602444" y="4967675"/>
            <a:chExt cx="483619" cy="592374"/>
          </a:xfrm>
        </p:grpSpPr>
        <p:grpSp>
          <p:nvGrpSpPr>
            <p:cNvPr id="3" name="Graphic 214">
              <a:extLst>
                <a:ext uri="{FF2B5EF4-FFF2-40B4-BE49-F238E27FC236}">
                  <a16:creationId xmlns:a16="http://schemas.microsoft.com/office/drawing/2014/main" id="{7B978FBA-F2C0-A7FC-AAEF-7F0240810DE8}"/>
                </a:ext>
              </a:extLst>
            </p:cNvPr>
            <p:cNvGrpSpPr/>
            <p:nvPr/>
          </p:nvGrpSpPr>
          <p:grpSpPr>
            <a:xfrm>
              <a:off x="7618661" y="4967675"/>
              <a:ext cx="467402" cy="507608"/>
              <a:chOff x="2251964" y="3590497"/>
              <a:chExt cx="467402" cy="507608"/>
            </a:xfrm>
            <a:solidFill>
              <a:srgbClr val="8DC641"/>
            </a:solidFill>
          </p:grpSpPr>
          <p:sp>
            <p:nvSpPr>
              <p:cNvPr id="9" name="Freeform 19">
                <a:extLst>
                  <a:ext uri="{FF2B5EF4-FFF2-40B4-BE49-F238E27FC236}">
                    <a16:creationId xmlns:a16="http://schemas.microsoft.com/office/drawing/2014/main" id="{7831F8D8-2B38-43AF-B4F8-2570C780B11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20">
                <a:extLst>
                  <a:ext uri="{FF2B5EF4-FFF2-40B4-BE49-F238E27FC236}">
                    <a16:creationId xmlns:a16="http://schemas.microsoft.com/office/drawing/2014/main" id="{2B50A49A-1462-1F12-1761-09CC4ED46BCA}"/>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21">
                <a:extLst>
                  <a:ext uri="{FF2B5EF4-FFF2-40B4-BE49-F238E27FC236}">
                    <a16:creationId xmlns:a16="http://schemas.microsoft.com/office/drawing/2014/main" id="{80ED0B05-36A0-87B9-DEF0-D120C071BEF8}"/>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6E6C5AC8-64FF-FA0F-413D-4860905E71A1}"/>
                </a:ext>
              </a:extLst>
            </p:cNvPr>
            <p:cNvGrpSpPr/>
            <p:nvPr/>
          </p:nvGrpSpPr>
          <p:grpSpPr>
            <a:xfrm>
              <a:off x="7602444" y="4993761"/>
              <a:ext cx="421973" cy="566288"/>
              <a:chOff x="2235747" y="3616583"/>
              <a:chExt cx="421973" cy="566288"/>
            </a:xfrm>
            <a:solidFill>
              <a:srgbClr val="231F20"/>
            </a:solidFill>
          </p:grpSpPr>
          <p:sp>
            <p:nvSpPr>
              <p:cNvPr id="7" name="Freeform 17">
                <a:extLst>
                  <a:ext uri="{FF2B5EF4-FFF2-40B4-BE49-F238E27FC236}">
                    <a16:creationId xmlns:a16="http://schemas.microsoft.com/office/drawing/2014/main" id="{E69183D6-EAA9-A5DF-0DBC-F5BC3EC985E4}"/>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7EB8F434-A2DA-E6FF-945A-6870D9EA80F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300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p:txBody>
          <a:bodyPr/>
          <a:lstStyle/>
          <a:p>
            <a:r>
              <a:rPr lang="en-US" sz="3600" dirty="0"/>
              <a:t>BIO- Label</a:t>
            </a:r>
          </a:p>
          <a:p>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261683" y="1473569"/>
            <a:ext cx="7219349" cy="999383"/>
          </a:xfrm>
        </p:spPr>
        <p:txBody>
          <a:bodyPr/>
          <a:lstStyle/>
          <a:p>
            <a:r>
              <a:rPr lang="en-US" sz="2300" dirty="0"/>
              <a:t>This EU Label signifies that agricultural products have been produced in accordance with organic farming principles and practices, which </a:t>
            </a:r>
            <a:r>
              <a:rPr lang="en-US" sz="2300" dirty="0" err="1"/>
              <a:t>prioritise</a:t>
            </a:r>
            <a:r>
              <a:rPr lang="en-US" sz="2300" dirty="0"/>
              <a:t> environmental sustainability, biodiversity conservation, and animal welfare. </a:t>
            </a:r>
          </a:p>
          <a:p>
            <a:r>
              <a:rPr lang="en-US" sz="2300" dirty="0"/>
              <a:t>Consumers can trust that products bearing the BIO label have been produced without synthetic chemicals, genetically modified ingredients, or harmful agricultural practices, aligning with their preferences for healthier and more environmentally friendly food choices.</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1</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225" y="2038481"/>
            <a:ext cx="3047300" cy="2041691"/>
          </a:xfrm>
          <a:prstGeom prst="rect">
            <a:avLst/>
          </a:prstGeom>
        </p:spPr>
      </p:pic>
      <p:grpSp>
        <p:nvGrpSpPr>
          <p:cNvPr id="6" name="Group 5">
            <a:extLst>
              <a:ext uri="{FF2B5EF4-FFF2-40B4-BE49-F238E27FC236}">
                <a16:creationId xmlns:a16="http://schemas.microsoft.com/office/drawing/2014/main" id="{BDD7F585-D1BD-27AC-8C5F-0E6F4846483B}"/>
              </a:ext>
            </a:extLst>
          </p:cNvPr>
          <p:cNvGrpSpPr/>
          <p:nvPr/>
        </p:nvGrpSpPr>
        <p:grpSpPr>
          <a:xfrm rot="3730759">
            <a:off x="1957206" y="5024466"/>
            <a:ext cx="949885" cy="1163493"/>
            <a:chOff x="7602444" y="4967675"/>
            <a:chExt cx="483619" cy="592374"/>
          </a:xfrm>
        </p:grpSpPr>
        <p:grpSp>
          <p:nvGrpSpPr>
            <p:cNvPr id="7" name="Graphic 214">
              <a:extLst>
                <a:ext uri="{FF2B5EF4-FFF2-40B4-BE49-F238E27FC236}">
                  <a16:creationId xmlns:a16="http://schemas.microsoft.com/office/drawing/2014/main" id="{1A489FD6-36E1-2267-A798-2BD48A4C7692}"/>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1C8C65CA-3464-E279-4B1A-95EA77A263DB}"/>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8BCB1CA-EF52-6C0D-A94B-936854DE9C6F}"/>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50FA81D6-4152-B305-952E-E71E861BD76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57D0DA8F-E9DE-10E0-1977-97D6F2E954F7}"/>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23CE38F-A740-F679-9915-83868CEA052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CCF2348F-60F9-77D1-D26B-63FCF68EDCF6}"/>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71076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p:txBody>
          <a:bodyPr/>
          <a:lstStyle/>
          <a:p>
            <a:r>
              <a:rPr lang="en-US" sz="3600" dirty="0"/>
              <a:t>Fair Trade</a:t>
            </a:r>
          </a:p>
          <a:p>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73569"/>
            <a:ext cx="6977611" cy="999383"/>
          </a:xfrm>
        </p:spPr>
        <p:txBody>
          <a:bodyPr/>
          <a:lstStyle/>
          <a:p>
            <a:r>
              <a:rPr lang="en-US" sz="2300" dirty="0"/>
              <a:t>Fair Trade certifications ensure that producers in developing countries receive fair prices for their products, adhere to social and environmental standards, and benefit from community development initiatives. Fair Trade promotes ethical trading relationships, social equity, and sustainable livelihoods for smallholder farmers and workers.</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2</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85860" y="1973261"/>
            <a:ext cx="1885199" cy="2212428"/>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8925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pPr marL="0" lvl="0" indent="0" algn="l" rtl="0">
              <a:lnSpc>
                <a:spcPct val="90000"/>
              </a:lnSpc>
              <a:spcBef>
                <a:spcPts val="0"/>
              </a:spcBef>
              <a:spcAft>
                <a:spcPts val="0"/>
              </a:spcAft>
              <a:buClr>
                <a:srgbClr val="000000"/>
              </a:buClr>
              <a:buSzPts val="2200"/>
              <a:buNone/>
            </a:pPr>
            <a:r>
              <a:rPr lang="en-US" b="1" i="0" dirty="0">
                <a:ea typeface="Arial"/>
                <a:cs typeface="Arial"/>
                <a:sym typeface="Arial"/>
              </a:rPr>
              <a:t>European Directives and Strategies</a:t>
            </a:r>
            <a:endParaRPr lang="en-US"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99255" y="1333274"/>
            <a:ext cx="4890872" cy="3982712"/>
          </a:xfrm>
        </p:spPr>
        <p:txBody>
          <a:bodyPr/>
          <a:lstStyle/>
          <a:p>
            <a:pPr marL="0" indent="0"/>
            <a:r>
              <a:rPr lang="en-US" dirty="0"/>
              <a:t>In this module, we will discuss the existing EU &amp; UN directives and strategies that govern, or are aligned with Agroecology and its practices. We also introduce some common labels and direct you towards relevant Associations in your country.</a:t>
            </a:r>
          </a:p>
          <a:p>
            <a:pPr marL="0" indent="0"/>
            <a:r>
              <a:rPr lang="en-US" dirty="0"/>
              <a:t>At the end of this module, you will have a better understanding of how well-aligned Agroecology is with these critical and potentially impactful policies and goals  </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p:txBody>
          <a:bodyPr/>
          <a:lstStyle/>
          <a:p>
            <a:r>
              <a:rPr lang="en-US" b="1" dirty="0"/>
              <a:t>The SDGs and Agroecology </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p:txBody>
          <a:bodyPr/>
          <a:lstStyle/>
          <a:p>
            <a:r>
              <a:rPr lang="en-US" b="1" dirty="0"/>
              <a:t>Certification and Labels </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p:txBody>
          <a:bodyPr/>
          <a:lstStyle/>
          <a:p>
            <a:r>
              <a:rPr lang="en-US" b="1" dirty="0"/>
              <a:t>Food &amp; Agricultural </a:t>
            </a:r>
            <a:r>
              <a:rPr lang="en-US" b="1" dirty="0" err="1"/>
              <a:t>Organisations</a:t>
            </a:r>
            <a:endParaRPr lang="en-US" b="1" dirty="0"/>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p:txBody>
          <a:bodyPr/>
          <a:lstStyle/>
          <a:p>
            <a:r>
              <a:rPr lang="en-US" dirty="0"/>
              <a:t>Policy &amp; frameworks</a:t>
            </a:r>
          </a:p>
        </p:txBody>
      </p:sp>
      <p:grpSp>
        <p:nvGrpSpPr>
          <p:cNvPr id="2" name="Group 1">
            <a:extLst>
              <a:ext uri="{FF2B5EF4-FFF2-40B4-BE49-F238E27FC236}">
                <a16:creationId xmlns:a16="http://schemas.microsoft.com/office/drawing/2014/main" id="{26CE3FF7-AE59-BB75-1468-553A6CCD98D5}"/>
              </a:ext>
            </a:extLst>
          </p:cNvPr>
          <p:cNvGrpSpPr/>
          <p:nvPr/>
        </p:nvGrpSpPr>
        <p:grpSpPr>
          <a:xfrm rot="3730759">
            <a:off x="10867815" y="245890"/>
            <a:ext cx="949885" cy="1163493"/>
            <a:chOff x="7602444" y="4967675"/>
            <a:chExt cx="483619" cy="592374"/>
          </a:xfrm>
        </p:grpSpPr>
        <p:grpSp>
          <p:nvGrpSpPr>
            <p:cNvPr id="3" name="Graphic 214">
              <a:extLst>
                <a:ext uri="{FF2B5EF4-FFF2-40B4-BE49-F238E27FC236}">
                  <a16:creationId xmlns:a16="http://schemas.microsoft.com/office/drawing/2014/main" id="{B1D2659F-8E40-B475-0749-C0D61FA4D02D}"/>
                </a:ext>
              </a:extLst>
            </p:cNvPr>
            <p:cNvGrpSpPr/>
            <p:nvPr/>
          </p:nvGrpSpPr>
          <p:grpSpPr>
            <a:xfrm>
              <a:off x="7618661" y="4967675"/>
              <a:ext cx="467402" cy="507608"/>
              <a:chOff x="2251964" y="3590497"/>
              <a:chExt cx="467402" cy="507608"/>
            </a:xfrm>
            <a:solidFill>
              <a:srgbClr val="8DC641"/>
            </a:solidFill>
          </p:grpSpPr>
          <p:sp>
            <p:nvSpPr>
              <p:cNvPr id="7" name="Freeform 6">
                <a:extLst>
                  <a:ext uri="{FF2B5EF4-FFF2-40B4-BE49-F238E27FC236}">
                    <a16:creationId xmlns:a16="http://schemas.microsoft.com/office/drawing/2014/main" id="{68D31A6E-DA3C-EEBA-73AF-9DE52343979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B0E960B-888A-D63E-F704-5D76164064A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96D06EC-EF69-1EDD-0C52-D981A83C5966}"/>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4" name="Graphic 214">
              <a:extLst>
                <a:ext uri="{FF2B5EF4-FFF2-40B4-BE49-F238E27FC236}">
                  <a16:creationId xmlns:a16="http://schemas.microsoft.com/office/drawing/2014/main" id="{27369D2E-71B8-064A-BC2A-4623595193CF}"/>
                </a:ext>
              </a:extLst>
            </p:cNvPr>
            <p:cNvGrpSpPr/>
            <p:nvPr/>
          </p:nvGrpSpPr>
          <p:grpSpPr>
            <a:xfrm>
              <a:off x="7602444" y="4993761"/>
              <a:ext cx="421973" cy="566288"/>
              <a:chOff x="2235747" y="3616583"/>
              <a:chExt cx="421973" cy="566288"/>
            </a:xfrm>
            <a:solidFill>
              <a:srgbClr val="231F20"/>
            </a:solidFill>
          </p:grpSpPr>
          <p:sp>
            <p:nvSpPr>
              <p:cNvPr id="5" name="Freeform 4">
                <a:extLst>
                  <a:ext uri="{FF2B5EF4-FFF2-40B4-BE49-F238E27FC236}">
                    <a16:creationId xmlns:a16="http://schemas.microsoft.com/office/drawing/2014/main" id="{A79F1BAA-1E8F-A14E-2E86-F8E6DC688BE9}"/>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D6F9B1CC-50A8-5810-DE78-5A65353F070C}"/>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Regenerative Organic Certification</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95740"/>
            <a:ext cx="6977611" cy="999383"/>
          </a:xfrm>
        </p:spPr>
        <p:txBody>
          <a:bodyPr/>
          <a:lstStyle/>
          <a:p>
            <a:r>
              <a:rPr lang="en-US" sz="2300" dirty="0"/>
              <a:t>The Regenerative Organic Certification (ROC) </a:t>
            </a:r>
            <a:r>
              <a:rPr lang="en-US" sz="2300" dirty="0" err="1"/>
              <a:t>programme</a:t>
            </a:r>
            <a:r>
              <a:rPr lang="en-US" sz="2300" dirty="0"/>
              <a:t> goes beyond organic standards to promote regenerative agricultural practices that restore soil health, enhance biodiversity, and sequester carbon. ROC integrates organic, animal welfare, and social fairness criteria, </a:t>
            </a:r>
            <a:r>
              <a:rPr lang="en-US" sz="2300" dirty="0" err="1"/>
              <a:t>emphasising</a:t>
            </a:r>
            <a:r>
              <a:rPr lang="en-US" sz="2300" dirty="0"/>
              <a:t> holistic land management and ecosystem restoration and is very well aligned with Agroecology Systems.</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3</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6472" y="2020116"/>
            <a:ext cx="2445542" cy="2448088"/>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5221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PDO &amp; PDI</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95740"/>
            <a:ext cx="6977611" cy="999383"/>
          </a:xfrm>
        </p:spPr>
        <p:txBody>
          <a:bodyPr/>
          <a:lstStyle/>
          <a:p>
            <a:r>
              <a:rPr lang="en-US" sz="2300" dirty="0"/>
              <a:t>The Protected Designation of Origin (PDO) and Protected Geographical Indication (PGI) labels, established by the EU, indicate that a food product has been produced, processed, and prepared in a specific geographical area using traditional know-how. </a:t>
            </a:r>
          </a:p>
          <a:p>
            <a:r>
              <a:rPr lang="en-US" sz="2300" dirty="0"/>
              <a:t>PDO and PGI labels protect the quality, reputation, and authenticity of regional and traditional foods, supporting local economies and preserving cultural heritage.</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4</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1674" y="1186318"/>
            <a:ext cx="1935501" cy="1889001"/>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5" name="Picture 14">
            <a:extLst>
              <a:ext uri="{FF2B5EF4-FFF2-40B4-BE49-F238E27FC236}">
                <a16:creationId xmlns:a16="http://schemas.microsoft.com/office/drawing/2014/main" id="{44F3DB8F-E17A-51F2-8F22-8068FA59F0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293" y="3020405"/>
            <a:ext cx="2064995" cy="1889001"/>
          </a:xfrm>
          <a:prstGeom prst="rect">
            <a:avLst/>
          </a:prstGeom>
        </p:spPr>
      </p:pic>
    </p:spTree>
    <p:extLst>
      <p:ext uri="{BB962C8B-B14F-4D97-AF65-F5344CB8AC3E}">
        <p14:creationId xmlns:p14="http://schemas.microsoft.com/office/powerpoint/2010/main" val="3978283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Demeter Biodynamic Certification</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95740"/>
            <a:ext cx="6977611" cy="999383"/>
          </a:xfrm>
        </p:spPr>
        <p:txBody>
          <a:bodyPr/>
          <a:lstStyle/>
          <a:p>
            <a:r>
              <a:rPr lang="en-US" sz="2300" dirty="0"/>
              <a:t>This certification goes beyond organic standards to promote holistic farming practices that regenerate soil health, enhance biodiversity, and foster ecological balance. </a:t>
            </a:r>
          </a:p>
          <a:p>
            <a:r>
              <a:rPr lang="en-US" sz="2300" dirty="0"/>
              <a:t>Biodynamic farming integrates spiritual and cosmic principles with ecological agriculture, </a:t>
            </a:r>
            <a:r>
              <a:rPr lang="en-US" sz="2300" dirty="0" err="1"/>
              <a:t>emphasising</a:t>
            </a:r>
            <a:r>
              <a:rPr lang="en-US" sz="2300" dirty="0"/>
              <a:t> the interconnectedness of soil, plants, animals, and the cosmos.</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5</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6472" y="2021389"/>
            <a:ext cx="2445542" cy="2445542"/>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689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Non-GMO Project Verified</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95740"/>
            <a:ext cx="6977611" cy="999383"/>
          </a:xfrm>
        </p:spPr>
        <p:txBody>
          <a:bodyPr/>
          <a:lstStyle/>
          <a:p>
            <a:r>
              <a:rPr lang="en-US" sz="2300" dirty="0"/>
              <a:t>This label indicates that a product has been tested and verified to be free from genetically modified organisms (GMOs) according to rigorous standards. Non-GMO Project Verified products support consumer preferences for non-GMO foods and promote transparency and traceability in the food supply chain.</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6</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6472" y="2228193"/>
            <a:ext cx="2891394" cy="1760470"/>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85149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Rainforest Alliance</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95740"/>
            <a:ext cx="6977611" cy="999383"/>
          </a:xfrm>
        </p:spPr>
        <p:txBody>
          <a:bodyPr/>
          <a:lstStyle/>
          <a:p>
            <a:r>
              <a:rPr lang="en-US" sz="2300" dirty="0"/>
              <a:t>This certification promotes sustainable agriculture, forestry, and tourism practices that conserve biodiversity, protect ecosystems, and support the well-being of local communities. Certified products meet rigorous environmental, social, and economic criteria, including criteria related to agroecology such as biodiversity conservation, soil health, and integrated pest management.</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7</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00424" y="2026337"/>
            <a:ext cx="2798001" cy="2010657"/>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77479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hlinkClick r:id="rId2"/>
            <a:extLst>
              <a:ext uri="{FF2B5EF4-FFF2-40B4-BE49-F238E27FC236}">
                <a16:creationId xmlns:a16="http://schemas.microsoft.com/office/drawing/2014/main" id="{FD220A16-64D5-CCC6-5511-CEA390587F79}"/>
              </a:ext>
            </a:extLst>
          </p:cNvPr>
          <p:cNvPicPr>
            <a:picLocks noGrp="1" noChangeAspect="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8912202" y="1246695"/>
            <a:ext cx="2444127" cy="4336988"/>
          </a:xfrm>
          <a:ln>
            <a:solidFill>
              <a:srgbClr val="232323"/>
            </a:solidFill>
          </a:ln>
        </p:spPr>
      </p:pic>
      <p:pic>
        <p:nvPicPr>
          <p:cNvPr id="7" name="Picture 6">
            <a:extLst>
              <a:ext uri="{FF2B5EF4-FFF2-40B4-BE49-F238E27FC236}">
                <a16:creationId xmlns:a16="http://schemas.microsoft.com/office/drawing/2014/main" id="{09A6FF3B-5ED5-0339-891B-53FDDC09E8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6634" y="1246695"/>
            <a:ext cx="1889924" cy="2672947"/>
          </a:xfrm>
          <a:prstGeom prst="rect">
            <a:avLst/>
          </a:prstGeom>
          <a:ln>
            <a:solidFill>
              <a:srgbClr val="232323"/>
            </a:solidFill>
          </a:ln>
        </p:spPr>
      </p:pic>
      <p:sp>
        <p:nvSpPr>
          <p:cNvPr id="3" name="Text Placeholder 2">
            <a:extLst>
              <a:ext uri="{FF2B5EF4-FFF2-40B4-BE49-F238E27FC236}">
                <a16:creationId xmlns:a16="http://schemas.microsoft.com/office/drawing/2014/main" id="{BCCF850F-B1F2-E94D-B2A5-E6326630E8D1}"/>
              </a:ext>
            </a:extLst>
          </p:cNvPr>
          <p:cNvSpPr>
            <a:spLocks noGrp="1"/>
          </p:cNvSpPr>
          <p:nvPr>
            <p:ph type="body" idx="1"/>
          </p:nvPr>
        </p:nvSpPr>
        <p:spPr>
          <a:xfrm>
            <a:off x="951650" y="1743021"/>
            <a:ext cx="5205881" cy="3291086"/>
          </a:xfrm>
        </p:spPr>
        <p:txBody>
          <a:bodyPr/>
          <a:lstStyle/>
          <a:p>
            <a:pPr marL="36000" indent="0"/>
            <a:r>
              <a:rPr lang="en-IE" dirty="0"/>
              <a:t>In </a:t>
            </a:r>
            <a:r>
              <a:rPr lang="en-US" dirty="0">
                <a:hlinkClick r:id="rId2"/>
              </a:rPr>
              <a:t>The Sustainable Regenerative Farming Systems Guide and learning tool</a:t>
            </a:r>
            <a:r>
              <a:rPr lang="en-US" dirty="0"/>
              <a:t>, one of the case studies…</a:t>
            </a:r>
            <a:r>
              <a:rPr lang="en-US" b="1" dirty="0"/>
              <a:t>Castlewood Organic farm</a:t>
            </a:r>
            <a:r>
              <a:rPr lang="en-US" dirty="0"/>
              <a:t>, demonstrates the effectiveness of gaining awards, labels and certification. They have received certification from the Irish Food Board to identify their meat as Organic, which is adding value to their products via this mark of quality and authenticity.  </a:t>
            </a:r>
          </a:p>
          <a:p>
            <a:pPr marL="36000" indent="0"/>
            <a:endParaRPr lang="en-IE" dirty="0"/>
          </a:p>
        </p:txBody>
      </p:sp>
      <p:sp>
        <p:nvSpPr>
          <p:cNvPr id="4" name="Text Placeholder 3">
            <a:extLst>
              <a:ext uri="{FF2B5EF4-FFF2-40B4-BE49-F238E27FC236}">
                <a16:creationId xmlns:a16="http://schemas.microsoft.com/office/drawing/2014/main" id="{36EDDAF0-B74A-05BB-F355-CEC640465D8F}"/>
              </a:ext>
            </a:extLst>
          </p:cNvPr>
          <p:cNvSpPr>
            <a:spLocks noGrp="1"/>
          </p:cNvSpPr>
          <p:nvPr>
            <p:ph type="body" idx="3"/>
          </p:nvPr>
        </p:nvSpPr>
        <p:spPr>
          <a:xfrm>
            <a:off x="835671" y="750369"/>
            <a:ext cx="4990998" cy="992652"/>
          </a:xfrm>
        </p:spPr>
        <p:txBody>
          <a:bodyPr/>
          <a:lstStyle/>
          <a:p>
            <a:r>
              <a:rPr lang="en-IE" b="1" dirty="0"/>
              <a:t>Be Inspired…</a:t>
            </a:r>
          </a:p>
        </p:txBody>
      </p:sp>
      <p:sp>
        <p:nvSpPr>
          <p:cNvPr id="8" name="Arrow: Right 7">
            <a:extLst>
              <a:ext uri="{FF2B5EF4-FFF2-40B4-BE49-F238E27FC236}">
                <a16:creationId xmlns:a16="http://schemas.microsoft.com/office/drawing/2014/main" id="{206476F7-6602-7BA3-D6B3-B423AE9DE47E}"/>
              </a:ext>
            </a:extLst>
          </p:cNvPr>
          <p:cNvSpPr/>
          <p:nvPr/>
        </p:nvSpPr>
        <p:spPr>
          <a:xfrm>
            <a:off x="6096000" y="4393580"/>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Read the full story</a:t>
            </a:r>
          </a:p>
        </p:txBody>
      </p:sp>
    </p:spTree>
    <p:extLst>
      <p:ext uri="{BB962C8B-B14F-4D97-AF65-F5344CB8AC3E}">
        <p14:creationId xmlns:p14="http://schemas.microsoft.com/office/powerpoint/2010/main" val="2478829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Food &amp; Agricultural Associations</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137464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C7DA2-31AD-D15D-DCAF-CC62E0AFDAC3}"/>
              </a:ext>
            </a:extLst>
          </p:cNvPr>
          <p:cNvSpPr>
            <a:spLocks noGrp="1"/>
          </p:cNvSpPr>
          <p:nvPr>
            <p:ph type="body" sz="quarter" idx="18"/>
          </p:nvPr>
        </p:nvSpPr>
        <p:spPr>
          <a:xfrm>
            <a:off x="910485" y="1336949"/>
            <a:ext cx="5557291" cy="3025975"/>
          </a:xfrm>
        </p:spPr>
        <p:txBody>
          <a:bodyPr/>
          <a:lstStyle/>
          <a:p>
            <a:r>
              <a:rPr lang="en-US" dirty="0"/>
              <a:t>Food &amp; agricultural associations are essential for European smallholders as they provide valuable support, resources, and opportunities for collective action, market access, policy influence, and community development. </a:t>
            </a:r>
          </a:p>
          <a:p>
            <a:r>
              <a:rPr lang="en-US" dirty="0"/>
              <a:t>By empowering smallholder farmers and strengthening their capacity to </a:t>
            </a:r>
            <a:r>
              <a:rPr lang="en-US" dirty="0" err="1"/>
              <a:t>organise</a:t>
            </a:r>
            <a:r>
              <a:rPr lang="en-US" dirty="0"/>
              <a:t>, collaborate, and advocate for their interests, these associations contribute to the sustainability, resilience, and vitality of rural communities and agricultural systems in Europe.</a:t>
            </a:r>
            <a:endParaRPr lang="en-IE" dirty="0"/>
          </a:p>
        </p:txBody>
      </p:sp>
      <p:sp>
        <p:nvSpPr>
          <p:cNvPr id="3" name="Text Placeholder 2">
            <a:extLst>
              <a:ext uri="{FF2B5EF4-FFF2-40B4-BE49-F238E27FC236}">
                <a16:creationId xmlns:a16="http://schemas.microsoft.com/office/drawing/2014/main" id="{D8DCF107-E9D0-C49B-1492-398395BC9C3E}"/>
              </a:ext>
            </a:extLst>
          </p:cNvPr>
          <p:cNvSpPr>
            <a:spLocks noGrp="1"/>
          </p:cNvSpPr>
          <p:nvPr>
            <p:ph type="body" sz="quarter" idx="16"/>
          </p:nvPr>
        </p:nvSpPr>
        <p:spPr>
          <a:xfrm>
            <a:off x="646110" y="672457"/>
            <a:ext cx="5744180" cy="992652"/>
          </a:xfrm>
        </p:spPr>
        <p:txBody>
          <a:bodyPr/>
          <a:lstStyle/>
          <a:p>
            <a:r>
              <a:rPr lang="en-IE" b="1" dirty="0"/>
              <a:t>Association Roles</a:t>
            </a:r>
          </a:p>
        </p:txBody>
      </p:sp>
      <p:pic>
        <p:nvPicPr>
          <p:cNvPr id="5" name="Picture Placeholder 4">
            <a:extLst>
              <a:ext uri="{FF2B5EF4-FFF2-40B4-BE49-F238E27FC236}">
                <a16:creationId xmlns:a16="http://schemas.microsoft.com/office/drawing/2014/main" id="{A6B1E047-FAA2-8D95-40C0-2C7FBDBE09E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243124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35C3CC-DC47-B184-44EF-07E1839E61A6}"/>
              </a:ext>
            </a:extLst>
          </p:cNvPr>
          <p:cNvSpPr>
            <a:spLocks noGrp="1"/>
          </p:cNvSpPr>
          <p:nvPr>
            <p:ph type="body" sz="quarter" idx="18"/>
          </p:nvPr>
        </p:nvSpPr>
        <p:spPr>
          <a:xfrm>
            <a:off x="898357" y="1812496"/>
            <a:ext cx="5646736" cy="3025975"/>
          </a:xfrm>
        </p:spPr>
        <p:txBody>
          <a:bodyPr/>
          <a:lstStyle/>
          <a:p>
            <a:r>
              <a:rPr lang="en-US" dirty="0"/>
              <a:t>International, European, and regional networks and platforms also play a crucial role in promoting agroecology by facilitating knowledge sharing, policy dialogue, and collaboration among stakeholders. These networks bring together governments, researchers, farmers, civil society </a:t>
            </a:r>
            <a:r>
              <a:rPr lang="en-US" dirty="0" err="1"/>
              <a:t>organisations</a:t>
            </a:r>
            <a:r>
              <a:rPr lang="en-US" dirty="0"/>
              <a:t>, and other actors to exchange experiences, share best practices, and advocate for supportive policies and investments in agroecology.</a:t>
            </a:r>
            <a:endParaRPr lang="en-IE" dirty="0"/>
          </a:p>
        </p:txBody>
      </p:sp>
      <p:sp>
        <p:nvSpPr>
          <p:cNvPr id="3" name="Text Placeholder 2">
            <a:extLst>
              <a:ext uri="{FF2B5EF4-FFF2-40B4-BE49-F238E27FC236}">
                <a16:creationId xmlns:a16="http://schemas.microsoft.com/office/drawing/2014/main" id="{18214E1A-2D9A-38F1-4EF2-E4C40146ADA4}"/>
              </a:ext>
            </a:extLst>
          </p:cNvPr>
          <p:cNvSpPr>
            <a:spLocks noGrp="1"/>
          </p:cNvSpPr>
          <p:nvPr>
            <p:ph type="body" sz="quarter" idx="16"/>
          </p:nvPr>
        </p:nvSpPr>
        <p:spPr>
          <a:xfrm>
            <a:off x="740703" y="627484"/>
            <a:ext cx="4990998" cy="992652"/>
          </a:xfrm>
        </p:spPr>
        <p:txBody>
          <a:bodyPr/>
          <a:lstStyle/>
          <a:p>
            <a:r>
              <a:rPr lang="en-IE" b="1" dirty="0"/>
              <a:t>Agroecology Networks and Platforms:</a:t>
            </a:r>
          </a:p>
        </p:txBody>
      </p:sp>
      <p:pic>
        <p:nvPicPr>
          <p:cNvPr id="6" name="Picture Placeholder 5" descr="Stick figure families holding hands">
            <a:extLst>
              <a:ext uri="{FF2B5EF4-FFF2-40B4-BE49-F238E27FC236}">
                <a16:creationId xmlns:a16="http://schemas.microsoft.com/office/drawing/2014/main" id="{FA77CC0C-C727-41AD-6EBE-4EC617798B0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13979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1331F3-1FAA-D347-8B9C-59F1536C295C}"/>
              </a:ext>
            </a:extLst>
          </p:cNvPr>
          <p:cNvSpPr>
            <a:spLocks noGrp="1"/>
          </p:cNvSpPr>
          <p:nvPr>
            <p:ph type="body" sz="quarter" idx="18"/>
          </p:nvPr>
        </p:nvSpPr>
        <p:spPr>
          <a:xfrm>
            <a:off x="992950" y="1993480"/>
            <a:ext cx="7772677" cy="3291086"/>
          </a:xfrm>
        </p:spPr>
        <p:txBody>
          <a:bodyPr/>
          <a:lstStyle/>
          <a:p>
            <a:pPr marL="0" indent="0"/>
            <a:r>
              <a:rPr lang="en-US" dirty="0"/>
              <a:t>At the local level, communities, municipalities, and grassroots </a:t>
            </a:r>
            <a:r>
              <a:rPr lang="en-US" dirty="0" err="1"/>
              <a:t>organisations</a:t>
            </a:r>
            <a:r>
              <a:rPr lang="en-US" dirty="0"/>
              <a:t> and associations often play a critical role in promoting agroecology through local food policies, land use planning, community-supported agriculture (CSA) schemes, and participatory resource management initiatives. </a:t>
            </a:r>
          </a:p>
          <a:p>
            <a:pPr marL="0" indent="0"/>
            <a:r>
              <a:rPr lang="en-US" dirty="0"/>
              <a:t>These bottom-up approaches empower local stakeholders to develop context-specific solutions and promote agroecological practices that are tailored to local needs and priorities.</a:t>
            </a:r>
          </a:p>
        </p:txBody>
      </p:sp>
      <p:sp>
        <p:nvSpPr>
          <p:cNvPr id="2" name="Text Placeholder 1">
            <a:extLst>
              <a:ext uri="{FF2B5EF4-FFF2-40B4-BE49-F238E27FC236}">
                <a16:creationId xmlns:a16="http://schemas.microsoft.com/office/drawing/2014/main" id="{4807231A-8C56-9D46-8B91-D1040E2F919E}"/>
              </a:ext>
            </a:extLst>
          </p:cNvPr>
          <p:cNvSpPr>
            <a:spLocks noGrp="1"/>
          </p:cNvSpPr>
          <p:nvPr>
            <p:ph type="body" sz="quarter" idx="16"/>
          </p:nvPr>
        </p:nvSpPr>
        <p:spPr>
          <a:xfrm>
            <a:off x="835671" y="1104338"/>
            <a:ext cx="7068108" cy="992652"/>
          </a:xfrm>
        </p:spPr>
        <p:txBody>
          <a:bodyPr/>
          <a:lstStyle/>
          <a:p>
            <a:r>
              <a:rPr lang="en-US" b="1" dirty="0"/>
              <a:t>Local and Community Initiatives:</a:t>
            </a:r>
          </a:p>
        </p:txBody>
      </p:sp>
      <p:pic>
        <p:nvPicPr>
          <p:cNvPr id="10" name="Picture Placeholder 9">
            <a:extLst>
              <a:ext uri="{FF2B5EF4-FFF2-40B4-BE49-F238E27FC236}">
                <a16:creationId xmlns:a16="http://schemas.microsoft.com/office/drawing/2014/main" id="{B7A739CE-6E23-414C-AF67-9C0ED44C8D2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09141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question mark">
            <a:extLst>
              <a:ext uri="{FF2B5EF4-FFF2-40B4-BE49-F238E27FC236}">
                <a16:creationId xmlns:a16="http://schemas.microsoft.com/office/drawing/2014/main" id="{6961A6EA-21D0-CDD4-7FB3-964AE84B11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9D9B90E-BE6B-AB23-02A2-5A475DD1B33B}"/>
              </a:ext>
            </a:extLst>
          </p:cNvPr>
          <p:cNvSpPr>
            <a:spLocks noGrp="1"/>
          </p:cNvSpPr>
          <p:nvPr>
            <p:ph type="body" sz="quarter" idx="18"/>
          </p:nvPr>
        </p:nvSpPr>
        <p:spPr>
          <a:xfrm>
            <a:off x="835671" y="2319301"/>
            <a:ext cx="6811125" cy="3291086"/>
          </a:xfrm>
        </p:spPr>
        <p:txBody>
          <a:bodyPr/>
          <a:lstStyle/>
          <a:p>
            <a:r>
              <a:rPr lang="en-US" dirty="0"/>
              <a:t>What is your knowledge of the potential impacts of the European Union's Farm to Fork Strategy and the 2030 Biodiversity Strategy on local farming practices? </a:t>
            </a:r>
          </a:p>
          <a:p>
            <a:r>
              <a:rPr lang="en-US" dirty="0"/>
              <a:t>How do you think these policies support the transition to agroecology and contribute to achieving the Sustainable Development Goals (SDGs)?"</a:t>
            </a:r>
            <a:endParaRPr lang="en-IE" dirty="0"/>
          </a:p>
        </p:txBody>
      </p:sp>
      <p:sp>
        <p:nvSpPr>
          <p:cNvPr id="4" name="Text Placeholder 3">
            <a:extLst>
              <a:ext uri="{FF2B5EF4-FFF2-40B4-BE49-F238E27FC236}">
                <a16:creationId xmlns:a16="http://schemas.microsoft.com/office/drawing/2014/main" id="{8325DA49-E1C2-A6FF-0FA9-3C78EF3BF435}"/>
              </a:ext>
            </a:extLst>
          </p:cNvPr>
          <p:cNvSpPr>
            <a:spLocks noGrp="1"/>
          </p:cNvSpPr>
          <p:nvPr>
            <p:ph type="body" sz="quarter" idx="16"/>
          </p:nvPr>
        </p:nvSpPr>
        <p:spPr/>
        <p:txBody>
          <a:bodyPr/>
          <a:lstStyle/>
          <a:p>
            <a:r>
              <a:rPr lang="en-IE" dirty="0"/>
              <a:t>But first let’s </a:t>
            </a:r>
            <a:r>
              <a:rPr lang="en-IE" b="1" dirty="0"/>
              <a:t>REFLECT</a:t>
            </a:r>
          </a:p>
        </p:txBody>
      </p:sp>
    </p:spTree>
    <p:extLst>
      <p:ext uri="{BB962C8B-B14F-4D97-AF65-F5344CB8AC3E}">
        <p14:creationId xmlns:p14="http://schemas.microsoft.com/office/powerpoint/2010/main" val="349930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a:extLst>
              <a:ext uri="{FF2B5EF4-FFF2-40B4-BE49-F238E27FC236}">
                <a16:creationId xmlns:a16="http://schemas.microsoft.com/office/drawing/2014/main" id="{879661D2-2E73-AD91-3527-4F68B8269876}"/>
              </a:ext>
            </a:extLst>
          </p:cNvPr>
          <p:cNvGrpSpPr/>
          <p:nvPr/>
        </p:nvGrpSpPr>
        <p:grpSpPr>
          <a:xfrm>
            <a:off x="3632137" y="1560914"/>
            <a:ext cx="5886017" cy="3379966"/>
            <a:chOff x="3210699" y="1277075"/>
            <a:chExt cx="6530459" cy="3750029"/>
          </a:xfrm>
        </p:grpSpPr>
        <p:grpSp>
          <p:nvGrpSpPr>
            <p:cNvPr id="123" name="Group 122">
              <a:extLst>
                <a:ext uri="{FF2B5EF4-FFF2-40B4-BE49-F238E27FC236}">
                  <a16:creationId xmlns:a16="http://schemas.microsoft.com/office/drawing/2014/main" id="{F535B66A-A702-7383-D78B-85AAA2A43EBD}"/>
                </a:ext>
              </a:extLst>
            </p:cNvPr>
            <p:cNvGrpSpPr/>
            <p:nvPr/>
          </p:nvGrpSpPr>
          <p:grpSpPr>
            <a:xfrm flipH="1">
              <a:off x="6870596" y="1392870"/>
              <a:ext cx="1614178" cy="1674267"/>
              <a:chOff x="3464157" y="1713527"/>
              <a:chExt cx="1614178" cy="1674267"/>
            </a:xfrm>
          </p:grpSpPr>
          <p:sp>
            <p:nvSpPr>
              <p:cNvPr id="121" name="Line 7">
                <a:extLst>
                  <a:ext uri="{FF2B5EF4-FFF2-40B4-BE49-F238E27FC236}">
                    <a16:creationId xmlns:a16="http://schemas.microsoft.com/office/drawing/2014/main" id="{AC0A4D75-65E7-7B39-BB60-F73CDF993400}"/>
                  </a:ext>
                </a:extLst>
              </p:cNvPr>
              <p:cNvSpPr>
                <a:spLocks noChangeShapeType="1"/>
              </p:cNvSpPr>
              <p:nvPr/>
            </p:nvSpPr>
            <p:spPr bwMode="auto">
              <a:xfrm flipH="1" flipV="1">
                <a:off x="3505125" y="1754496"/>
                <a:ext cx="1573210" cy="1633298"/>
              </a:xfrm>
              <a:prstGeom prst="line">
                <a:avLst/>
              </a:prstGeom>
              <a:noFill/>
              <a:ln w="12960" cap="flat">
                <a:solidFill>
                  <a:srgbClr val="75A9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122" name="Freeform 8">
                <a:extLst>
                  <a:ext uri="{FF2B5EF4-FFF2-40B4-BE49-F238E27FC236}">
                    <a16:creationId xmlns:a16="http://schemas.microsoft.com/office/drawing/2014/main" id="{B83E68E1-92C8-9733-8DEF-D1886AA90242}"/>
                  </a:ext>
                </a:extLst>
              </p:cNvPr>
              <p:cNvSpPr>
                <a:spLocks noChangeArrowheads="1"/>
              </p:cNvSpPr>
              <p:nvPr/>
            </p:nvSpPr>
            <p:spPr bwMode="auto">
              <a:xfrm>
                <a:off x="3464157" y="1713527"/>
                <a:ext cx="90131" cy="90131"/>
              </a:xfrm>
              <a:custGeom>
                <a:avLst/>
                <a:gdLst>
                  <a:gd name="T0" fmla="*/ 126 w 145"/>
                  <a:gd name="T1" fmla="*/ 28 h 146"/>
                  <a:gd name="T2" fmla="*/ 126 w 145"/>
                  <a:gd name="T3" fmla="*/ 28 h 146"/>
                  <a:gd name="T4" fmla="*/ 27 w 145"/>
                  <a:gd name="T5" fmla="*/ 28 h 146"/>
                  <a:gd name="T6" fmla="*/ 27 w 145"/>
                  <a:gd name="T7" fmla="*/ 118 h 146"/>
                  <a:gd name="T8" fmla="*/ 117 w 145"/>
                  <a:gd name="T9" fmla="*/ 118 h 146"/>
                  <a:gd name="T10" fmla="*/ 126 w 145"/>
                  <a:gd name="T11" fmla="*/ 28 h 146"/>
                </a:gdLst>
                <a:ahLst/>
                <a:cxnLst>
                  <a:cxn ang="0">
                    <a:pos x="T0" y="T1"/>
                  </a:cxn>
                  <a:cxn ang="0">
                    <a:pos x="T2" y="T3"/>
                  </a:cxn>
                  <a:cxn ang="0">
                    <a:pos x="T4" y="T5"/>
                  </a:cxn>
                  <a:cxn ang="0">
                    <a:pos x="T6" y="T7"/>
                  </a:cxn>
                  <a:cxn ang="0">
                    <a:pos x="T8" y="T9"/>
                  </a:cxn>
                  <a:cxn ang="0">
                    <a:pos x="T10" y="T11"/>
                  </a:cxn>
                </a:cxnLst>
                <a:rect l="0" t="0" r="r" b="b"/>
                <a:pathLst>
                  <a:path w="145" h="146">
                    <a:moveTo>
                      <a:pt x="126" y="28"/>
                    </a:moveTo>
                    <a:lnTo>
                      <a:pt x="126" y="28"/>
                    </a:lnTo>
                    <a:cubicBezTo>
                      <a:pt x="99" y="0"/>
                      <a:pt x="54" y="0"/>
                      <a:pt x="27" y="28"/>
                    </a:cubicBezTo>
                    <a:cubicBezTo>
                      <a:pt x="0" y="46"/>
                      <a:pt x="0" y="91"/>
                      <a:pt x="27" y="118"/>
                    </a:cubicBezTo>
                    <a:cubicBezTo>
                      <a:pt x="54" y="145"/>
                      <a:pt x="90" y="145"/>
                      <a:pt x="117" y="118"/>
                    </a:cubicBezTo>
                    <a:cubicBezTo>
                      <a:pt x="144" y="100"/>
                      <a:pt x="144" y="54"/>
                      <a:pt x="126" y="28"/>
                    </a:cubicBezTo>
                  </a:path>
                </a:pathLst>
              </a:custGeom>
              <a:solidFill>
                <a:srgbClr val="75A949"/>
              </a:solidFill>
              <a:ln>
                <a:noFill/>
              </a:ln>
              <a:effectLst/>
            </p:spPr>
            <p:txBody>
              <a:bodyPr wrap="none" anchor="ctr"/>
              <a:lstStyle/>
              <a:p>
                <a:endParaRPr lang="es-MX"/>
              </a:p>
            </p:txBody>
          </p:sp>
        </p:grpSp>
        <p:sp>
          <p:nvSpPr>
            <p:cNvPr id="15" name="Line 3">
              <a:extLst>
                <a:ext uri="{FF2B5EF4-FFF2-40B4-BE49-F238E27FC236}">
                  <a16:creationId xmlns:a16="http://schemas.microsoft.com/office/drawing/2014/main" id="{BC671853-5C01-BDC4-F02E-BF1BADA87486}"/>
                </a:ext>
              </a:extLst>
            </p:cNvPr>
            <p:cNvSpPr>
              <a:spLocks noChangeShapeType="1"/>
            </p:cNvSpPr>
            <p:nvPr/>
          </p:nvSpPr>
          <p:spPr bwMode="auto">
            <a:xfrm>
              <a:off x="7083635" y="3238125"/>
              <a:ext cx="1567747" cy="1627835"/>
            </a:xfrm>
            <a:prstGeom prst="line">
              <a:avLst/>
            </a:prstGeom>
            <a:noFill/>
            <a:ln w="12960" cap="flat">
              <a:solidFill>
                <a:srgbClr val="75A9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16" name="Freeform 4">
              <a:extLst>
                <a:ext uri="{FF2B5EF4-FFF2-40B4-BE49-F238E27FC236}">
                  <a16:creationId xmlns:a16="http://schemas.microsoft.com/office/drawing/2014/main" id="{DF0F28B3-907B-2735-52A6-C25F0CFA233A}"/>
                </a:ext>
              </a:extLst>
            </p:cNvPr>
            <p:cNvSpPr>
              <a:spLocks noChangeArrowheads="1"/>
            </p:cNvSpPr>
            <p:nvPr/>
          </p:nvSpPr>
          <p:spPr bwMode="auto">
            <a:xfrm>
              <a:off x="8604951" y="4822260"/>
              <a:ext cx="90131" cy="90131"/>
            </a:xfrm>
            <a:custGeom>
              <a:avLst/>
              <a:gdLst>
                <a:gd name="T0" fmla="*/ 27 w 145"/>
                <a:gd name="T1" fmla="*/ 118 h 146"/>
                <a:gd name="T2" fmla="*/ 27 w 145"/>
                <a:gd name="T3" fmla="*/ 118 h 146"/>
                <a:gd name="T4" fmla="*/ 117 w 145"/>
                <a:gd name="T5" fmla="*/ 118 h 146"/>
                <a:gd name="T6" fmla="*/ 126 w 145"/>
                <a:gd name="T7" fmla="*/ 27 h 146"/>
                <a:gd name="T8" fmla="*/ 27 w 145"/>
                <a:gd name="T9" fmla="*/ 27 h 146"/>
                <a:gd name="T10" fmla="*/ 27 w 145"/>
                <a:gd name="T11" fmla="*/ 118 h 146"/>
              </a:gdLst>
              <a:ahLst/>
              <a:cxnLst>
                <a:cxn ang="0">
                  <a:pos x="T0" y="T1"/>
                </a:cxn>
                <a:cxn ang="0">
                  <a:pos x="T2" y="T3"/>
                </a:cxn>
                <a:cxn ang="0">
                  <a:pos x="T4" y="T5"/>
                </a:cxn>
                <a:cxn ang="0">
                  <a:pos x="T6" y="T7"/>
                </a:cxn>
                <a:cxn ang="0">
                  <a:pos x="T8" y="T9"/>
                </a:cxn>
                <a:cxn ang="0">
                  <a:pos x="T10" y="T11"/>
                </a:cxn>
              </a:cxnLst>
              <a:rect l="0" t="0" r="r" b="b"/>
              <a:pathLst>
                <a:path w="145" h="146">
                  <a:moveTo>
                    <a:pt x="27" y="118"/>
                  </a:moveTo>
                  <a:lnTo>
                    <a:pt x="27" y="118"/>
                  </a:lnTo>
                  <a:cubicBezTo>
                    <a:pt x="54" y="145"/>
                    <a:pt x="90" y="145"/>
                    <a:pt x="117" y="118"/>
                  </a:cubicBezTo>
                  <a:cubicBezTo>
                    <a:pt x="144" y="99"/>
                    <a:pt x="144" y="54"/>
                    <a:pt x="126" y="27"/>
                  </a:cubicBezTo>
                  <a:cubicBezTo>
                    <a:pt x="99" y="0"/>
                    <a:pt x="54" y="0"/>
                    <a:pt x="27" y="27"/>
                  </a:cubicBezTo>
                  <a:cubicBezTo>
                    <a:pt x="0" y="54"/>
                    <a:pt x="0" y="90"/>
                    <a:pt x="27" y="118"/>
                  </a:cubicBezTo>
                </a:path>
              </a:pathLst>
            </a:custGeom>
            <a:solidFill>
              <a:srgbClr val="75A949"/>
            </a:solidFill>
            <a:ln>
              <a:noFill/>
            </a:ln>
            <a:effectLst/>
          </p:spPr>
          <p:txBody>
            <a:bodyPr wrap="none" anchor="ctr"/>
            <a:lstStyle/>
            <a:p>
              <a:endParaRPr lang="es-MX"/>
            </a:p>
          </p:txBody>
        </p:sp>
        <p:sp>
          <p:nvSpPr>
            <p:cNvPr id="17" name="Line 5">
              <a:extLst>
                <a:ext uri="{FF2B5EF4-FFF2-40B4-BE49-F238E27FC236}">
                  <a16:creationId xmlns:a16="http://schemas.microsoft.com/office/drawing/2014/main" id="{BA75EF32-71B8-18FE-EBF6-A9138E651EE9}"/>
                </a:ext>
              </a:extLst>
            </p:cNvPr>
            <p:cNvSpPr>
              <a:spLocks noChangeShapeType="1"/>
            </p:cNvSpPr>
            <p:nvPr/>
          </p:nvSpPr>
          <p:spPr bwMode="auto">
            <a:xfrm>
              <a:off x="7083635" y="3232663"/>
              <a:ext cx="1679730" cy="2731"/>
            </a:xfrm>
            <a:prstGeom prst="line">
              <a:avLst/>
            </a:prstGeom>
            <a:noFill/>
            <a:ln w="12960" cap="flat">
              <a:solidFill>
                <a:srgbClr val="75A9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28" name="Freeform 6">
              <a:extLst>
                <a:ext uri="{FF2B5EF4-FFF2-40B4-BE49-F238E27FC236}">
                  <a16:creationId xmlns:a16="http://schemas.microsoft.com/office/drawing/2014/main" id="{59C32FCD-7370-EBBB-07BB-C6AFEC4E9514}"/>
                </a:ext>
              </a:extLst>
            </p:cNvPr>
            <p:cNvSpPr>
              <a:spLocks noChangeArrowheads="1"/>
            </p:cNvSpPr>
            <p:nvPr/>
          </p:nvSpPr>
          <p:spPr bwMode="auto">
            <a:xfrm>
              <a:off x="8716932" y="3194425"/>
              <a:ext cx="84670" cy="84668"/>
            </a:xfrm>
            <a:custGeom>
              <a:avLst/>
              <a:gdLst>
                <a:gd name="T0" fmla="*/ 63 w 136"/>
                <a:gd name="T1" fmla="*/ 135 h 136"/>
                <a:gd name="T2" fmla="*/ 63 w 136"/>
                <a:gd name="T3" fmla="*/ 135 h 136"/>
                <a:gd name="T4" fmla="*/ 135 w 136"/>
                <a:gd name="T5" fmla="*/ 63 h 136"/>
                <a:gd name="T6" fmla="*/ 63 w 136"/>
                <a:gd name="T7" fmla="*/ 0 h 136"/>
                <a:gd name="T8" fmla="*/ 0 w 136"/>
                <a:gd name="T9" fmla="*/ 63 h 136"/>
                <a:gd name="T10" fmla="*/ 63 w 136"/>
                <a:gd name="T11" fmla="*/ 135 h 136"/>
              </a:gdLst>
              <a:ahLst/>
              <a:cxnLst>
                <a:cxn ang="0">
                  <a:pos x="T0" y="T1"/>
                </a:cxn>
                <a:cxn ang="0">
                  <a:pos x="T2" y="T3"/>
                </a:cxn>
                <a:cxn ang="0">
                  <a:pos x="T4" y="T5"/>
                </a:cxn>
                <a:cxn ang="0">
                  <a:pos x="T6" y="T7"/>
                </a:cxn>
                <a:cxn ang="0">
                  <a:pos x="T8" y="T9"/>
                </a:cxn>
                <a:cxn ang="0">
                  <a:pos x="T10" y="T11"/>
                </a:cxn>
              </a:cxnLst>
              <a:rect l="0" t="0" r="r" b="b"/>
              <a:pathLst>
                <a:path w="136" h="136">
                  <a:moveTo>
                    <a:pt x="63" y="135"/>
                  </a:moveTo>
                  <a:lnTo>
                    <a:pt x="63" y="135"/>
                  </a:lnTo>
                  <a:cubicBezTo>
                    <a:pt x="99" y="135"/>
                    <a:pt x="135" y="108"/>
                    <a:pt x="135" y="63"/>
                  </a:cubicBezTo>
                  <a:cubicBezTo>
                    <a:pt x="135" y="27"/>
                    <a:pt x="99" y="0"/>
                    <a:pt x="63" y="0"/>
                  </a:cubicBezTo>
                  <a:cubicBezTo>
                    <a:pt x="26" y="0"/>
                    <a:pt x="0" y="27"/>
                    <a:pt x="0" y="63"/>
                  </a:cubicBezTo>
                  <a:cubicBezTo>
                    <a:pt x="0" y="108"/>
                    <a:pt x="26" y="135"/>
                    <a:pt x="63" y="135"/>
                  </a:cubicBezTo>
                </a:path>
              </a:pathLst>
            </a:custGeom>
            <a:solidFill>
              <a:srgbClr val="75A949"/>
            </a:solidFill>
            <a:ln>
              <a:noFill/>
            </a:ln>
            <a:effectLst/>
          </p:spPr>
          <p:txBody>
            <a:bodyPr wrap="none" anchor="ctr"/>
            <a:lstStyle/>
            <a:p>
              <a:endParaRPr lang="es-MX"/>
            </a:p>
          </p:txBody>
        </p:sp>
        <p:sp>
          <p:nvSpPr>
            <p:cNvPr id="29" name="Line 7">
              <a:extLst>
                <a:ext uri="{FF2B5EF4-FFF2-40B4-BE49-F238E27FC236}">
                  <a16:creationId xmlns:a16="http://schemas.microsoft.com/office/drawing/2014/main" id="{4BCC7230-D33C-2BE6-7D5B-06AB1BF27173}"/>
                </a:ext>
              </a:extLst>
            </p:cNvPr>
            <p:cNvSpPr>
              <a:spLocks noChangeShapeType="1"/>
            </p:cNvSpPr>
            <p:nvPr/>
          </p:nvSpPr>
          <p:spPr bwMode="auto">
            <a:xfrm flipH="1" flipV="1">
              <a:off x="3352725" y="1602096"/>
              <a:ext cx="1573210" cy="1633298"/>
            </a:xfrm>
            <a:prstGeom prst="line">
              <a:avLst/>
            </a:prstGeom>
            <a:noFill/>
            <a:ln w="12960" cap="flat">
              <a:solidFill>
                <a:srgbClr val="9FDA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30" name="Freeform 8">
              <a:extLst>
                <a:ext uri="{FF2B5EF4-FFF2-40B4-BE49-F238E27FC236}">
                  <a16:creationId xmlns:a16="http://schemas.microsoft.com/office/drawing/2014/main" id="{E1E06465-1B6F-72B0-51DE-240CF5A85B37}"/>
                </a:ext>
              </a:extLst>
            </p:cNvPr>
            <p:cNvSpPr>
              <a:spLocks noChangeArrowheads="1"/>
            </p:cNvSpPr>
            <p:nvPr/>
          </p:nvSpPr>
          <p:spPr bwMode="auto">
            <a:xfrm>
              <a:off x="3311757" y="1561127"/>
              <a:ext cx="90131" cy="90131"/>
            </a:xfrm>
            <a:custGeom>
              <a:avLst/>
              <a:gdLst>
                <a:gd name="T0" fmla="*/ 126 w 145"/>
                <a:gd name="T1" fmla="*/ 28 h 146"/>
                <a:gd name="T2" fmla="*/ 126 w 145"/>
                <a:gd name="T3" fmla="*/ 28 h 146"/>
                <a:gd name="T4" fmla="*/ 27 w 145"/>
                <a:gd name="T5" fmla="*/ 28 h 146"/>
                <a:gd name="T6" fmla="*/ 27 w 145"/>
                <a:gd name="T7" fmla="*/ 118 h 146"/>
                <a:gd name="T8" fmla="*/ 117 w 145"/>
                <a:gd name="T9" fmla="*/ 118 h 146"/>
                <a:gd name="T10" fmla="*/ 126 w 145"/>
                <a:gd name="T11" fmla="*/ 28 h 146"/>
              </a:gdLst>
              <a:ahLst/>
              <a:cxnLst>
                <a:cxn ang="0">
                  <a:pos x="T0" y="T1"/>
                </a:cxn>
                <a:cxn ang="0">
                  <a:pos x="T2" y="T3"/>
                </a:cxn>
                <a:cxn ang="0">
                  <a:pos x="T4" y="T5"/>
                </a:cxn>
                <a:cxn ang="0">
                  <a:pos x="T6" y="T7"/>
                </a:cxn>
                <a:cxn ang="0">
                  <a:pos x="T8" y="T9"/>
                </a:cxn>
                <a:cxn ang="0">
                  <a:pos x="T10" y="T11"/>
                </a:cxn>
              </a:cxnLst>
              <a:rect l="0" t="0" r="r" b="b"/>
              <a:pathLst>
                <a:path w="145" h="146">
                  <a:moveTo>
                    <a:pt x="126" y="28"/>
                  </a:moveTo>
                  <a:lnTo>
                    <a:pt x="126" y="28"/>
                  </a:lnTo>
                  <a:cubicBezTo>
                    <a:pt x="99" y="0"/>
                    <a:pt x="54" y="0"/>
                    <a:pt x="27" y="28"/>
                  </a:cubicBezTo>
                  <a:cubicBezTo>
                    <a:pt x="0" y="46"/>
                    <a:pt x="0" y="91"/>
                    <a:pt x="27" y="118"/>
                  </a:cubicBezTo>
                  <a:cubicBezTo>
                    <a:pt x="54" y="145"/>
                    <a:pt x="90" y="145"/>
                    <a:pt x="117" y="118"/>
                  </a:cubicBezTo>
                  <a:cubicBezTo>
                    <a:pt x="144" y="100"/>
                    <a:pt x="144" y="54"/>
                    <a:pt x="126" y="28"/>
                  </a:cubicBezTo>
                </a:path>
              </a:pathLst>
            </a:custGeom>
            <a:solidFill>
              <a:srgbClr val="63C1D3"/>
            </a:solidFill>
            <a:ln>
              <a:noFill/>
            </a:ln>
            <a:effectLst/>
          </p:spPr>
          <p:txBody>
            <a:bodyPr wrap="none" anchor="ctr"/>
            <a:lstStyle/>
            <a:p>
              <a:endParaRPr lang="es-MX"/>
            </a:p>
          </p:txBody>
        </p:sp>
        <p:sp>
          <p:nvSpPr>
            <p:cNvPr id="31" name="Line 9">
              <a:extLst>
                <a:ext uri="{FF2B5EF4-FFF2-40B4-BE49-F238E27FC236}">
                  <a16:creationId xmlns:a16="http://schemas.microsoft.com/office/drawing/2014/main" id="{BACEB8CB-F99D-ECD0-1B96-747A612527F0}"/>
                </a:ext>
              </a:extLst>
            </p:cNvPr>
            <p:cNvSpPr>
              <a:spLocks noChangeShapeType="1"/>
            </p:cNvSpPr>
            <p:nvPr/>
          </p:nvSpPr>
          <p:spPr bwMode="auto">
            <a:xfrm flipH="1">
              <a:off x="3352725" y="3238125"/>
              <a:ext cx="1573210" cy="1627835"/>
            </a:xfrm>
            <a:prstGeom prst="line">
              <a:avLst/>
            </a:prstGeom>
            <a:noFill/>
            <a:ln w="12960" cap="flat">
              <a:solidFill>
                <a:srgbClr val="9FDA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32" name="Freeform 10">
              <a:extLst>
                <a:ext uri="{FF2B5EF4-FFF2-40B4-BE49-F238E27FC236}">
                  <a16:creationId xmlns:a16="http://schemas.microsoft.com/office/drawing/2014/main" id="{2D447208-0F23-BC68-52CB-597D415A5225}"/>
                </a:ext>
              </a:extLst>
            </p:cNvPr>
            <p:cNvSpPr>
              <a:spLocks noChangeArrowheads="1"/>
            </p:cNvSpPr>
            <p:nvPr/>
          </p:nvSpPr>
          <p:spPr bwMode="auto">
            <a:xfrm>
              <a:off x="3311757" y="4822260"/>
              <a:ext cx="90131" cy="90131"/>
            </a:xfrm>
            <a:custGeom>
              <a:avLst/>
              <a:gdLst>
                <a:gd name="T0" fmla="*/ 27 w 145"/>
                <a:gd name="T1" fmla="*/ 27 h 146"/>
                <a:gd name="T2" fmla="*/ 27 w 145"/>
                <a:gd name="T3" fmla="*/ 27 h 146"/>
                <a:gd name="T4" fmla="*/ 27 w 145"/>
                <a:gd name="T5" fmla="*/ 118 h 146"/>
                <a:gd name="T6" fmla="*/ 126 w 145"/>
                <a:gd name="T7" fmla="*/ 118 h 146"/>
                <a:gd name="T8" fmla="*/ 117 w 145"/>
                <a:gd name="T9" fmla="*/ 27 h 146"/>
                <a:gd name="T10" fmla="*/ 27 w 145"/>
                <a:gd name="T11" fmla="*/ 27 h 146"/>
              </a:gdLst>
              <a:ahLst/>
              <a:cxnLst>
                <a:cxn ang="0">
                  <a:pos x="T0" y="T1"/>
                </a:cxn>
                <a:cxn ang="0">
                  <a:pos x="T2" y="T3"/>
                </a:cxn>
                <a:cxn ang="0">
                  <a:pos x="T4" y="T5"/>
                </a:cxn>
                <a:cxn ang="0">
                  <a:pos x="T6" y="T7"/>
                </a:cxn>
                <a:cxn ang="0">
                  <a:pos x="T8" y="T9"/>
                </a:cxn>
                <a:cxn ang="0">
                  <a:pos x="T10" y="T11"/>
                </a:cxn>
              </a:cxnLst>
              <a:rect l="0" t="0" r="r" b="b"/>
              <a:pathLst>
                <a:path w="145" h="146">
                  <a:moveTo>
                    <a:pt x="27" y="27"/>
                  </a:moveTo>
                  <a:lnTo>
                    <a:pt x="27" y="27"/>
                  </a:lnTo>
                  <a:cubicBezTo>
                    <a:pt x="0" y="54"/>
                    <a:pt x="0" y="99"/>
                    <a:pt x="27" y="118"/>
                  </a:cubicBezTo>
                  <a:cubicBezTo>
                    <a:pt x="54" y="145"/>
                    <a:pt x="99" y="145"/>
                    <a:pt x="126" y="118"/>
                  </a:cubicBezTo>
                  <a:cubicBezTo>
                    <a:pt x="144" y="90"/>
                    <a:pt x="144" y="54"/>
                    <a:pt x="117" y="27"/>
                  </a:cubicBezTo>
                  <a:cubicBezTo>
                    <a:pt x="90" y="0"/>
                    <a:pt x="54" y="0"/>
                    <a:pt x="27" y="27"/>
                  </a:cubicBezTo>
                </a:path>
              </a:pathLst>
            </a:custGeom>
            <a:solidFill>
              <a:srgbClr val="63C1D3"/>
            </a:solidFill>
            <a:ln>
              <a:noFill/>
            </a:ln>
            <a:effectLst/>
          </p:spPr>
          <p:txBody>
            <a:bodyPr wrap="none" anchor="ctr"/>
            <a:lstStyle/>
            <a:p>
              <a:endParaRPr lang="es-MX"/>
            </a:p>
          </p:txBody>
        </p:sp>
        <p:sp>
          <p:nvSpPr>
            <p:cNvPr id="33" name="Line 11">
              <a:extLst>
                <a:ext uri="{FF2B5EF4-FFF2-40B4-BE49-F238E27FC236}">
                  <a16:creationId xmlns:a16="http://schemas.microsoft.com/office/drawing/2014/main" id="{24A52587-7282-C69C-9D30-D2B6D72AF60D}"/>
                </a:ext>
              </a:extLst>
            </p:cNvPr>
            <p:cNvSpPr>
              <a:spLocks noChangeShapeType="1"/>
            </p:cNvSpPr>
            <p:nvPr/>
          </p:nvSpPr>
          <p:spPr bwMode="auto">
            <a:xfrm flipH="1">
              <a:off x="3246206" y="3232663"/>
              <a:ext cx="1679728" cy="2731"/>
            </a:xfrm>
            <a:prstGeom prst="line">
              <a:avLst/>
            </a:prstGeom>
            <a:noFill/>
            <a:ln w="12960" cap="flat">
              <a:solidFill>
                <a:srgbClr val="9FDA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34" name="Freeform 12">
              <a:extLst>
                <a:ext uri="{FF2B5EF4-FFF2-40B4-BE49-F238E27FC236}">
                  <a16:creationId xmlns:a16="http://schemas.microsoft.com/office/drawing/2014/main" id="{CB01D4A7-D559-8FF0-8CC9-FC1F6D4F49A4}"/>
                </a:ext>
              </a:extLst>
            </p:cNvPr>
            <p:cNvSpPr>
              <a:spLocks noChangeArrowheads="1"/>
            </p:cNvSpPr>
            <p:nvPr/>
          </p:nvSpPr>
          <p:spPr bwMode="auto">
            <a:xfrm>
              <a:off x="3210699" y="3194425"/>
              <a:ext cx="84670" cy="84668"/>
            </a:xfrm>
            <a:custGeom>
              <a:avLst/>
              <a:gdLst>
                <a:gd name="T0" fmla="*/ 63 w 137"/>
                <a:gd name="T1" fmla="*/ 0 h 136"/>
                <a:gd name="T2" fmla="*/ 63 w 137"/>
                <a:gd name="T3" fmla="*/ 0 h 136"/>
                <a:gd name="T4" fmla="*/ 0 w 137"/>
                <a:gd name="T5" fmla="*/ 63 h 136"/>
                <a:gd name="T6" fmla="*/ 63 w 137"/>
                <a:gd name="T7" fmla="*/ 135 h 136"/>
                <a:gd name="T8" fmla="*/ 136 w 137"/>
                <a:gd name="T9" fmla="*/ 63 h 136"/>
                <a:gd name="T10" fmla="*/ 63 w 137"/>
                <a:gd name="T11" fmla="*/ 0 h 136"/>
              </a:gdLst>
              <a:ahLst/>
              <a:cxnLst>
                <a:cxn ang="0">
                  <a:pos x="T0" y="T1"/>
                </a:cxn>
                <a:cxn ang="0">
                  <a:pos x="T2" y="T3"/>
                </a:cxn>
                <a:cxn ang="0">
                  <a:pos x="T4" y="T5"/>
                </a:cxn>
                <a:cxn ang="0">
                  <a:pos x="T6" y="T7"/>
                </a:cxn>
                <a:cxn ang="0">
                  <a:pos x="T8" y="T9"/>
                </a:cxn>
                <a:cxn ang="0">
                  <a:pos x="T10" y="T11"/>
                </a:cxn>
              </a:cxnLst>
              <a:rect l="0" t="0" r="r" b="b"/>
              <a:pathLst>
                <a:path w="137" h="136">
                  <a:moveTo>
                    <a:pt x="63" y="0"/>
                  </a:moveTo>
                  <a:lnTo>
                    <a:pt x="63" y="0"/>
                  </a:lnTo>
                  <a:cubicBezTo>
                    <a:pt x="27" y="0"/>
                    <a:pt x="0" y="27"/>
                    <a:pt x="0" y="63"/>
                  </a:cubicBezTo>
                  <a:cubicBezTo>
                    <a:pt x="0" y="108"/>
                    <a:pt x="27" y="135"/>
                    <a:pt x="63" y="135"/>
                  </a:cubicBezTo>
                  <a:cubicBezTo>
                    <a:pt x="99" y="135"/>
                    <a:pt x="136" y="108"/>
                    <a:pt x="136" y="63"/>
                  </a:cubicBezTo>
                  <a:cubicBezTo>
                    <a:pt x="136" y="27"/>
                    <a:pt x="99" y="0"/>
                    <a:pt x="63" y="0"/>
                  </a:cubicBezTo>
                </a:path>
              </a:pathLst>
            </a:custGeom>
            <a:solidFill>
              <a:srgbClr val="63C1D3"/>
            </a:solidFill>
            <a:ln>
              <a:noFill/>
            </a:ln>
            <a:effectLst/>
          </p:spPr>
          <p:txBody>
            <a:bodyPr wrap="none" anchor="ctr"/>
            <a:lstStyle/>
            <a:p>
              <a:endParaRPr lang="es-MX"/>
            </a:p>
          </p:txBody>
        </p:sp>
        <p:sp>
          <p:nvSpPr>
            <p:cNvPr id="35" name="Freeform 407">
              <a:extLst>
                <a:ext uri="{FF2B5EF4-FFF2-40B4-BE49-F238E27FC236}">
                  <a16:creationId xmlns:a16="http://schemas.microsoft.com/office/drawing/2014/main" id="{45B2B5A5-C064-9A99-FF83-5C62D0C12F85}"/>
                </a:ext>
              </a:extLst>
            </p:cNvPr>
            <p:cNvSpPr>
              <a:spLocks noChangeArrowheads="1"/>
            </p:cNvSpPr>
            <p:nvPr/>
          </p:nvSpPr>
          <p:spPr bwMode="auto">
            <a:xfrm>
              <a:off x="3852548" y="1572053"/>
              <a:ext cx="1455764" cy="3089062"/>
            </a:xfrm>
            <a:custGeom>
              <a:avLst/>
              <a:gdLst>
                <a:gd name="T0" fmla="*/ 2350 w 2351"/>
                <a:gd name="T1" fmla="*/ 4987 h 4988"/>
                <a:gd name="T2" fmla="*/ 2350 w 2351"/>
                <a:gd name="T3" fmla="*/ 4987 h 4988"/>
                <a:gd name="T4" fmla="*/ 0 w 2351"/>
                <a:gd name="T5" fmla="*/ 2493 h 4988"/>
                <a:gd name="T6" fmla="*/ 2350 w 2351"/>
                <a:gd name="T7" fmla="*/ 0 h 4988"/>
                <a:gd name="T8" fmla="*/ 2350 w 2351"/>
                <a:gd name="T9" fmla="*/ 4987 h 4988"/>
              </a:gdLst>
              <a:ahLst/>
              <a:cxnLst>
                <a:cxn ang="0">
                  <a:pos x="T0" y="T1"/>
                </a:cxn>
                <a:cxn ang="0">
                  <a:pos x="T2" y="T3"/>
                </a:cxn>
                <a:cxn ang="0">
                  <a:pos x="T4" y="T5"/>
                </a:cxn>
                <a:cxn ang="0">
                  <a:pos x="T6" y="T7"/>
                </a:cxn>
                <a:cxn ang="0">
                  <a:pos x="T8" y="T9"/>
                </a:cxn>
              </a:cxnLst>
              <a:rect l="0" t="0" r="r" b="b"/>
              <a:pathLst>
                <a:path w="2351" h="4988">
                  <a:moveTo>
                    <a:pt x="2350" y="4987"/>
                  </a:moveTo>
                  <a:lnTo>
                    <a:pt x="2350" y="4987"/>
                  </a:lnTo>
                  <a:cubicBezTo>
                    <a:pt x="1048" y="4987"/>
                    <a:pt x="0" y="3867"/>
                    <a:pt x="0" y="2493"/>
                  </a:cubicBezTo>
                  <a:cubicBezTo>
                    <a:pt x="0" y="1111"/>
                    <a:pt x="1048" y="0"/>
                    <a:pt x="2350" y="0"/>
                  </a:cubicBezTo>
                  <a:lnTo>
                    <a:pt x="2350" y="4987"/>
                  </a:lnTo>
                </a:path>
              </a:pathLst>
            </a:custGeom>
            <a:solidFill>
              <a:srgbClr val="9FDADF"/>
            </a:solidFill>
            <a:ln>
              <a:noFill/>
            </a:ln>
            <a:effectLst/>
          </p:spPr>
          <p:txBody>
            <a:bodyPr wrap="none" anchor="ctr"/>
            <a:lstStyle/>
            <a:p>
              <a:endParaRPr lang="es-MX"/>
            </a:p>
          </p:txBody>
        </p:sp>
        <p:sp>
          <p:nvSpPr>
            <p:cNvPr id="36" name="Freeform 408">
              <a:extLst>
                <a:ext uri="{FF2B5EF4-FFF2-40B4-BE49-F238E27FC236}">
                  <a16:creationId xmlns:a16="http://schemas.microsoft.com/office/drawing/2014/main" id="{9310CA06-10BE-4B1D-D5BD-7730D5D58C52}"/>
                </a:ext>
              </a:extLst>
            </p:cNvPr>
            <p:cNvSpPr>
              <a:spLocks noChangeArrowheads="1"/>
            </p:cNvSpPr>
            <p:nvPr/>
          </p:nvSpPr>
          <p:spPr bwMode="auto">
            <a:xfrm>
              <a:off x="5264612" y="1572053"/>
              <a:ext cx="1461228" cy="3089062"/>
            </a:xfrm>
            <a:custGeom>
              <a:avLst/>
              <a:gdLst>
                <a:gd name="T0" fmla="*/ 0 w 2358"/>
                <a:gd name="T1" fmla="*/ 4987 h 4988"/>
                <a:gd name="T2" fmla="*/ 0 w 2358"/>
                <a:gd name="T3" fmla="*/ 4987 h 4988"/>
                <a:gd name="T4" fmla="*/ 2357 w 2358"/>
                <a:gd name="T5" fmla="*/ 2493 h 4988"/>
                <a:gd name="T6" fmla="*/ 0 w 2358"/>
                <a:gd name="T7" fmla="*/ 0 h 4988"/>
                <a:gd name="T8" fmla="*/ 0 w 2358"/>
                <a:gd name="T9" fmla="*/ 4987 h 4988"/>
              </a:gdLst>
              <a:ahLst/>
              <a:cxnLst>
                <a:cxn ang="0">
                  <a:pos x="T0" y="T1"/>
                </a:cxn>
                <a:cxn ang="0">
                  <a:pos x="T2" y="T3"/>
                </a:cxn>
                <a:cxn ang="0">
                  <a:pos x="T4" y="T5"/>
                </a:cxn>
                <a:cxn ang="0">
                  <a:pos x="T6" y="T7"/>
                </a:cxn>
                <a:cxn ang="0">
                  <a:pos x="T8" y="T9"/>
                </a:cxn>
              </a:cxnLst>
              <a:rect l="0" t="0" r="r" b="b"/>
              <a:pathLst>
                <a:path w="2358" h="4988">
                  <a:moveTo>
                    <a:pt x="0" y="4987"/>
                  </a:moveTo>
                  <a:lnTo>
                    <a:pt x="0" y="4987"/>
                  </a:lnTo>
                  <a:cubicBezTo>
                    <a:pt x="1300" y="4987"/>
                    <a:pt x="2357" y="3867"/>
                    <a:pt x="2357" y="2493"/>
                  </a:cubicBezTo>
                  <a:cubicBezTo>
                    <a:pt x="2357" y="1111"/>
                    <a:pt x="1300" y="0"/>
                    <a:pt x="0" y="0"/>
                  </a:cubicBezTo>
                  <a:lnTo>
                    <a:pt x="0" y="4987"/>
                  </a:lnTo>
                </a:path>
              </a:pathLst>
            </a:custGeom>
            <a:solidFill>
              <a:srgbClr val="9FDADF"/>
            </a:solidFill>
            <a:ln>
              <a:noFill/>
            </a:ln>
            <a:effectLst/>
          </p:spPr>
          <p:txBody>
            <a:bodyPr wrap="none" anchor="ctr"/>
            <a:lstStyle/>
            <a:p>
              <a:endParaRPr lang="es-MX" dirty="0"/>
            </a:p>
          </p:txBody>
        </p:sp>
        <p:sp>
          <p:nvSpPr>
            <p:cNvPr id="37" name="Freeform 409">
              <a:extLst>
                <a:ext uri="{FF2B5EF4-FFF2-40B4-BE49-F238E27FC236}">
                  <a16:creationId xmlns:a16="http://schemas.microsoft.com/office/drawing/2014/main" id="{A1F0AB51-F781-AF3A-440F-0DDF3B3B11EF}"/>
                </a:ext>
              </a:extLst>
            </p:cNvPr>
            <p:cNvSpPr>
              <a:spLocks noChangeArrowheads="1"/>
            </p:cNvSpPr>
            <p:nvPr/>
          </p:nvSpPr>
          <p:spPr bwMode="auto">
            <a:xfrm>
              <a:off x="3759684" y="1566590"/>
              <a:ext cx="3094524" cy="3099987"/>
            </a:xfrm>
            <a:custGeom>
              <a:avLst/>
              <a:gdLst>
                <a:gd name="T0" fmla="*/ 4282 w 4996"/>
                <a:gd name="T1" fmla="*/ 768 h 5006"/>
                <a:gd name="T2" fmla="*/ 4227 w 4996"/>
                <a:gd name="T3" fmla="*/ 714 h 5006"/>
                <a:gd name="T4" fmla="*/ 2548 w 4996"/>
                <a:gd name="T5" fmla="*/ 0 h 5006"/>
                <a:gd name="T6" fmla="*/ 2512 w 4996"/>
                <a:gd name="T7" fmla="*/ 0 h 5006"/>
                <a:gd name="T8" fmla="*/ 2503 w 4996"/>
                <a:gd name="T9" fmla="*/ 0 h 5006"/>
                <a:gd name="T10" fmla="*/ 2485 w 4996"/>
                <a:gd name="T11" fmla="*/ 0 h 5006"/>
                <a:gd name="T12" fmla="*/ 2457 w 4996"/>
                <a:gd name="T13" fmla="*/ 0 h 5006"/>
                <a:gd name="T14" fmla="*/ 768 w 4996"/>
                <a:gd name="T15" fmla="*/ 714 h 5006"/>
                <a:gd name="T16" fmla="*/ 714 w 4996"/>
                <a:gd name="T17" fmla="*/ 768 h 5006"/>
                <a:gd name="T18" fmla="*/ 786 w 4996"/>
                <a:gd name="T19" fmla="*/ 4309 h 5006"/>
                <a:gd name="T20" fmla="*/ 2466 w 4996"/>
                <a:gd name="T21" fmla="*/ 5005 h 5006"/>
                <a:gd name="T22" fmla="*/ 2503 w 4996"/>
                <a:gd name="T23" fmla="*/ 5005 h 5006"/>
                <a:gd name="T24" fmla="*/ 2530 w 4996"/>
                <a:gd name="T25" fmla="*/ 5005 h 5006"/>
                <a:gd name="T26" fmla="*/ 4218 w 4996"/>
                <a:gd name="T27" fmla="*/ 4309 h 5006"/>
                <a:gd name="T28" fmla="*/ 4282 w 4996"/>
                <a:gd name="T29" fmla="*/ 768 h 5006"/>
                <a:gd name="T30" fmla="*/ 4679 w 4996"/>
                <a:gd name="T31" fmla="*/ 2394 h 5006"/>
                <a:gd name="T32" fmla="*/ 3622 w 4996"/>
                <a:gd name="T33" fmla="*/ 1228 h 5006"/>
                <a:gd name="T34" fmla="*/ 4679 w 4996"/>
                <a:gd name="T35" fmla="*/ 2394 h 5006"/>
                <a:gd name="T36" fmla="*/ 2503 w 4996"/>
                <a:gd name="T37" fmla="*/ 4680 h 5006"/>
                <a:gd name="T38" fmla="*/ 2503 w 4996"/>
                <a:gd name="T39" fmla="*/ 3876 h 5006"/>
                <a:gd name="T40" fmla="*/ 2503 w 4996"/>
                <a:gd name="T41" fmla="*/ 4680 h 5006"/>
                <a:gd name="T42" fmla="*/ 2512 w 4996"/>
                <a:gd name="T43" fmla="*/ 3568 h 5006"/>
                <a:gd name="T44" fmla="*/ 2503 w 4996"/>
                <a:gd name="T45" fmla="*/ 3568 h 5006"/>
                <a:gd name="T46" fmla="*/ 2485 w 4996"/>
                <a:gd name="T47" fmla="*/ 3568 h 5006"/>
                <a:gd name="T48" fmla="*/ 1346 w 4996"/>
                <a:gd name="T49" fmla="*/ 2674 h 5006"/>
                <a:gd name="T50" fmla="*/ 3649 w 4996"/>
                <a:gd name="T51" fmla="*/ 2674 h 5006"/>
                <a:gd name="T52" fmla="*/ 2512 w 4996"/>
                <a:gd name="T53" fmla="*/ 3568 h 5006"/>
                <a:gd name="T54" fmla="*/ 2512 w 4996"/>
                <a:gd name="T55" fmla="*/ 2349 h 5006"/>
                <a:gd name="T56" fmla="*/ 2503 w 4996"/>
                <a:gd name="T57" fmla="*/ 2349 h 5006"/>
                <a:gd name="T58" fmla="*/ 2485 w 4996"/>
                <a:gd name="T59" fmla="*/ 2349 h 5006"/>
                <a:gd name="T60" fmla="*/ 1671 w 4996"/>
                <a:gd name="T61" fmla="*/ 1328 h 5006"/>
                <a:gd name="T62" fmla="*/ 2503 w 4996"/>
                <a:gd name="T63" fmla="*/ 1436 h 5006"/>
                <a:gd name="T64" fmla="*/ 3334 w 4996"/>
                <a:gd name="T65" fmla="*/ 1328 h 5006"/>
                <a:gd name="T66" fmla="*/ 2512 w 4996"/>
                <a:gd name="T67" fmla="*/ 2349 h 5006"/>
                <a:gd name="T68" fmla="*/ 2503 w 4996"/>
                <a:gd name="T69" fmla="*/ 326 h 5006"/>
                <a:gd name="T70" fmla="*/ 2521 w 4996"/>
                <a:gd name="T71" fmla="*/ 1129 h 5006"/>
                <a:gd name="T72" fmla="*/ 2512 w 4996"/>
                <a:gd name="T73" fmla="*/ 1129 h 5006"/>
                <a:gd name="T74" fmla="*/ 2485 w 4996"/>
                <a:gd name="T75" fmla="*/ 1129 h 5006"/>
                <a:gd name="T76" fmla="*/ 2476 w 4996"/>
                <a:gd name="T77" fmla="*/ 1129 h 5006"/>
                <a:gd name="T78" fmla="*/ 2503 w 4996"/>
                <a:gd name="T79" fmla="*/ 326 h 5006"/>
                <a:gd name="T80" fmla="*/ 3848 w 4996"/>
                <a:gd name="T81" fmla="*/ 778 h 5006"/>
                <a:gd name="T82" fmla="*/ 2982 w 4996"/>
                <a:gd name="T83" fmla="*/ 362 h 5006"/>
                <a:gd name="T84" fmla="*/ 2015 w 4996"/>
                <a:gd name="T85" fmla="*/ 362 h 5006"/>
                <a:gd name="T86" fmla="*/ 1536 w 4996"/>
                <a:gd name="T87" fmla="*/ 957 h 5006"/>
                <a:gd name="T88" fmla="*/ 2015 w 4996"/>
                <a:gd name="T89" fmla="*/ 362 h 5006"/>
                <a:gd name="T90" fmla="*/ 921 w 4996"/>
                <a:gd name="T91" fmla="*/ 993 h 5006"/>
                <a:gd name="T92" fmla="*/ 1039 w 4996"/>
                <a:gd name="T93" fmla="*/ 2376 h 5006"/>
                <a:gd name="T94" fmla="*/ 921 w 4996"/>
                <a:gd name="T95" fmla="*/ 993 h 5006"/>
                <a:gd name="T96" fmla="*/ 325 w 4996"/>
                <a:gd name="T97" fmla="*/ 2701 h 5006"/>
                <a:gd name="T98" fmla="*/ 1382 w 4996"/>
                <a:gd name="T99" fmla="*/ 3821 h 5006"/>
                <a:gd name="T100" fmla="*/ 325 w 4996"/>
                <a:gd name="T101" fmla="*/ 2701 h 5006"/>
                <a:gd name="T102" fmla="*/ 1201 w 4996"/>
                <a:gd name="T103" fmla="*/ 4255 h 5006"/>
                <a:gd name="T104" fmla="*/ 1997 w 4996"/>
                <a:gd name="T105" fmla="*/ 4635 h 5006"/>
                <a:gd name="T106" fmla="*/ 3000 w 4996"/>
                <a:gd name="T107" fmla="*/ 4635 h 5006"/>
                <a:gd name="T108" fmla="*/ 3460 w 4996"/>
                <a:gd name="T109" fmla="*/ 4083 h 5006"/>
                <a:gd name="T110" fmla="*/ 3000 w 4996"/>
                <a:gd name="T111" fmla="*/ 4635 h 5006"/>
                <a:gd name="T112" fmla="*/ 4038 w 4996"/>
                <a:gd name="T113" fmla="*/ 4047 h 5006"/>
                <a:gd name="T114" fmla="*/ 3957 w 4996"/>
                <a:gd name="T115" fmla="*/ 2683 h 5006"/>
                <a:gd name="T116" fmla="*/ 4038 w 4996"/>
                <a:gd name="T117" fmla="*/ 4047 h 5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96" h="5006">
                  <a:moveTo>
                    <a:pt x="4282" y="768"/>
                  </a:moveTo>
                  <a:lnTo>
                    <a:pt x="4282" y="768"/>
                  </a:lnTo>
                  <a:cubicBezTo>
                    <a:pt x="4273" y="750"/>
                    <a:pt x="4255" y="732"/>
                    <a:pt x="4236" y="714"/>
                  </a:cubicBezTo>
                  <a:cubicBezTo>
                    <a:pt x="4227" y="714"/>
                    <a:pt x="4227" y="714"/>
                    <a:pt x="4227" y="714"/>
                  </a:cubicBezTo>
                  <a:cubicBezTo>
                    <a:pt x="4218" y="696"/>
                    <a:pt x="4200" y="678"/>
                    <a:pt x="4182" y="669"/>
                  </a:cubicBezTo>
                  <a:cubicBezTo>
                    <a:pt x="3740" y="253"/>
                    <a:pt x="3162" y="19"/>
                    <a:pt x="2548" y="0"/>
                  </a:cubicBezTo>
                  <a:cubicBezTo>
                    <a:pt x="2539" y="0"/>
                    <a:pt x="2530" y="0"/>
                    <a:pt x="2521" y="0"/>
                  </a:cubicBezTo>
                  <a:cubicBezTo>
                    <a:pt x="2521" y="0"/>
                    <a:pt x="2521" y="0"/>
                    <a:pt x="2512" y="0"/>
                  </a:cubicBezTo>
                  <a:lnTo>
                    <a:pt x="2512" y="0"/>
                  </a:lnTo>
                  <a:lnTo>
                    <a:pt x="2503" y="0"/>
                  </a:lnTo>
                  <a:cubicBezTo>
                    <a:pt x="2494" y="0"/>
                    <a:pt x="2485" y="0"/>
                    <a:pt x="2485" y="0"/>
                  </a:cubicBezTo>
                  <a:lnTo>
                    <a:pt x="2485" y="0"/>
                  </a:lnTo>
                  <a:lnTo>
                    <a:pt x="2476" y="0"/>
                  </a:lnTo>
                  <a:cubicBezTo>
                    <a:pt x="2466" y="0"/>
                    <a:pt x="2466" y="0"/>
                    <a:pt x="2457" y="0"/>
                  </a:cubicBezTo>
                  <a:cubicBezTo>
                    <a:pt x="1843" y="19"/>
                    <a:pt x="1265" y="253"/>
                    <a:pt x="813" y="669"/>
                  </a:cubicBezTo>
                  <a:cubicBezTo>
                    <a:pt x="795" y="678"/>
                    <a:pt x="777" y="696"/>
                    <a:pt x="768" y="714"/>
                  </a:cubicBezTo>
                  <a:lnTo>
                    <a:pt x="768" y="714"/>
                  </a:lnTo>
                  <a:cubicBezTo>
                    <a:pt x="750" y="732"/>
                    <a:pt x="731" y="750"/>
                    <a:pt x="714" y="768"/>
                  </a:cubicBezTo>
                  <a:cubicBezTo>
                    <a:pt x="253" y="1246"/>
                    <a:pt x="0" y="1888"/>
                    <a:pt x="18" y="2557"/>
                  </a:cubicBezTo>
                  <a:cubicBezTo>
                    <a:pt x="27" y="3225"/>
                    <a:pt x="298" y="3849"/>
                    <a:pt x="786" y="4309"/>
                  </a:cubicBezTo>
                  <a:cubicBezTo>
                    <a:pt x="1237" y="4743"/>
                    <a:pt x="1816" y="4987"/>
                    <a:pt x="2439" y="5005"/>
                  </a:cubicBezTo>
                  <a:cubicBezTo>
                    <a:pt x="2448" y="5005"/>
                    <a:pt x="2457" y="5005"/>
                    <a:pt x="2466" y="5005"/>
                  </a:cubicBezTo>
                  <a:cubicBezTo>
                    <a:pt x="2476" y="5005"/>
                    <a:pt x="2485" y="5005"/>
                    <a:pt x="2485" y="5005"/>
                  </a:cubicBezTo>
                  <a:cubicBezTo>
                    <a:pt x="2494" y="5005"/>
                    <a:pt x="2494" y="5005"/>
                    <a:pt x="2503" y="5005"/>
                  </a:cubicBezTo>
                  <a:lnTo>
                    <a:pt x="2512" y="5005"/>
                  </a:lnTo>
                  <a:cubicBezTo>
                    <a:pt x="2521" y="5005"/>
                    <a:pt x="2521" y="5005"/>
                    <a:pt x="2530" y="5005"/>
                  </a:cubicBezTo>
                  <a:cubicBezTo>
                    <a:pt x="2539" y="5005"/>
                    <a:pt x="2548" y="5005"/>
                    <a:pt x="2566" y="5005"/>
                  </a:cubicBezTo>
                  <a:cubicBezTo>
                    <a:pt x="3180" y="4987"/>
                    <a:pt x="3767" y="4743"/>
                    <a:pt x="4218" y="4309"/>
                  </a:cubicBezTo>
                  <a:cubicBezTo>
                    <a:pt x="4697" y="3849"/>
                    <a:pt x="4969" y="3225"/>
                    <a:pt x="4986" y="2557"/>
                  </a:cubicBezTo>
                  <a:cubicBezTo>
                    <a:pt x="4995" y="1888"/>
                    <a:pt x="4752" y="1246"/>
                    <a:pt x="4282" y="768"/>
                  </a:cubicBezTo>
                  <a:close/>
                  <a:moveTo>
                    <a:pt x="4679" y="2394"/>
                  </a:moveTo>
                  <a:lnTo>
                    <a:pt x="4679" y="2394"/>
                  </a:lnTo>
                  <a:cubicBezTo>
                    <a:pt x="3957" y="2376"/>
                    <a:pt x="3957" y="2376"/>
                    <a:pt x="3957" y="2376"/>
                  </a:cubicBezTo>
                  <a:cubicBezTo>
                    <a:pt x="3938" y="1987"/>
                    <a:pt x="3821" y="1599"/>
                    <a:pt x="3622" y="1228"/>
                  </a:cubicBezTo>
                  <a:cubicBezTo>
                    <a:pt x="3785" y="1165"/>
                    <a:pt x="3938" y="1084"/>
                    <a:pt x="4083" y="993"/>
                  </a:cubicBezTo>
                  <a:cubicBezTo>
                    <a:pt x="4426" y="1364"/>
                    <a:pt x="4652" y="1852"/>
                    <a:pt x="4679" y="2394"/>
                  </a:cubicBezTo>
                  <a:close/>
                  <a:moveTo>
                    <a:pt x="2503" y="4680"/>
                  </a:moveTo>
                  <a:lnTo>
                    <a:pt x="2503" y="4680"/>
                  </a:lnTo>
                  <a:cubicBezTo>
                    <a:pt x="2232" y="4463"/>
                    <a:pt x="2015" y="4228"/>
                    <a:pt x="1843" y="3975"/>
                  </a:cubicBezTo>
                  <a:cubicBezTo>
                    <a:pt x="2051" y="3921"/>
                    <a:pt x="2277" y="3885"/>
                    <a:pt x="2503" y="3876"/>
                  </a:cubicBezTo>
                  <a:cubicBezTo>
                    <a:pt x="2729" y="3885"/>
                    <a:pt x="2945" y="3921"/>
                    <a:pt x="3162" y="3975"/>
                  </a:cubicBezTo>
                  <a:cubicBezTo>
                    <a:pt x="2982" y="4228"/>
                    <a:pt x="2765" y="4463"/>
                    <a:pt x="2503" y="4680"/>
                  </a:cubicBezTo>
                  <a:close/>
                  <a:moveTo>
                    <a:pt x="2512" y="3568"/>
                  </a:moveTo>
                  <a:lnTo>
                    <a:pt x="2512" y="3568"/>
                  </a:lnTo>
                  <a:lnTo>
                    <a:pt x="2512" y="3568"/>
                  </a:lnTo>
                  <a:lnTo>
                    <a:pt x="2503" y="3568"/>
                  </a:lnTo>
                  <a:cubicBezTo>
                    <a:pt x="2494" y="3568"/>
                    <a:pt x="2485" y="3568"/>
                    <a:pt x="2485" y="3568"/>
                  </a:cubicBezTo>
                  <a:lnTo>
                    <a:pt x="2485" y="3568"/>
                  </a:lnTo>
                  <a:cubicBezTo>
                    <a:pt x="2204" y="3577"/>
                    <a:pt x="1933" y="3623"/>
                    <a:pt x="1671" y="3713"/>
                  </a:cubicBezTo>
                  <a:cubicBezTo>
                    <a:pt x="1482" y="3379"/>
                    <a:pt x="1373" y="3035"/>
                    <a:pt x="1346" y="2674"/>
                  </a:cubicBezTo>
                  <a:cubicBezTo>
                    <a:pt x="2503" y="2656"/>
                    <a:pt x="2503" y="2656"/>
                    <a:pt x="2503" y="2656"/>
                  </a:cubicBezTo>
                  <a:cubicBezTo>
                    <a:pt x="3649" y="2674"/>
                    <a:pt x="3649" y="2674"/>
                    <a:pt x="3649" y="2674"/>
                  </a:cubicBezTo>
                  <a:cubicBezTo>
                    <a:pt x="3631" y="3035"/>
                    <a:pt x="3524" y="3379"/>
                    <a:pt x="3334" y="3713"/>
                  </a:cubicBezTo>
                  <a:cubicBezTo>
                    <a:pt x="3072" y="3623"/>
                    <a:pt x="2792" y="3577"/>
                    <a:pt x="2512" y="3568"/>
                  </a:cubicBezTo>
                  <a:close/>
                  <a:moveTo>
                    <a:pt x="2512" y="2349"/>
                  </a:moveTo>
                  <a:lnTo>
                    <a:pt x="2512" y="2349"/>
                  </a:lnTo>
                  <a:lnTo>
                    <a:pt x="2512" y="2349"/>
                  </a:lnTo>
                  <a:cubicBezTo>
                    <a:pt x="2503" y="2349"/>
                    <a:pt x="2503" y="2349"/>
                    <a:pt x="2503" y="2349"/>
                  </a:cubicBezTo>
                  <a:cubicBezTo>
                    <a:pt x="2485" y="2349"/>
                    <a:pt x="2485" y="2349"/>
                    <a:pt x="2485" y="2349"/>
                  </a:cubicBezTo>
                  <a:lnTo>
                    <a:pt x="2485" y="2349"/>
                  </a:lnTo>
                  <a:cubicBezTo>
                    <a:pt x="1346" y="2376"/>
                    <a:pt x="1346" y="2376"/>
                    <a:pt x="1346" y="2376"/>
                  </a:cubicBezTo>
                  <a:cubicBezTo>
                    <a:pt x="1373" y="2014"/>
                    <a:pt x="1482" y="1662"/>
                    <a:pt x="1671" y="1328"/>
                  </a:cubicBezTo>
                  <a:cubicBezTo>
                    <a:pt x="1933" y="1400"/>
                    <a:pt x="2204" y="1436"/>
                    <a:pt x="2485" y="1436"/>
                  </a:cubicBezTo>
                  <a:cubicBezTo>
                    <a:pt x="2485" y="1436"/>
                    <a:pt x="2494" y="1436"/>
                    <a:pt x="2503" y="1436"/>
                  </a:cubicBezTo>
                  <a:cubicBezTo>
                    <a:pt x="2503" y="1436"/>
                    <a:pt x="2512" y="1436"/>
                    <a:pt x="2521" y="1436"/>
                  </a:cubicBezTo>
                  <a:cubicBezTo>
                    <a:pt x="2792" y="1436"/>
                    <a:pt x="3072" y="1400"/>
                    <a:pt x="3334" y="1328"/>
                  </a:cubicBezTo>
                  <a:cubicBezTo>
                    <a:pt x="3524" y="1662"/>
                    <a:pt x="3631" y="2014"/>
                    <a:pt x="3649" y="2376"/>
                  </a:cubicBezTo>
                  <a:lnTo>
                    <a:pt x="2512" y="2349"/>
                  </a:lnTo>
                  <a:close/>
                  <a:moveTo>
                    <a:pt x="2503" y="326"/>
                  </a:moveTo>
                  <a:lnTo>
                    <a:pt x="2503" y="326"/>
                  </a:lnTo>
                  <a:cubicBezTo>
                    <a:pt x="2765" y="561"/>
                    <a:pt x="2982" y="804"/>
                    <a:pt x="3162" y="1056"/>
                  </a:cubicBezTo>
                  <a:cubicBezTo>
                    <a:pt x="2954" y="1102"/>
                    <a:pt x="2738" y="1129"/>
                    <a:pt x="2521" y="1129"/>
                  </a:cubicBezTo>
                  <a:cubicBezTo>
                    <a:pt x="2521" y="1129"/>
                    <a:pt x="2521" y="1129"/>
                    <a:pt x="2512" y="1129"/>
                  </a:cubicBezTo>
                  <a:lnTo>
                    <a:pt x="2512" y="1129"/>
                  </a:lnTo>
                  <a:lnTo>
                    <a:pt x="2503" y="1129"/>
                  </a:lnTo>
                  <a:cubicBezTo>
                    <a:pt x="2494" y="1129"/>
                    <a:pt x="2485" y="1129"/>
                    <a:pt x="2485" y="1129"/>
                  </a:cubicBezTo>
                  <a:lnTo>
                    <a:pt x="2485" y="1129"/>
                  </a:lnTo>
                  <a:cubicBezTo>
                    <a:pt x="2485" y="1129"/>
                    <a:pt x="2485" y="1129"/>
                    <a:pt x="2476" y="1129"/>
                  </a:cubicBezTo>
                  <a:cubicBezTo>
                    <a:pt x="2259" y="1129"/>
                    <a:pt x="2051" y="1102"/>
                    <a:pt x="1843" y="1056"/>
                  </a:cubicBezTo>
                  <a:cubicBezTo>
                    <a:pt x="2015" y="804"/>
                    <a:pt x="2232" y="561"/>
                    <a:pt x="2503" y="326"/>
                  </a:cubicBezTo>
                  <a:close/>
                  <a:moveTo>
                    <a:pt x="3848" y="778"/>
                  </a:moveTo>
                  <a:lnTo>
                    <a:pt x="3848" y="778"/>
                  </a:lnTo>
                  <a:cubicBezTo>
                    <a:pt x="3721" y="850"/>
                    <a:pt x="3595" y="912"/>
                    <a:pt x="3469" y="957"/>
                  </a:cubicBezTo>
                  <a:cubicBezTo>
                    <a:pt x="3334" y="750"/>
                    <a:pt x="3171" y="551"/>
                    <a:pt x="2982" y="362"/>
                  </a:cubicBezTo>
                  <a:cubicBezTo>
                    <a:pt x="3307" y="434"/>
                    <a:pt x="3595" y="579"/>
                    <a:pt x="3848" y="778"/>
                  </a:cubicBezTo>
                  <a:close/>
                  <a:moveTo>
                    <a:pt x="2015" y="362"/>
                  </a:moveTo>
                  <a:lnTo>
                    <a:pt x="2015" y="362"/>
                  </a:lnTo>
                  <a:cubicBezTo>
                    <a:pt x="1834" y="551"/>
                    <a:pt x="1671" y="750"/>
                    <a:pt x="1536" y="957"/>
                  </a:cubicBezTo>
                  <a:cubicBezTo>
                    <a:pt x="1400" y="912"/>
                    <a:pt x="1274" y="850"/>
                    <a:pt x="1156" y="778"/>
                  </a:cubicBezTo>
                  <a:cubicBezTo>
                    <a:pt x="1400" y="579"/>
                    <a:pt x="1698" y="434"/>
                    <a:pt x="2015" y="362"/>
                  </a:cubicBezTo>
                  <a:close/>
                  <a:moveTo>
                    <a:pt x="921" y="993"/>
                  </a:moveTo>
                  <a:lnTo>
                    <a:pt x="921" y="993"/>
                  </a:lnTo>
                  <a:cubicBezTo>
                    <a:pt x="1066" y="1084"/>
                    <a:pt x="1220" y="1165"/>
                    <a:pt x="1373" y="1228"/>
                  </a:cubicBezTo>
                  <a:cubicBezTo>
                    <a:pt x="1174" y="1599"/>
                    <a:pt x="1066" y="1987"/>
                    <a:pt x="1039" y="2376"/>
                  </a:cubicBezTo>
                  <a:cubicBezTo>
                    <a:pt x="325" y="2394"/>
                    <a:pt x="325" y="2394"/>
                    <a:pt x="325" y="2394"/>
                  </a:cubicBezTo>
                  <a:cubicBezTo>
                    <a:pt x="352" y="1852"/>
                    <a:pt x="569" y="1364"/>
                    <a:pt x="921" y="993"/>
                  </a:cubicBezTo>
                  <a:close/>
                  <a:moveTo>
                    <a:pt x="325" y="2701"/>
                  </a:moveTo>
                  <a:lnTo>
                    <a:pt x="325" y="2701"/>
                  </a:lnTo>
                  <a:cubicBezTo>
                    <a:pt x="1039" y="2683"/>
                    <a:pt x="1039" y="2683"/>
                    <a:pt x="1039" y="2683"/>
                  </a:cubicBezTo>
                  <a:cubicBezTo>
                    <a:pt x="1066" y="3071"/>
                    <a:pt x="1183" y="3460"/>
                    <a:pt x="1382" y="3821"/>
                  </a:cubicBezTo>
                  <a:cubicBezTo>
                    <a:pt x="1237" y="3885"/>
                    <a:pt x="1093" y="3966"/>
                    <a:pt x="958" y="4047"/>
                  </a:cubicBezTo>
                  <a:cubicBezTo>
                    <a:pt x="605" y="3695"/>
                    <a:pt x="379" y="3225"/>
                    <a:pt x="325" y="2701"/>
                  </a:cubicBezTo>
                  <a:close/>
                  <a:moveTo>
                    <a:pt x="1201" y="4255"/>
                  </a:moveTo>
                  <a:lnTo>
                    <a:pt x="1201" y="4255"/>
                  </a:lnTo>
                  <a:cubicBezTo>
                    <a:pt x="1310" y="4192"/>
                    <a:pt x="1427" y="4138"/>
                    <a:pt x="1545" y="4083"/>
                  </a:cubicBezTo>
                  <a:cubicBezTo>
                    <a:pt x="1671" y="4273"/>
                    <a:pt x="1825" y="4463"/>
                    <a:pt x="1997" y="4635"/>
                  </a:cubicBezTo>
                  <a:cubicBezTo>
                    <a:pt x="1707" y="4562"/>
                    <a:pt x="1436" y="4436"/>
                    <a:pt x="1201" y="4255"/>
                  </a:cubicBezTo>
                  <a:close/>
                  <a:moveTo>
                    <a:pt x="3000" y="4635"/>
                  </a:moveTo>
                  <a:lnTo>
                    <a:pt x="3000" y="4635"/>
                  </a:lnTo>
                  <a:cubicBezTo>
                    <a:pt x="3180" y="4463"/>
                    <a:pt x="3334" y="4273"/>
                    <a:pt x="3460" y="4083"/>
                  </a:cubicBezTo>
                  <a:cubicBezTo>
                    <a:pt x="3578" y="4138"/>
                    <a:pt x="3685" y="4192"/>
                    <a:pt x="3803" y="4255"/>
                  </a:cubicBezTo>
                  <a:cubicBezTo>
                    <a:pt x="3569" y="4436"/>
                    <a:pt x="3298" y="4562"/>
                    <a:pt x="3000" y="4635"/>
                  </a:cubicBezTo>
                  <a:close/>
                  <a:moveTo>
                    <a:pt x="4038" y="4047"/>
                  </a:moveTo>
                  <a:lnTo>
                    <a:pt x="4038" y="4047"/>
                  </a:lnTo>
                  <a:cubicBezTo>
                    <a:pt x="3902" y="3966"/>
                    <a:pt x="3767" y="3885"/>
                    <a:pt x="3622" y="3821"/>
                  </a:cubicBezTo>
                  <a:cubicBezTo>
                    <a:pt x="3821" y="3460"/>
                    <a:pt x="3929" y="3071"/>
                    <a:pt x="3957" y="2683"/>
                  </a:cubicBezTo>
                  <a:cubicBezTo>
                    <a:pt x="4670" y="2701"/>
                    <a:pt x="4670" y="2701"/>
                    <a:pt x="4670" y="2701"/>
                  </a:cubicBezTo>
                  <a:cubicBezTo>
                    <a:pt x="4625" y="3225"/>
                    <a:pt x="4390" y="3695"/>
                    <a:pt x="4038" y="4047"/>
                  </a:cubicBezTo>
                  <a:close/>
                </a:path>
              </a:pathLst>
            </a:custGeom>
            <a:solidFill>
              <a:srgbClr val="63C1D3"/>
            </a:solidFill>
            <a:ln>
              <a:noFill/>
            </a:ln>
            <a:effectLst/>
          </p:spPr>
          <p:txBody>
            <a:bodyPr wrap="none" anchor="ctr"/>
            <a:lstStyle/>
            <a:p>
              <a:endParaRPr lang="es-MX"/>
            </a:p>
          </p:txBody>
        </p:sp>
        <p:sp>
          <p:nvSpPr>
            <p:cNvPr id="38" name="Freeform 410">
              <a:extLst>
                <a:ext uri="{FF2B5EF4-FFF2-40B4-BE49-F238E27FC236}">
                  <a16:creationId xmlns:a16="http://schemas.microsoft.com/office/drawing/2014/main" id="{4474379C-85CA-68D0-2F9C-4795A2D49D6C}"/>
                </a:ext>
              </a:extLst>
            </p:cNvPr>
            <p:cNvSpPr>
              <a:spLocks noChangeArrowheads="1"/>
            </p:cNvSpPr>
            <p:nvPr/>
          </p:nvSpPr>
          <p:spPr bwMode="auto">
            <a:xfrm>
              <a:off x="5941966" y="1528352"/>
              <a:ext cx="2362547" cy="3498752"/>
            </a:xfrm>
            <a:custGeom>
              <a:avLst/>
              <a:gdLst>
                <a:gd name="T0" fmla="*/ 3595 w 3813"/>
                <a:gd name="T1" fmla="*/ 2511 h 5648"/>
                <a:gd name="T2" fmla="*/ 3595 w 3813"/>
                <a:gd name="T3" fmla="*/ 2511 h 5648"/>
                <a:gd name="T4" fmla="*/ 1951 w 3813"/>
                <a:gd name="T5" fmla="*/ 45 h 5648"/>
                <a:gd name="T6" fmla="*/ 1788 w 3813"/>
                <a:gd name="T7" fmla="*/ 54 h 5648"/>
                <a:gd name="T8" fmla="*/ 1661 w 3813"/>
                <a:gd name="T9" fmla="*/ 181 h 5648"/>
                <a:gd name="T10" fmla="*/ 270 w 3813"/>
                <a:gd name="T11" fmla="*/ 2150 h 5648"/>
                <a:gd name="T12" fmla="*/ 62 w 3813"/>
                <a:gd name="T13" fmla="*/ 3433 h 5648"/>
                <a:gd name="T14" fmla="*/ 1490 w 3813"/>
                <a:gd name="T15" fmla="*/ 4969 h 5648"/>
                <a:gd name="T16" fmla="*/ 1734 w 3813"/>
                <a:gd name="T17" fmla="*/ 5023 h 5648"/>
                <a:gd name="T18" fmla="*/ 1752 w 3813"/>
                <a:gd name="T19" fmla="*/ 5294 h 5648"/>
                <a:gd name="T20" fmla="*/ 1752 w 3813"/>
                <a:gd name="T21" fmla="*/ 5294 h 5648"/>
                <a:gd name="T22" fmla="*/ 1752 w 3813"/>
                <a:gd name="T23" fmla="*/ 5502 h 5648"/>
                <a:gd name="T24" fmla="*/ 1860 w 3813"/>
                <a:gd name="T25" fmla="*/ 5647 h 5648"/>
                <a:gd name="T26" fmla="*/ 1977 w 3813"/>
                <a:gd name="T27" fmla="*/ 5502 h 5648"/>
                <a:gd name="T28" fmla="*/ 1977 w 3813"/>
                <a:gd name="T29" fmla="*/ 5104 h 5648"/>
                <a:gd name="T30" fmla="*/ 2077 w 3813"/>
                <a:gd name="T31" fmla="*/ 4996 h 5648"/>
                <a:gd name="T32" fmla="*/ 3206 w 3813"/>
                <a:gd name="T33" fmla="*/ 4399 h 5648"/>
                <a:gd name="T34" fmla="*/ 3595 w 3813"/>
                <a:gd name="T35" fmla="*/ 2511 h 5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3" h="5648">
                  <a:moveTo>
                    <a:pt x="3595" y="2511"/>
                  </a:moveTo>
                  <a:lnTo>
                    <a:pt x="3595" y="2511"/>
                  </a:lnTo>
                  <a:cubicBezTo>
                    <a:pt x="3297" y="1526"/>
                    <a:pt x="2655" y="759"/>
                    <a:pt x="1951" y="45"/>
                  </a:cubicBezTo>
                  <a:cubicBezTo>
                    <a:pt x="1896" y="0"/>
                    <a:pt x="1833" y="0"/>
                    <a:pt x="1788" y="54"/>
                  </a:cubicBezTo>
                  <a:cubicBezTo>
                    <a:pt x="1743" y="91"/>
                    <a:pt x="1698" y="136"/>
                    <a:pt x="1661" y="181"/>
                  </a:cubicBezTo>
                  <a:cubicBezTo>
                    <a:pt x="1101" y="768"/>
                    <a:pt x="604" y="1409"/>
                    <a:pt x="270" y="2150"/>
                  </a:cubicBezTo>
                  <a:cubicBezTo>
                    <a:pt x="89" y="2556"/>
                    <a:pt x="0" y="2981"/>
                    <a:pt x="62" y="3433"/>
                  </a:cubicBezTo>
                  <a:cubicBezTo>
                    <a:pt x="170" y="4174"/>
                    <a:pt x="767" y="4815"/>
                    <a:pt x="1490" y="4969"/>
                  </a:cubicBezTo>
                  <a:cubicBezTo>
                    <a:pt x="1571" y="4987"/>
                    <a:pt x="1698" y="4978"/>
                    <a:pt x="1734" y="5023"/>
                  </a:cubicBezTo>
                  <a:cubicBezTo>
                    <a:pt x="1779" y="5086"/>
                    <a:pt x="1752" y="5204"/>
                    <a:pt x="1752" y="5294"/>
                  </a:cubicBezTo>
                  <a:lnTo>
                    <a:pt x="1752" y="5294"/>
                  </a:lnTo>
                  <a:cubicBezTo>
                    <a:pt x="1752" y="5366"/>
                    <a:pt x="1752" y="5430"/>
                    <a:pt x="1752" y="5502"/>
                  </a:cubicBezTo>
                  <a:cubicBezTo>
                    <a:pt x="1752" y="5583"/>
                    <a:pt x="1779" y="5637"/>
                    <a:pt x="1860" y="5647"/>
                  </a:cubicBezTo>
                  <a:cubicBezTo>
                    <a:pt x="1932" y="5647"/>
                    <a:pt x="1977" y="5592"/>
                    <a:pt x="1977" y="5502"/>
                  </a:cubicBezTo>
                  <a:cubicBezTo>
                    <a:pt x="1977" y="5366"/>
                    <a:pt x="1987" y="5240"/>
                    <a:pt x="1977" y="5104"/>
                  </a:cubicBezTo>
                  <a:cubicBezTo>
                    <a:pt x="1977" y="5032"/>
                    <a:pt x="1996" y="5005"/>
                    <a:pt x="2077" y="4996"/>
                  </a:cubicBezTo>
                  <a:cubicBezTo>
                    <a:pt x="2529" y="4942"/>
                    <a:pt x="2908" y="4743"/>
                    <a:pt x="3206" y="4399"/>
                  </a:cubicBezTo>
                  <a:cubicBezTo>
                    <a:pt x="3694" y="3839"/>
                    <a:pt x="3812" y="3198"/>
                    <a:pt x="3595" y="2511"/>
                  </a:cubicBezTo>
                </a:path>
              </a:pathLst>
            </a:custGeom>
            <a:solidFill>
              <a:srgbClr val="8DC641"/>
            </a:solidFill>
            <a:ln w="9525" cap="flat">
              <a:noFill/>
              <a:bevel/>
              <a:headEnd/>
              <a:tailEnd/>
            </a:ln>
            <a:effectLst/>
          </p:spPr>
          <p:txBody>
            <a:bodyPr wrap="none" anchor="ctr"/>
            <a:lstStyle/>
            <a:p>
              <a:endParaRPr lang="es-MX" dirty="0"/>
            </a:p>
          </p:txBody>
        </p:sp>
        <p:sp>
          <p:nvSpPr>
            <p:cNvPr id="39" name="Freeform 411">
              <a:extLst>
                <a:ext uri="{FF2B5EF4-FFF2-40B4-BE49-F238E27FC236}">
                  <a16:creationId xmlns:a16="http://schemas.microsoft.com/office/drawing/2014/main" id="{C13A5FC4-81F0-7F73-C7C5-86567A08BC04}"/>
                </a:ext>
              </a:extLst>
            </p:cNvPr>
            <p:cNvSpPr>
              <a:spLocks noChangeArrowheads="1"/>
            </p:cNvSpPr>
            <p:nvPr/>
          </p:nvSpPr>
          <p:spPr bwMode="auto">
            <a:xfrm>
              <a:off x="7026279" y="2579889"/>
              <a:ext cx="152951" cy="2447215"/>
            </a:xfrm>
            <a:custGeom>
              <a:avLst/>
              <a:gdLst>
                <a:gd name="T0" fmla="*/ 135 w 245"/>
                <a:gd name="T1" fmla="*/ 3949 h 3950"/>
                <a:gd name="T2" fmla="*/ 135 w 245"/>
                <a:gd name="T3" fmla="*/ 3949 h 3950"/>
                <a:gd name="T4" fmla="*/ 108 w 245"/>
                <a:gd name="T5" fmla="*/ 3949 h 3950"/>
                <a:gd name="T6" fmla="*/ 0 w 245"/>
                <a:gd name="T7" fmla="*/ 3840 h 3950"/>
                <a:gd name="T8" fmla="*/ 0 w 245"/>
                <a:gd name="T9" fmla="*/ 126 h 3950"/>
                <a:gd name="T10" fmla="*/ 117 w 245"/>
                <a:gd name="T11" fmla="*/ 0 h 3950"/>
                <a:gd name="T12" fmla="*/ 117 w 245"/>
                <a:gd name="T13" fmla="*/ 0 h 3950"/>
                <a:gd name="T14" fmla="*/ 244 w 245"/>
                <a:gd name="T15" fmla="*/ 126 h 3950"/>
                <a:gd name="T16" fmla="*/ 244 w 245"/>
                <a:gd name="T17" fmla="*/ 3840 h 3950"/>
                <a:gd name="T18" fmla="*/ 135 w 245"/>
                <a:gd name="T19" fmla="*/ 3949 h 3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3950">
                  <a:moveTo>
                    <a:pt x="135" y="3949"/>
                  </a:moveTo>
                  <a:lnTo>
                    <a:pt x="135" y="3949"/>
                  </a:lnTo>
                  <a:cubicBezTo>
                    <a:pt x="108" y="3949"/>
                    <a:pt x="108" y="3949"/>
                    <a:pt x="108" y="3949"/>
                  </a:cubicBezTo>
                  <a:cubicBezTo>
                    <a:pt x="45" y="3949"/>
                    <a:pt x="0" y="3894"/>
                    <a:pt x="0" y="3840"/>
                  </a:cubicBezTo>
                  <a:cubicBezTo>
                    <a:pt x="0" y="126"/>
                    <a:pt x="0" y="126"/>
                    <a:pt x="0" y="126"/>
                  </a:cubicBezTo>
                  <a:cubicBezTo>
                    <a:pt x="0" y="54"/>
                    <a:pt x="54" y="0"/>
                    <a:pt x="117" y="0"/>
                  </a:cubicBezTo>
                  <a:lnTo>
                    <a:pt x="117" y="0"/>
                  </a:lnTo>
                  <a:cubicBezTo>
                    <a:pt x="189" y="0"/>
                    <a:pt x="244" y="54"/>
                    <a:pt x="244" y="126"/>
                  </a:cubicBezTo>
                  <a:cubicBezTo>
                    <a:pt x="244" y="3840"/>
                    <a:pt x="244" y="3840"/>
                    <a:pt x="244" y="3840"/>
                  </a:cubicBezTo>
                  <a:cubicBezTo>
                    <a:pt x="244" y="3894"/>
                    <a:pt x="199" y="3949"/>
                    <a:pt x="135" y="3949"/>
                  </a:cubicBezTo>
                </a:path>
              </a:pathLst>
            </a:custGeom>
            <a:solidFill>
              <a:srgbClr val="75A949"/>
            </a:solidFill>
            <a:ln>
              <a:noFill/>
            </a:ln>
            <a:effectLst/>
          </p:spPr>
          <p:txBody>
            <a:bodyPr wrap="none" anchor="ctr"/>
            <a:lstStyle/>
            <a:p>
              <a:endParaRPr lang="es-MX"/>
            </a:p>
          </p:txBody>
        </p:sp>
        <p:sp>
          <p:nvSpPr>
            <p:cNvPr id="40" name="Freeform 412">
              <a:extLst>
                <a:ext uri="{FF2B5EF4-FFF2-40B4-BE49-F238E27FC236}">
                  <a16:creationId xmlns:a16="http://schemas.microsoft.com/office/drawing/2014/main" id="{8E1590B9-709D-D830-623B-28B9F74580A8}"/>
                </a:ext>
              </a:extLst>
            </p:cNvPr>
            <p:cNvSpPr>
              <a:spLocks noChangeArrowheads="1"/>
            </p:cNvSpPr>
            <p:nvPr/>
          </p:nvSpPr>
          <p:spPr bwMode="auto">
            <a:xfrm>
              <a:off x="7059054" y="3333719"/>
              <a:ext cx="906781" cy="901318"/>
            </a:xfrm>
            <a:custGeom>
              <a:avLst/>
              <a:gdLst>
                <a:gd name="T0" fmla="*/ 36 w 1465"/>
                <a:gd name="T1" fmla="*/ 1427 h 1455"/>
                <a:gd name="T2" fmla="*/ 36 w 1465"/>
                <a:gd name="T3" fmla="*/ 1427 h 1455"/>
                <a:gd name="T4" fmla="*/ 36 w 1465"/>
                <a:gd name="T5" fmla="*/ 1427 h 1455"/>
                <a:gd name="T6" fmla="*/ 36 w 1465"/>
                <a:gd name="T7" fmla="*/ 1301 h 1455"/>
                <a:gd name="T8" fmla="*/ 1310 w 1465"/>
                <a:gd name="T9" fmla="*/ 27 h 1455"/>
                <a:gd name="T10" fmla="*/ 1427 w 1465"/>
                <a:gd name="T11" fmla="*/ 27 h 1455"/>
                <a:gd name="T12" fmla="*/ 1427 w 1465"/>
                <a:gd name="T13" fmla="*/ 27 h 1455"/>
                <a:gd name="T14" fmla="*/ 1427 w 1465"/>
                <a:gd name="T15" fmla="*/ 153 h 1455"/>
                <a:gd name="T16" fmla="*/ 153 w 1465"/>
                <a:gd name="T17" fmla="*/ 1427 h 1455"/>
                <a:gd name="T18" fmla="*/ 36 w 1465"/>
                <a:gd name="T19" fmla="*/ 1427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5" h="1455">
                  <a:moveTo>
                    <a:pt x="36" y="1427"/>
                  </a:moveTo>
                  <a:lnTo>
                    <a:pt x="36" y="1427"/>
                  </a:lnTo>
                  <a:lnTo>
                    <a:pt x="36" y="1427"/>
                  </a:lnTo>
                  <a:cubicBezTo>
                    <a:pt x="0" y="1391"/>
                    <a:pt x="0" y="1337"/>
                    <a:pt x="36" y="1301"/>
                  </a:cubicBezTo>
                  <a:cubicBezTo>
                    <a:pt x="1310" y="27"/>
                    <a:pt x="1310" y="27"/>
                    <a:pt x="1310" y="27"/>
                  </a:cubicBezTo>
                  <a:cubicBezTo>
                    <a:pt x="1337" y="0"/>
                    <a:pt x="1391" y="0"/>
                    <a:pt x="1427" y="27"/>
                  </a:cubicBezTo>
                  <a:lnTo>
                    <a:pt x="1427" y="27"/>
                  </a:lnTo>
                  <a:cubicBezTo>
                    <a:pt x="1464" y="63"/>
                    <a:pt x="1464" y="117"/>
                    <a:pt x="1427" y="153"/>
                  </a:cubicBezTo>
                  <a:cubicBezTo>
                    <a:pt x="153" y="1427"/>
                    <a:pt x="153" y="1427"/>
                    <a:pt x="153" y="1427"/>
                  </a:cubicBezTo>
                  <a:cubicBezTo>
                    <a:pt x="126" y="1454"/>
                    <a:pt x="72" y="1454"/>
                    <a:pt x="36" y="1427"/>
                  </a:cubicBezTo>
                </a:path>
              </a:pathLst>
            </a:custGeom>
            <a:solidFill>
              <a:srgbClr val="75A949"/>
            </a:solidFill>
            <a:ln>
              <a:noFill/>
            </a:ln>
            <a:effectLst/>
          </p:spPr>
          <p:txBody>
            <a:bodyPr wrap="none" anchor="ctr"/>
            <a:lstStyle/>
            <a:p>
              <a:endParaRPr lang="es-MX"/>
            </a:p>
          </p:txBody>
        </p:sp>
        <p:sp>
          <p:nvSpPr>
            <p:cNvPr id="41" name="Freeform 413">
              <a:extLst>
                <a:ext uri="{FF2B5EF4-FFF2-40B4-BE49-F238E27FC236}">
                  <a16:creationId xmlns:a16="http://schemas.microsoft.com/office/drawing/2014/main" id="{06D68DE9-70DB-1204-8CA1-6327DA2B2913}"/>
                </a:ext>
              </a:extLst>
            </p:cNvPr>
            <p:cNvSpPr>
              <a:spLocks noChangeArrowheads="1"/>
            </p:cNvSpPr>
            <p:nvPr/>
          </p:nvSpPr>
          <p:spPr bwMode="auto">
            <a:xfrm>
              <a:off x="7059054" y="2964999"/>
              <a:ext cx="437003" cy="442465"/>
            </a:xfrm>
            <a:custGeom>
              <a:avLst/>
              <a:gdLst>
                <a:gd name="T0" fmla="*/ 36 w 706"/>
                <a:gd name="T1" fmla="*/ 678 h 715"/>
                <a:gd name="T2" fmla="*/ 36 w 706"/>
                <a:gd name="T3" fmla="*/ 678 h 715"/>
                <a:gd name="T4" fmla="*/ 36 w 706"/>
                <a:gd name="T5" fmla="*/ 678 h 715"/>
                <a:gd name="T6" fmla="*/ 36 w 706"/>
                <a:gd name="T7" fmla="*/ 552 h 715"/>
                <a:gd name="T8" fmla="*/ 551 w 706"/>
                <a:gd name="T9" fmla="*/ 37 h 715"/>
                <a:gd name="T10" fmla="*/ 677 w 706"/>
                <a:gd name="T11" fmla="*/ 37 h 715"/>
                <a:gd name="T12" fmla="*/ 677 w 706"/>
                <a:gd name="T13" fmla="*/ 37 h 715"/>
                <a:gd name="T14" fmla="*/ 677 w 706"/>
                <a:gd name="T15" fmla="*/ 163 h 715"/>
                <a:gd name="T16" fmla="*/ 153 w 706"/>
                <a:gd name="T17" fmla="*/ 678 h 715"/>
                <a:gd name="T18" fmla="*/ 36 w 706"/>
                <a:gd name="T19" fmla="*/ 678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715">
                  <a:moveTo>
                    <a:pt x="36" y="678"/>
                  </a:moveTo>
                  <a:lnTo>
                    <a:pt x="36" y="678"/>
                  </a:lnTo>
                  <a:lnTo>
                    <a:pt x="36" y="678"/>
                  </a:lnTo>
                  <a:cubicBezTo>
                    <a:pt x="0" y="642"/>
                    <a:pt x="0" y="588"/>
                    <a:pt x="36" y="552"/>
                  </a:cubicBezTo>
                  <a:cubicBezTo>
                    <a:pt x="551" y="37"/>
                    <a:pt x="551" y="37"/>
                    <a:pt x="551" y="37"/>
                  </a:cubicBezTo>
                  <a:cubicBezTo>
                    <a:pt x="587" y="0"/>
                    <a:pt x="641" y="0"/>
                    <a:pt x="677" y="37"/>
                  </a:cubicBezTo>
                  <a:lnTo>
                    <a:pt x="677" y="37"/>
                  </a:lnTo>
                  <a:cubicBezTo>
                    <a:pt x="705" y="73"/>
                    <a:pt x="705" y="127"/>
                    <a:pt x="677" y="163"/>
                  </a:cubicBezTo>
                  <a:cubicBezTo>
                    <a:pt x="153" y="678"/>
                    <a:pt x="153" y="678"/>
                    <a:pt x="153" y="678"/>
                  </a:cubicBezTo>
                  <a:cubicBezTo>
                    <a:pt x="126" y="714"/>
                    <a:pt x="72" y="714"/>
                    <a:pt x="36" y="678"/>
                  </a:cubicBezTo>
                </a:path>
              </a:pathLst>
            </a:custGeom>
            <a:solidFill>
              <a:srgbClr val="75A949"/>
            </a:solidFill>
            <a:ln>
              <a:noFill/>
            </a:ln>
            <a:effectLst/>
          </p:spPr>
          <p:txBody>
            <a:bodyPr wrap="none" anchor="ctr"/>
            <a:lstStyle/>
            <a:p>
              <a:endParaRPr lang="es-MX"/>
            </a:p>
          </p:txBody>
        </p:sp>
        <p:sp>
          <p:nvSpPr>
            <p:cNvPr id="42" name="Freeform 414">
              <a:extLst>
                <a:ext uri="{FF2B5EF4-FFF2-40B4-BE49-F238E27FC236}">
                  <a16:creationId xmlns:a16="http://schemas.microsoft.com/office/drawing/2014/main" id="{A303046C-074A-3670-94BF-A030DDE1208E}"/>
                </a:ext>
              </a:extLst>
            </p:cNvPr>
            <p:cNvSpPr>
              <a:spLocks noChangeArrowheads="1"/>
            </p:cNvSpPr>
            <p:nvPr/>
          </p:nvSpPr>
          <p:spPr bwMode="auto">
            <a:xfrm>
              <a:off x="6198705" y="3530370"/>
              <a:ext cx="906781" cy="906781"/>
            </a:xfrm>
            <a:custGeom>
              <a:avLst/>
              <a:gdLst>
                <a:gd name="T0" fmla="*/ 1428 w 1465"/>
                <a:gd name="T1" fmla="*/ 1427 h 1465"/>
                <a:gd name="T2" fmla="*/ 1428 w 1465"/>
                <a:gd name="T3" fmla="*/ 1427 h 1465"/>
                <a:gd name="T4" fmla="*/ 1428 w 1465"/>
                <a:gd name="T5" fmla="*/ 1427 h 1465"/>
                <a:gd name="T6" fmla="*/ 1428 w 1465"/>
                <a:gd name="T7" fmla="*/ 1310 h 1465"/>
                <a:gd name="T8" fmla="*/ 163 w 1465"/>
                <a:gd name="T9" fmla="*/ 36 h 1465"/>
                <a:gd name="T10" fmla="*/ 36 w 1465"/>
                <a:gd name="T11" fmla="*/ 36 h 1465"/>
                <a:gd name="T12" fmla="*/ 36 w 1465"/>
                <a:gd name="T13" fmla="*/ 36 h 1465"/>
                <a:gd name="T14" fmla="*/ 36 w 1465"/>
                <a:gd name="T15" fmla="*/ 153 h 1465"/>
                <a:gd name="T16" fmla="*/ 1310 w 1465"/>
                <a:gd name="T17" fmla="*/ 1427 h 1465"/>
                <a:gd name="T18" fmla="*/ 1428 w 1465"/>
                <a:gd name="T19" fmla="*/ 1427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5" h="1465">
                  <a:moveTo>
                    <a:pt x="1428" y="1427"/>
                  </a:moveTo>
                  <a:lnTo>
                    <a:pt x="1428" y="1427"/>
                  </a:lnTo>
                  <a:lnTo>
                    <a:pt x="1428" y="1427"/>
                  </a:lnTo>
                  <a:cubicBezTo>
                    <a:pt x="1464" y="1391"/>
                    <a:pt x="1464" y="1337"/>
                    <a:pt x="1428" y="1310"/>
                  </a:cubicBezTo>
                  <a:cubicBezTo>
                    <a:pt x="163" y="36"/>
                    <a:pt x="163" y="36"/>
                    <a:pt x="163" y="36"/>
                  </a:cubicBezTo>
                  <a:cubicBezTo>
                    <a:pt x="127" y="0"/>
                    <a:pt x="73" y="0"/>
                    <a:pt x="36" y="36"/>
                  </a:cubicBezTo>
                  <a:lnTo>
                    <a:pt x="36" y="36"/>
                  </a:lnTo>
                  <a:cubicBezTo>
                    <a:pt x="0" y="72"/>
                    <a:pt x="0" y="126"/>
                    <a:pt x="36" y="153"/>
                  </a:cubicBezTo>
                  <a:cubicBezTo>
                    <a:pt x="1310" y="1427"/>
                    <a:pt x="1310" y="1427"/>
                    <a:pt x="1310" y="1427"/>
                  </a:cubicBezTo>
                  <a:cubicBezTo>
                    <a:pt x="1338" y="1464"/>
                    <a:pt x="1401" y="1464"/>
                    <a:pt x="1428" y="1427"/>
                  </a:cubicBezTo>
                </a:path>
              </a:pathLst>
            </a:custGeom>
            <a:solidFill>
              <a:srgbClr val="75A949"/>
            </a:solidFill>
            <a:ln>
              <a:noFill/>
            </a:ln>
            <a:effectLst/>
          </p:spPr>
          <p:txBody>
            <a:bodyPr wrap="none" anchor="ctr"/>
            <a:lstStyle/>
            <a:p>
              <a:endParaRPr lang="es-MX"/>
            </a:p>
          </p:txBody>
        </p:sp>
        <p:sp>
          <p:nvSpPr>
            <p:cNvPr id="43" name="Freeform 415">
              <a:extLst>
                <a:ext uri="{FF2B5EF4-FFF2-40B4-BE49-F238E27FC236}">
                  <a16:creationId xmlns:a16="http://schemas.microsoft.com/office/drawing/2014/main" id="{3FDF250D-F527-54F8-0FB5-6719A33A417A}"/>
                </a:ext>
              </a:extLst>
            </p:cNvPr>
            <p:cNvSpPr>
              <a:spLocks noChangeArrowheads="1"/>
            </p:cNvSpPr>
            <p:nvPr/>
          </p:nvSpPr>
          <p:spPr bwMode="auto">
            <a:xfrm>
              <a:off x="6668482" y="3167112"/>
              <a:ext cx="437003" cy="437003"/>
            </a:xfrm>
            <a:custGeom>
              <a:avLst/>
              <a:gdLst>
                <a:gd name="T0" fmla="*/ 669 w 706"/>
                <a:gd name="T1" fmla="*/ 677 h 705"/>
                <a:gd name="T2" fmla="*/ 669 w 706"/>
                <a:gd name="T3" fmla="*/ 677 h 705"/>
                <a:gd name="T4" fmla="*/ 669 w 706"/>
                <a:gd name="T5" fmla="*/ 677 h 705"/>
                <a:gd name="T6" fmla="*/ 669 w 706"/>
                <a:gd name="T7" fmla="*/ 551 h 705"/>
                <a:gd name="T8" fmla="*/ 154 w 706"/>
                <a:gd name="T9" fmla="*/ 36 h 705"/>
                <a:gd name="T10" fmla="*/ 27 w 706"/>
                <a:gd name="T11" fmla="*/ 36 h 705"/>
                <a:gd name="T12" fmla="*/ 27 w 706"/>
                <a:gd name="T13" fmla="*/ 36 h 705"/>
                <a:gd name="T14" fmla="*/ 27 w 706"/>
                <a:gd name="T15" fmla="*/ 153 h 705"/>
                <a:gd name="T16" fmla="*/ 551 w 706"/>
                <a:gd name="T17" fmla="*/ 677 h 705"/>
                <a:gd name="T18" fmla="*/ 669 w 706"/>
                <a:gd name="T19" fmla="*/ 67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705">
                  <a:moveTo>
                    <a:pt x="669" y="677"/>
                  </a:moveTo>
                  <a:lnTo>
                    <a:pt x="669" y="677"/>
                  </a:lnTo>
                  <a:lnTo>
                    <a:pt x="669" y="677"/>
                  </a:lnTo>
                  <a:cubicBezTo>
                    <a:pt x="705" y="641"/>
                    <a:pt x="705" y="587"/>
                    <a:pt x="669" y="551"/>
                  </a:cubicBezTo>
                  <a:cubicBezTo>
                    <a:pt x="154" y="36"/>
                    <a:pt x="154" y="36"/>
                    <a:pt x="154" y="36"/>
                  </a:cubicBezTo>
                  <a:cubicBezTo>
                    <a:pt x="118" y="0"/>
                    <a:pt x="64" y="0"/>
                    <a:pt x="27" y="36"/>
                  </a:cubicBezTo>
                  <a:lnTo>
                    <a:pt x="27" y="36"/>
                  </a:lnTo>
                  <a:cubicBezTo>
                    <a:pt x="0" y="63"/>
                    <a:pt x="0" y="126"/>
                    <a:pt x="27" y="153"/>
                  </a:cubicBezTo>
                  <a:cubicBezTo>
                    <a:pt x="551" y="677"/>
                    <a:pt x="551" y="677"/>
                    <a:pt x="551" y="677"/>
                  </a:cubicBezTo>
                  <a:cubicBezTo>
                    <a:pt x="579" y="704"/>
                    <a:pt x="642" y="704"/>
                    <a:pt x="669" y="677"/>
                  </a:cubicBezTo>
                </a:path>
              </a:pathLst>
            </a:custGeom>
            <a:solidFill>
              <a:srgbClr val="75A949"/>
            </a:solidFill>
            <a:ln>
              <a:noFill/>
            </a:ln>
            <a:effectLst/>
          </p:spPr>
          <p:txBody>
            <a:bodyPr wrap="none" anchor="ctr"/>
            <a:lstStyle/>
            <a:p>
              <a:endParaRPr lang="es-MX"/>
            </a:p>
          </p:txBody>
        </p:sp>
        <p:sp>
          <p:nvSpPr>
            <p:cNvPr id="98" name="Freeform 437">
              <a:extLst>
                <a:ext uri="{FF2B5EF4-FFF2-40B4-BE49-F238E27FC236}">
                  <a16:creationId xmlns:a16="http://schemas.microsoft.com/office/drawing/2014/main" id="{8F665EC1-38CB-2800-F3EA-D3905C69A860}"/>
                </a:ext>
              </a:extLst>
            </p:cNvPr>
            <p:cNvSpPr>
              <a:spLocks noChangeArrowheads="1"/>
            </p:cNvSpPr>
            <p:nvPr/>
          </p:nvSpPr>
          <p:spPr bwMode="auto">
            <a:xfrm>
              <a:off x="9063804" y="1277075"/>
              <a:ext cx="677354" cy="393302"/>
            </a:xfrm>
            <a:custGeom>
              <a:avLst/>
              <a:gdLst>
                <a:gd name="T0" fmla="*/ 759 w 1094"/>
                <a:gd name="T1" fmla="*/ 632 h 633"/>
                <a:gd name="T2" fmla="*/ 759 w 1094"/>
                <a:gd name="T3" fmla="*/ 632 h 633"/>
                <a:gd name="T4" fmla="*/ 262 w 1094"/>
                <a:gd name="T5" fmla="*/ 632 h 633"/>
                <a:gd name="T6" fmla="*/ 36 w 1094"/>
                <a:gd name="T7" fmla="*/ 514 h 633"/>
                <a:gd name="T8" fmla="*/ 36 w 1094"/>
                <a:gd name="T9" fmla="*/ 298 h 633"/>
                <a:gd name="T10" fmla="*/ 135 w 1094"/>
                <a:gd name="T11" fmla="*/ 207 h 633"/>
                <a:gd name="T12" fmla="*/ 298 w 1094"/>
                <a:gd name="T13" fmla="*/ 171 h 633"/>
                <a:gd name="T14" fmla="*/ 361 w 1094"/>
                <a:gd name="T15" fmla="*/ 180 h 633"/>
                <a:gd name="T16" fmla="*/ 605 w 1094"/>
                <a:gd name="T17" fmla="*/ 0 h 633"/>
                <a:gd name="T18" fmla="*/ 795 w 1094"/>
                <a:gd name="T19" fmla="*/ 90 h 633"/>
                <a:gd name="T20" fmla="*/ 831 w 1094"/>
                <a:gd name="T21" fmla="*/ 90 h 633"/>
                <a:gd name="T22" fmla="*/ 1021 w 1094"/>
                <a:gd name="T23" fmla="*/ 171 h 633"/>
                <a:gd name="T24" fmla="*/ 1093 w 1094"/>
                <a:gd name="T25" fmla="*/ 343 h 633"/>
                <a:gd name="T26" fmla="*/ 1003 w 1094"/>
                <a:gd name="T27" fmla="*/ 542 h 633"/>
                <a:gd name="T28" fmla="*/ 759 w 1094"/>
                <a:gd name="T29" fmla="*/ 632 h 633"/>
                <a:gd name="T30" fmla="*/ 298 w 1094"/>
                <a:gd name="T31" fmla="*/ 235 h 633"/>
                <a:gd name="T32" fmla="*/ 298 w 1094"/>
                <a:gd name="T33" fmla="*/ 235 h 633"/>
                <a:gd name="T34" fmla="*/ 162 w 1094"/>
                <a:gd name="T35" fmla="*/ 271 h 633"/>
                <a:gd name="T36" fmla="*/ 90 w 1094"/>
                <a:gd name="T37" fmla="*/ 334 h 633"/>
                <a:gd name="T38" fmla="*/ 90 w 1094"/>
                <a:gd name="T39" fmla="*/ 488 h 633"/>
                <a:gd name="T40" fmla="*/ 262 w 1094"/>
                <a:gd name="T41" fmla="*/ 569 h 633"/>
                <a:gd name="T42" fmla="*/ 759 w 1094"/>
                <a:gd name="T43" fmla="*/ 569 h 633"/>
                <a:gd name="T44" fmla="*/ 967 w 1094"/>
                <a:gd name="T45" fmla="*/ 497 h 633"/>
                <a:gd name="T46" fmla="*/ 1030 w 1094"/>
                <a:gd name="T47" fmla="*/ 343 h 633"/>
                <a:gd name="T48" fmla="*/ 976 w 1094"/>
                <a:gd name="T49" fmla="*/ 216 h 633"/>
                <a:gd name="T50" fmla="*/ 822 w 1094"/>
                <a:gd name="T51" fmla="*/ 153 h 633"/>
                <a:gd name="T52" fmla="*/ 795 w 1094"/>
                <a:gd name="T53" fmla="*/ 153 h 633"/>
                <a:gd name="T54" fmla="*/ 759 w 1094"/>
                <a:gd name="T55" fmla="*/ 144 h 633"/>
                <a:gd name="T56" fmla="*/ 605 w 1094"/>
                <a:gd name="T57" fmla="*/ 63 h 633"/>
                <a:gd name="T58" fmla="*/ 415 w 1094"/>
                <a:gd name="T59" fmla="*/ 225 h 633"/>
                <a:gd name="T60" fmla="*/ 397 w 1094"/>
                <a:gd name="T61" fmla="*/ 253 h 633"/>
                <a:gd name="T62" fmla="*/ 370 w 1094"/>
                <a:gd name="T63" fmla="*/ 253 h 633"/>
                <a:gd name="T64" fmla="*/ 298 w 1094"/>
                <a:gd name="T65" fmla="*/ 2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4" h="633">
                  <a:moveTo>
                    <a:pt x="759" y="632"/>
                  </a:moveTo>
                  <a:lnTo>
                    <a:pt x="759" y="632"/>
                  </a:lnTo>
                  <a:cubicBezTo>
                    <a:pt x="262" y="632"/>
                    <a:pt x="262" y="632"/>
                    <a:pt x="262" y="632"/>
                  </a:cubicBezTo>
                  <a:cubicBezTo>
                    <a:pt x="162" y="632"/>
                    <a:pt x="81" y="587"/>
                    <a:pt x="36" y="514"/>
                  </a:cubicBezTo>
                  <a:cubicBezTo>
                    <a:pt x="0" y="451"/>
                    <a:pt x="0" y="370"/>
                    <a:pt x="36" y="298"/>
                  </a:cubicBezTo>
                  <a:cubicBezTo>
                    <a:pt x="63" y="261"/>
                    <a:pt x="90" y="235"/>
                    <a:pt x="135" y="207"/>
                  </a:cubicBezTo>
                  <a:cubicBezTo>
                    <a:pt x="180" y="189"/>
                    <a:pt x="235" y="171"/>
                    <a:pt x="298" y="171"/>
                  </a:cubicBezTo>
                  <a:cubicBezTo>
                    <a:pt x="316" y="171"/>
                    <a:pt x="343" y="180"/>
                    <a:pt x="361" y="180"/>
                  </a:cubicBezTo>
                  <a:cubicBezTo>
                    <a:pt x="388" y="72"/>
                    <a:pt x="488" y="0"/>
                    <a:pt x="605" y="0"/>
                  </a:cubicBezTo>
                  <a:cubicBezTo>
                    <a:pt x="677" y="0"/>
                    <a:pt x="750" y="36"/>
                    <a:pt x="795" y="90"/>
                  </a:cubicBezTo>
                  <a:cubicBezTo>
                    <a:pt x="813" y="90"/>
                    <a:pt x="822" y="90"/>
                    <a:pt x="831" y="90"/>
                  </a:cubicBezTo>
                  <a:cubicBezTo>
                    <a:pt x="903" y="90"/>
                    <a:pt x="976" y="117"/>
                    <a:pt x="1021" y="171"/>
                  </a:cubicBezTo>
                  <a:cubicBezTo>
                    <a:pt x="1066" y="216"/>
                    <a:pt x="1093" y="280"/>
                    <a:pt x="1093" y="343"/>
                  </a:cubicBezTo>
                  <a:cubicBezTo>
                    <a:pt x="1093" y="424"/>
                    <a:pt x="1057" y="488"/>
                    <a:pt x="1003" y="542"/>
                  </a:cubicBezTo>
                  <a:cubicBezTo>
                    <a:pt x="948" y="605"/>
                    <a:pt x="858" y="632"/>
                    <a:pt x="759" y="632"/>
                  </a:cubicBezTo>
                  <a:close/>
                  <a:moveTo>
                    <a:pt x="298" y="235"/>
                  </a:moveTo>
                  <a:lnTo>
                    <a:pt x="298" y="235"/>
                  </a:lnTo>
                  <a:cubicBezTo>
                    <a:pt x="244" y="235"/>
                    <a:pt x="199" y="244"/>
                    <a:pt x="162" y="271"/>
                  </a:cubicBezTo>
                  <a:cubicBezTo>
                    <a:pt x="135" y="280"/>
                    <a:pt x="108" y="307"/>
                    <a:pt x="90" y="334"/>
                  </a:cubicBezTo>
                  <a:cubicBezTo>
                    <a:pt x="63" y="379"/>
                    <a:pt x="63" y="442"/>
                    <a:pt x="90" y="488"/>
                  </a:cubicBezTo>
                  <a:cubicBezTo>
                    <a:pt x="117" y="542"/>
                    <a:pt x="180" y="569"/>
                    <a:pt x="262" y="569"/>
                  </a:cubicBezTo>
                  <a:cubicBezTo>
                    <a:pt x="759" y="569"/>
                    <a:pt x="759" y="569"/>
                    <a:pt x="759" y="569"/>
                  </a:cubicBezTo>
                  <a:cubicBezTo>
                    <a:pt x="840" y="569"/>
                    <a:pt x="912" y="542"/>
                    <a:pt x="967" y="497"/>
                  </a:cubicBezTo>
                  <a:cubicBezTo>
                    <a:pt x="1003" y="460"/>
                    <a:pt x="1030" y="406"/>
                    <a:pt x="1030" y="343"/>
                  </a:cubicBezTo>
                  <a:cubicBezTo>
                    <a:pt x="1030" y="298"/>
                    <a:pt x="1012" y="244"/>
                    <a:pt x="976" y="216"/>
                  </a:cubicBezTo>
                  <a:cubicBezTo>
                    <a:pt x="939" y="171"/>
                    <a:pt x="885" y="153"/>
                    <a:pt x="822" y="153"/>
                  </a:cubicBezTo>
                  <a:cubicBezTo>
                    <a:pt x="813" y="153"/>
                    <a:pt x="804" y="153"/>
                    <a:pt x="795" y="153"/>
                  </a:cubicBezTo>
                  <a:cubicBezTo>
                    <a:pt x="777" y="153"/>
                    <a:pt x="768" y="153"/>
                    <a:pt x="759" y="144"/>
                  </a:cubicBezTo>
                  <a:cubicBezTo>
                    <a:pt x="723" y="90"/>
                    <a:pt x="668" y="63"/>
                    <a:pt x="605" y="63"/>
                  </a:cubicBezTo>
                  <a:cubicBezTo>
                    <a:pt x="506" y="63"/>
                    <a:pt x="424" y="135"/>
                    <a:pt x="415" y="225"/>
                  </a:cubicBezTo>
                  <a:cubicBezTo>
                    <a:pt x="415" y="235"/>
                    <a:pt x="406" y="244"/>
                    <a:pt x="397" y="253"/>
                  </a:cubicBezTo>
                  <a:cubicBezTo>
                    <a:pt x="388" y="261"/>
                    <a:pt x="379" y="261"/>
                    <a:pt x="370" y="253"/>
                  </a:cubicBezTo>
                  <a:cubicBezTo>
                    <a:pt x="352" y="244"/>
                    <a:pt x="325" y="235"/>
                    <a:pt x="298" y="235"/>
                  </a:cubicBezTo>
                  <a:close/>
                </a:path>
              </a:pathLst>
            </a:custGeom>
            <a:solidFill>
              <a:srgbClr val="75A949"/>
            </a:solidFill>
            <a:ln>
              <a:noFill/>
            </a:ln>
            <a:effectLst/>
          </p:spPr>
          <p:txBody>
            <a:bodyPr wrap="none" anchor="ctr"/>
            <a:lstStyle/>
            <a:p>
              <a:endParaRPr lang="es-MX"/>
            </a:p>
          </p:txBody>
        </p:sp>
      </p:grpSp>
      <p:sp>
        <p:nvSpPr>
          <p:cNvPr id="124" name="Text Placeholder 13">
            <a:extLst>
              <a:ext uri="{FF2B5EF4-FFF2-40B4-BE49-F238E27FC236}">
                <a16:creationId xmlns:a16="http://schemas.microsoft.com/office/drawing/2014/main" id="{B53CF8EE-A8D5-2648-4D0C-34AE659454FC}"/>
              </a:ext>
            </a:extLst>
          </p:cNvPr>
          <p:cNvSpPr txBox="1">
            <a:spLocks/>
          </p:cNvSpPr>
          <p:nvPr/>
        </p:nvSpPr>
        <p:spPr>
          <a:xfrm>
            <a:off x="436085" y="1085045"/>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63C1D3"/>
                </a:solidFill>
                <a:latin typeface="Calibri" panose="020F0502020204030204" pitchFamily="34" charset="0"/>
                <a:cs typeface="Calibri" panose="020F0502020204030204" pitchFamily="34" charset="0"/>
              </a:rPr>
              <a:t>Fair Prices and Market Access</a:t>
            </a:r>
          </a:p>
        </p:txBody>
      </p:sp>
      <p:sp>
        <p:nvSpPr>
          <p:cNvPr id="127" name="Text Placeholder 13">
            <a:extLst>
              <a:ext uri="{FF2B5EF4-FFF2-40B4-BE49-F238E27FC236}">
                <a16:creationId xmlns:a16="http://schemas.microsoft.com/office/drawing/2014/main" id="{BF53BE86-2C28-B28F-115E-E83093849D07}"/>
              </a:ext>
            </a:extLst>
          </p:cNvPr>
          <p:cNvSpPr txBox="1">
            <a:spLocks/>
          </p:cNvSpPr>
          <p:nvPr/>
        </p:nvSpPr>
        <p:spPr>
          <a:xfrm>
            <a:off x="442196" y="2797912"/>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63C1D3"/>
                </a:solidFill>
                <a:latin typeface="Calibri" panose="020F0502020204030204" pitchFamily="34" charset="0"/>
                <a:cs typeface="Calibri" panose="020F0502020204030204" pitchFamily="34" charset="0"/>
              </a:rPr>
              <a:t>Land Tenure &amp; Access to Resources:</a:t>
            </a:r>
          </a:p>
        </p:txBody>
      </p:sp>
      <p:sp>
        <p:nvSpPr>
          <p:cNvPr id="129" name="Text Placeholder 13">
            <a:extLst>
              <a:ext uri="{FF2B5EF4-FFF2-40B4-BE49-F238E27FC236}">
                <a16:creationId xmlns:a16="http://schemas.microsoft.com/office/drawing/2014/main" id="{D0E5C03B-25FE-CD51-5DF6-C2653DBBF324}"/>
              </a:ext>
            </a:extLst>
          </p:cNvPr>
          <p:cNvSpPr txBox="1">
            <a:spLocks/>
          </p:cNvSpPr>
          <p:nvPr/>
        </p:nvSpPr>
        <p:spPr>
          <a:xfrm>
            <a:off x="457746" y="4594981"/>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63C1D3"/>
                </a:solidFill>
                <a:latin typeface="Calibri" panose="020F0502020204030204" pitchFamily="34" charset="0"/>
                <a:cs typeface="Calibri" panose="020F0502020204030204" pitchFamily="34" charset="0"/>
              </a:rPr>
              <a:t>Social Justice and Equity</a:t>
            </a:r>
          </a:p>
        </p:txBody>
      </p:sp>
      <p:sp>
        <p:nvSpPr>
          <p:cNvPr id="131" name="Text Placeholder 13">
            <a:extLst>
              <a:ext uri="{FF2B5EF4-FFF2-40B4-BE49-F238E27FC236}">
                <a16:creationId xmlns:a16="http://schemas.microsoft.com/office/drawing/2014/main" id="{B8460400-91BF-BA6F-048F-E6B269D27FB6}"/>
              </a:ext>
            </a:extLst>
          </p:cNvPr>
          <p:cNvSpPr txBox="1">
            <a:spLocks/>
          </p:cNvSpPr>
          <p:nvPr/>
        </p:nvSpPr>
        <p:spPr>
          <a:xfrm>
            <a:off x="9463997" y="909614"/>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b="1" dirty="0">
                <a:solidFill>
                  <a:srgbClr val="8DC641"/>
                </a:solidFill>
                <a:latin typeface="Calibri" panose="020F0502020204030204" pitchFamily="34" charset="0"/>
                <a:cs typeface="Calibri" panose="020F0502020204030204" pitchFamily="34" charset="0"/>
              </a:rPr>
              <a:t>Climate Change Adaptation and Mitigation</a:t>
            </a:r>
          </a:p>
        </p:txBody>
      </p:sp>
      <p:sp>
        <p:nvSpPr>
          <p:cNvPr id="133" name="Text Placeholder 13">
            <a:extLst>
              <a:ext uri="{FF2B5EF4-FFF2-40B4-BE49-F238E27FC236}">
                <a16:creationId xmlns:a16="http://schemas.microsoft.com/office/drawing/2014/main" id="{FA5F21A6-C4BC-6EC0-2B30-CB470B3181E1}"/>
              </a:ext>
            </a:extLst>
          </p:cNvPr>
          <p:cNvSpPr txBox="1">
            <a:spLocks/>
          </p:cNvSpPr>
          <p:nvPr/>
        </p:nvSpPr>
        <p:spPr>
          <a:xfrm>
            <a:off x="9463997" y="2797912"/>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b="1" dirty="0">
                <a:solidFill>
                  <a:srgbClr val="8DC641"/>
                </a:solidFill>
                <a:latin typeface="Calibri" panose="020F0502020204030204" pitchFamily="34" charset="0"/>
                <a:cs typeface="Calibri" panose="020F0502020204030204" pitchFamily="34" charset="0"/>
              </a:rPr>
              <a:t>Environmental Sustainability</a:t>
            </a:r>
          </a:p>
        </p:txBody>
      </p:sp>
      <p:sp>
        <p:nvSpPr>
          <p:cNvPr id="135" name="Text Placeholder 13">
            <a:extLst>
              <a:ext uri="{FF2B5EF4-FFF2-40B4-BE49-F238E27FC236}">
                <a16:creationId xmlns:a16="http://schemas.microsoft.com/office/drawing/2014/main" id="{FE0CEFBD-0453-9321-68A2-1114DA8D7F0A}"/>
              </a:ext>
            </a:extLst>
          </p:cNvPr>
          <p:cNvSpPr txBox="1">
            <a:spLocks/>
          </p:cNvSpPr>
          <p:nvPr/>
        </p:nvSpPr>
        <p:spPr>
          <a:xfrm>
            <a:off x="9479547" y="4594981"/>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b="1" dirty="0">
                <a:solidFill>
                  <a:srgbClr val="8DC641"/>
                </a:solidFill>
                <a:latin typeface="Calibri" panose="020F0502020204030204" pitchFamily="34" charset="0"/>
                <a:cs typeface="Calibri" panose="020F0502020204030204" pitchFamily="34" charset="0"/>
              </a:rPr>
              <a:t>Food Sovereignty and Local Food Systems</a:t>
            </a:r>
          </a:p>
        </p:txBody>
      </p:sp>
      <p:pic>
        <p:nvPicPr>
          <p:cNvPr id="5" name="Graphic 4" descr="Scales of justice outline">
            <a:extLst>
              <a:ext uri="{FF2B5EF4-FFF2-40B4-BE49-F238E27FC236}">
                <a16:creationId xmlns:a16="http://schemas.microsoft.com/office/drawing/2014/main" id="{F95EDA8B-253D-41F0-B67B-C15307A4B1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662" y="4585585"/>
            <a:ext cx="914400" cy="914400"/>
          </a:xfrm>
          <a:prstGeom prst="rect">
            <a:avLst/>
          </a:prstGeom>
        </p:spPr>
      </p:pic>
      <p:pic>
        <p:nvPicPr>
          <p:cNvPr id="7" name="Graphic 6" descr="Watering Plant outline">
            <a:extLst>
              <a:ext uri="{FF2B5EF4-FFF2-40B4-BE49-F238E27FC236}">
                <a16:creationId xmlns:a16="http://schemas.microsoft.com/office/drawing/2014/main" id="{A6941DE3-B8B8-2390-4442-D69AE02484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1890" y="2971800"/>
            <a:ext cx="914400" cy="914400"/>
          </a:xfrm>
          <a:prstGeom prst="rect">
            <a:avLst/>
          </a:prstGeom>
        </p:spPr>
      </p:pic>
      <p:pic>
        <p:nvPicPr>
          <p:cNvPr id="9" name="Graphic 8" descr="Euro with solid fill">
            <a:extLst>
              <a:ext uri="{FF2B5EF4-FFF2-40B4-BE49-F238E27FC236}">
                <a16:creationId xmlns:a16="http://schemas.microsoft.com/office/drawing/2014/main" id="{E2EF2FA1-3372-3333-790E-996250EDFA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8662" y="1412957"/>
            <a:ext cx="748873" cy="748873"/>
          </a:xfrm>
          <a:prstGeom prst="rect">
            <a:avLst/>
          </a:prstGeom>
        </p:spPr>
      </p:pic>
      <p:pic>
        <p:nvPicPr>
          <p:cNvPr id="11" name="Graphic 10" descr="Restaurant outline">
            <a:extLst>
              <a:ext uri="{FF2B5EF4-FFF2-40B4-BE49-F238E27FC236}">
                <a16:creationId xmlns:a16="http://schemas.microsoft.com/office/drawing/2014/main" id="{A0A9CE8C-9336-1480-4BA1-F7DBDED841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30161" y="4756251"/>
            <a:ext cx="914400" cy="914400"/>
          </a:xfrm>
          <a:prstGeom prst="rect">
            <a:avLst/>
          </a:prstGeom>
        </p:spPr>
      </p:pic>
      <p:pic>
        <p:nvPicPr>
          <p:cNvPr id="13" name="Graphic 12" descr="Sustainability with solid fill">
            <a:extLst>
              <a:ext uri="{FF2B5EF4-FFF2-40B4-BE49-F238E27FC236}">
                <a16:creationId xmlns:a16="http://schemas.microsoft.com/office/drawing/2014/main" id="{61E9108B-E190-AD0B-5501-ECAE9FFB15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83198" y="2848915"/>
            <a:ext cx="831044" cy="831044"/>
          </a:xfrm>
          <a:prstGeom prst="rect">
            <a:avLst/>
          </a:prstGeom>
        </p:spPr>
      </p:pic>
      <p:sp>
        <p:nvSpPr>
          <p:cNvPr id="14" name="TextBox 13">
            <a:extLst>
              <a:ext uri="{FF2B5EF4-FFF2-40B4-BE49-F238E27FC236}">
                <a16:creationId xmlns:a16="http://schemas.microsoft.com/office/drawing/2014/main" id="{D2F29F7E-D00C-97FA-36EB-ACF17459F7F8}"/>
              </a:ext>
            </a:extLst>
          </p:cNvPr>
          <p:cNvSpPr txBox="1"/>
          <p:nvPr/>
        </p:nvSpPr>
        <p:spPr>
          <a:xfrm>
            <a:off x="304800" y="207628"/>
            <a:ext cx="11887200" cy="553998"/>
          </a:xfrm>
          <a:prstGeom prst="rect">
            <a:avLst/>
          </a:prstGeom>
          <a:noFill/>
        </p:spPr>
        <p:txBody>
          <a:bodyPr wrap="square" rtlCol="0">
            <a:spAutoFit/>
          </a:bodyPr>
          <a:lstStyle/>
          <a:p>
            <a:r>
              <a:rPr lang="en-IE" sz="3000" dirty="0">
                <a:solidFill>
                  <a:srgbClr val="000000"/>
                </a:solidFill>
              </a:rPr>
              <a:t>Some Benefits for Farmers in Joining Agricultural Associations &amp; Networks… </a:t>
            </a:r>
          </a:p>
        </p:txBody>
      </p:sp>
    </p:spTree>
    <p:extLst>
      <p:ext uri="{BB962C8B-B14F-4D97-AF65-F5344CB8AC3E}">
        <p14:creationId xmlns:p14="http://schemas.microsoft.com/office/powerpoint/2010/main" val="620682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946682" y="1368178"/>
            <a:ext cx="8261535" cy="3440624"/>
          </a:xfrm>
        </p:spPr>
        <p:txBody>
          <a:bodyPr/>
          <a:lstStyle/>
          <a:p>
            <a:pPr marL="342900" indent="-342900">
              <a:buFont typeface="Arial" panose="020B0604020202020204" pitchFamily="34" charset="0"/>
              <a:buChar char="•"/>
            </a:pPr>
            <a:r>
              <a:rPr lang="en-US" sz="2100" dirty="0">
                <a:hlinkClick r:id="rId3"/>
              </a:rPr>
              <a:t>Irish Farming Association </a:t>
            </a:r>
            <a:endParaRPr lang="en-US" sz="2100" dirty="0"/>
          </a:p>
          <a:p>
            <a:pPr marL="342900" indent="-342900">
              <a:buFont typeface="Arial" panose="020B0604020202020204" pitchFamily="34" charset="0"/>
              <a:buChar char="•"/>
            </a:pPr>
            <a:r>
              <a:rPr lang="en-US" sz="2100" dirty="0">
                <a:hlinkClick r:id="rId4"/>
              </a:rPr>
              <a:t>CAP Network Ireland</a:t>
            </a:r>
            <a:endParaRPr lang="en-US" sz="2100" dirty="0"/>
          </a:p>
          <a:p>
            <a:pPr marL="342900" indent="-342900">
              <a:buFont typeface="Arial" panose="020B0604020202020204" pitchFamily="34" charset="0"/>
              <a:buChar char="•"/>
            </a:pPr>
            <a:r>
              <a:rPr lang="en-US" sz="2100" dirty="0">
                <a:hlinkClick r:id="rId5"/>
              </a:rPr>
              <a:t>Talamh Beo</a:t>
            </a:r>
            <a:endParaRPr lang="en-US" sz="2100" dirty="0"/>
          </a:p>
          <a:p>
            <a:pPr marL="342900" indent="-342900">
              <a:buFont typeface="Arial" panose="020B0604020202020204" pitchFamily="34" charset="0"/>
              <a:buChar char="•"/>
            </a:pPr>
            <a:r>
              <a:rPr lang="en-US" sz="2100" dirty="0" err="1">
                <a:hlinkClick r:id="rId6"/>
              </a:rPr>
              <a:t>Agriland</a:t>
            </a:r>
            <a:endParaRPr lang="en-US" sz="2100" dirty="0"/>
          </a:p>
          <a:p>
            <a:pPr marL="342900" indent="-342900">
              <a:buFont typeface="Arial" panose="020B0604020202020204" pitchFamily="34" charset="0"/>
              <a:buChar char="•"/>
            </a:pPr>
            <a:r>
              <a:rPr lang="en-US" sz="2100" dirty="0">
                <a:hlinkClick r:id="rId7"/>
              </a:rPr>
              <a:t>That's Farming - Latest Farming News from Ireland</a:t>
            </a:r>
            <a:endParaRPr lang="en-US" sz="2100" dirty="0"/>
          </a:p>
          <a:p>
            <a:pPr marL="342900" indent="-342900">
              <a:buFont typeface="Arial" panose="020B0604020202020204" pitchFamily="34" charset="0"/>
              <a:buChar char="•"/>
            </a:pPr>
            <a:r>
              <a:rPr lang="en-IE" sz="2100" dirty="0">
                <a:hlinkClick r:id="rId8"/>
              </a:rPr>
              <a:t>Farming for Nature</a:t>
            </a:r>
            <a:endParaRPr lang="en-IE" sz="2100" dirty="0"/>
          </a:p>
          <a:p>
            <a:pPr marL="342900" indent="-342900">
              <a:buFont typeface="Arial" panose="020B0604020202020204" pitchFamily="34" charset="0"/>
              <a:buChar char="•"/>
            </a:pPr>
            <a:r>
              <a:rPr lang="en-US" sz="2100" dirty="0">
                <a:hlinkClick r:id="rId9"/>
              </a:rPr>
              <a:t>OGI | Organic Growers of Ireland</a:t>
            </a:r>
            <a:endParaRPr lang="en-US" sz="2100" dirty="0"/>
          </a:p>
          <a:p>
            <a:pPr marL="342900" indent="-342900">
              <a:buFont typeface="Arial" panose="020B0604020202020204" pitchFamily="34" charset="0"/>
              <a:buChar char="•"/>
            </a:pPr>
            <a:r>
              <a:rPr lang="en-US" sz="2100" dirty="0">
                <a:hlinkClick r:id="rId10"/>
              </a:rPr>
              <a:t>Irish Organic Association</a:t>
            </a:r>
            <a:endParaRPr lang="en-US" sz="2100" dirty="0"/>
          </a:p>
          <a:p>
            <a:pPr marL="342900" indent="-342900">
              <a:buFont typeface="Arial" panose="020B0604020202020204" pitchFamily="34" charset="0"/>
              <a:buChar char="•"/>
            </a:pPr>
            <a:r>
              <a:rPr lang="en-US" sz="2100" dirty="0">
                <a:hlinkClick r:id="rId11"/>
              </a:rPr>
              <a:t>Leitrim Organic Farmers</a:t>
            </a:r>
            <a:endParaRPr lang="en-US" sz="2100" dirty="0"/>
          </a:p>
          <a:p>
            <a:pPr marL="342900" indent="-342900">
              <a:buFont typeface="Arial" panose="020B0604020202020204" pitchFamily="34" charset="0"/>
              <a:buChar char="•"/>
            </a:pPr>
            <a:r>
              <a:rPr lang="en-US" sz="2100" dirty="0">
                <a:hlinkClick r:id="rId12"/>
              </a:rPr>
              <a:t>ARC | Agriculture &amp; Rural Convention </a:t>
            </a:r>
            <a:endParaRPr lang="en-US" sz="2100" dirty="0"/>
          </a:p>
          <a:p>
            <a:pPr marL="342900" indent="-342900">
              <a:buFont typeface="Arial" panose="020B0604020202020204" pitchFamily="34" charset="0"/>
              <a:buChar char="•"/>
            </a:pPr>
            <a:r>
              <a:rPr lang="en-IE" sz="2100" dirty="0">
                <a:hlinkClick r:id="rId13"/>
              </a:rPr>
              <a:t>NOTS – National Organic Training </a:t>
            </a:r>
            <a:r>
              <a:rPr lang="en-IE" sz="2100" dirty="0" err="1">
                <a:hlinkClick r:id="rId13"/>
              </a:rPr>
              <a:t>Skillnet</a:t>
            </a:r>
            <a:endParaRPr lang="en-US" sz="2100"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0773508" cy="803654"/>
          </a:xfrm>
        </p:spPr>
        <p:txBody>
          <a:bodyPr/>
          <a:lstStyle/>
          <a:p>
            <a:r>
              <a:rPr lang="en-US" dirty="0"/>
              <a:t>Some Useful Links for Associations &amp; Networks in </a:t>
            </a:r>
            <a:r>
              <a:rPr lang="en-US" b="1" dirty="0"/>
              <a:t>Ireland</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descr="A flag of ireland with a black background&#10;&#10;Description automatically generated">
            <a:extLst>
              <a:ext uri="{FF2B5EF4-FFF2-40B4-BE49-F238E27FC236}">
                <a16:creationId xmlns:a16="http://schemas.microsoft.com/office/drawing/2014/main" id="{0E7CB549-7A74-1107-46FF-AAF218AD6664}"/>
              </a:ext>
            </a:extLst>
          </p:cNvPr>
          <p:cNvPicPr>
            <a:picLocks noChangeAspect="1"/>
          </p:cNvPicPr>
          <p:nvPr/>
        </p:nvPicPr>
        <p:blipFill>
          <a:blip r:embed="rId14" cstate="screen">
            <a:extLst>
              <a:ext uri="{28A0092B-C50C-407E-A947-70E740481C1C}">
                <a14:useLocalDpi xmlns:a14="http://schemas.microsoft.com/office/drawing/2010/main"/>
              </a:ext>
              <a:ext uri="{837473B0-CC2E-450A-ABE3-18F120FF3D39}">
                <a1611:picAttrSrcUrl xmlns:a1611="http://schemas.microsoft.com/office/drawing/2016/11/main" r:id="rId15"/>
              </a:ext>
            </a:extLst>
          </a:blip>
          <a:stretch>
            <a:fillRect/>
          </a:stretch>
        </p:blipFill>
        <p:spPr>
          <a:xfrm>
            <a:off x="1221573" y="1633298"/>
            <a:ext cx="1019757" cy="1019757"/>
          </a:xfrm>
          <a:prstGeom prst="rect">
            <a:avLst/>
          </a:prstGeom>
        </p:spPr>
      </p:pic>
    </p:spTree>
    <p:extLst>
      <p:ext uri="{BB962C8B-B14F-4D97-AF65-F5344CB8AC3E}">
        <p14:creationId xmlns:p14="http://schemas.microsoft.com/office/powerpoint/2010/main" val="3600211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448097" y="1494130"/>
            <a:ext cx="9409604" cy="3440624"/>
          </a:xfrm>
        </p:spPr>
        <p:txBody>
          <a:bodyPr/>
          <a:lstStyle/>
          <a:p>
            <a:pPr marL="342900" indent="-342900">
              <a:spcBef>
                <a:spcPts val="600"/>
              </a:spcBef>
              <a:buFont typeface="Arial" panose="020B0604020202020204" pitchFamily="34" charset="0"/>
              <a:buChar char="•"/>
            </a:pPr>
            <a:r>
              <a:rPr lang="pl-PL" dirty="0">
                <a:hlinkClick r:id="rId3"/>
              </a:rPr>
              <a:t>CDR - Centrum Doradztwa Rolniczego w Brwinowie</a:t>
            </a:r>
            <a:r>
              <a:rPr lang="en-IE" dirty="0"/>
              <a:t> </a:t>
            </a:r>
            <a:r>
              <a:rPr lang="pl-PL" dirty="0">
                <a:effectLst/>
                <a:latin typeface="Calibri" panose="020F0502020204030204" pitchFamily="34" charset="0"/>
                <a:ea typeface="Aptos" panose="020B0004020202020204" pitchFamily="34" charset="0"/>
                <a:cs typeface="Aptos" panose="020B0004020202020204" pitchFamily="34" charset="0"/>
              </a:rPr>
              <a:t>(Agricultural Advisory Centre) </a:t>
            </a:r>
            <a:endParaRPr lang="en-IE" dirty="0">
              <a:effectLst/>
              <a:latin typeface="Calibri" panose="020F0502020204030204" pitchFamily="34" charset="0"/>
              <a:ea typeface="Aptos" panose="020B0004020202020204" pitchFamily="34" charset="0"/>
              <a:cs typeface="Aptos" panose="020B0004020202020204" pitchFamily="34" charset="0"/>
            </a:endParaRPr>
          </a:p>
          <a:p>
            <a:pPr marL="342900" indent="-342900">
              <a:spcBef>
                <a:spcPts val="600"/>
              </a:spcBef>
              <a:buFont typeface="Arial" panose="020B0604020202020204" pitchFamily="34" charset="0"/>
              <a:buChar char="•"/>
            </a:pPr>
            <a:r>
              <a:rPr lang="pl-PL" dirty="0">
                <a:hlinkClick r:id="rId4"/>
              </a:rPr>
              <a:t>Strona główna - ZWIĄZEK ZAWODOWY PRACOWNIKÓW ROLNICTWA W RZECZYPOSPOLITEJ POLSKIEJ (zzpr.org.pl)</a:t>
            </a:r>
            <a:r>
              <a:rPr lang="pl-PL" dirty="0">
                <a:effectLst/>
                <a:latin typeface="Calibri" panose="020F0502020204030204" pitchFamily="34" charset="0"/>
                <a:ea typeface="Aptos" panose="020B0004020202020204" pitchFamily="34" charset="0"/>
                <a:cs typeface="Aptos" panose="020B0004020202020204" pitchFamily="34" charset="0"/>
              </a:rPr>
              <a:t>(Agricultural Workers Union)</a:t>
            </a:r>
            <a:endParaRPr lang="en-IE" dirty="0">
              <a:effectLst/>
              <a:latin typeface="Calibri" panose="020F0502020204030204" pitchFamily="34" charset="0"/>
              <a:ea typeface="Aptos" panose="020B0004020202020204" pitchFamily="34" charset="0"/>
              <a:cs typeface="Aptos" panose="020B0004020202020204" pitchFamily="34" charset="0"/>
            </a:endParaRPr>
          </a:p>
          <a:p>
            <a:pPr marL="342900" indent="-342900">
              <a:spcBef>
                <a:spcPts val="600"/>
              </a:spcBef>
              <a:buFont typeface="Arial" panose="020B0604020202020204" pitchFamily="34" charset="0"/>
              <a:buChar char="•"/>
            </a:pPr>
            <a:r>
              <a:rPr lang="pl-PL" dirty="0">
                <a:hlinkClick r:id="rId5"/>
              </a:rPr>
              <a:t>KZRKiOR | Krajowy Związek Rolników i Organizacji Rolniczych (kolkarolnicze.pl)</a:t>
            </a:r>
            <a:r>
              <a:rPr lang="en-IE" dirty="0"/>
              <a:t> </a:t>
            </a:r>
            <a:r>
              <a:rPr lang="pl-PL" dirty="0">
                <a:effectLst/>
                <a:latin typeface="Calibri" panose="020F0502020204030204" pitchFamily="34" charset="0"/>
                <a:ea typeface="Aptos" panose="020B0004020202020204" pitchFamily="34" charset="0"/>
                <a:cs typeface="Aptos" panose="020B0004020202020204" pitchFamily="34" charset="0"/>
              </a:rPr>
              <a:t>(National Union of Farmers, Cooperatives and Agricultural Organi</a:t>
            </a:r>
            <a:r>
              <a:rPr lang="en-IE" dirty="0">
                <a:effectLst/>
                <a:latin typeface="Calibri" panose="020F0502020204030204" pitchFamily="34" charset="0"/>
                <a:ea typeface="Aptos" panose="020B0004020202020204" pitchFamily="34" charset="0"/>
                <a:cs typeface="Aptos" panose="020B0004020202020204" pitchFamily="34" charset="0"/>
              </a:rPr>
              <a:t>s</a:t>
            </a:r>
            <a:r>
              <a:rPr lang="pl-PL" dirty="0">
                <a:effectLst/>
                <a:latin typeface="Calibri" panose="020F0502020204030204" pitchFamily="34" charset="0"/>
                <a:ea typeface="Aptos" panose="020B0004020202020204" pitchFamily="34" charset="0"/>
                <a:cs typeface="Aptos" panose="020B0004020202020204" pitchFamily="34" charset="0"/>
              </a:rPr>
              <a:t>ations)</a:t>
            </a:r>
            <a:endParaRPr lang="en-IE" dirty="0">
              <a:effectLst/>
              <a:latin typeface="Calibri" panose="020F0502020204030204" pitchFamily="34" charset="0"/>
              <a:ea typeface="Aptos" panose="020B0004020202020204" pitchFamily="34" charset="0"/>
              <a:cs typeface="Aptos" panose="020B0004020202020204" pitchFamily="34" charset="0"/>
            </a:endParaRPr>
          </a:p>
          <a:p>
            <a:pPr marL="342900" indent="-342900">
              <a:spcBef>
                <a:spcPts val="600"/>
              </a:spcBef>
              <a:buFont typeface="Arial" panose="020B0604020202020204" pitchFamily="34" charset="0"/>
              <a:buChar char="•"/>
            </a:pPr>
            <a:r>
              <a:rPr lang="en-IE" dirty="0">
                <a:hlinkClick r:id="rId6"/>
              </a:rPr>
              <a:t>KSOW</a:t>
            </a:r>
            <a:r>
              <a:rPr lang="en-IE" dirty="0"/>
              <a:t> </a:t>
            </a:r>
            <a:r>
              <a:rPr lang="pl-PL" dirty="0">
                <a:effectLst/>
                <a:latin typeface="Calibri" panose="020F0502020204030204" pitchFamily="34" charset="0"/>
                <a:ea typeface="Aptos" panose="020B0004020202020204" pitchFamily="34" charset="0"/>
                <a:cs typeface="Aptos" panose="020B0004020202020204" pitchFamily="34" charset="0"/>
              </a:rPr>
              <a:t>(National Network of Rural Areas)</a:t>
            </a:r>
            <a:endParaRPr lang="en-IE"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0773508" cy="803654"/>
          </a:xfrm>
        </p:spPr>
        <p:txBody>
          <a:bodyPr/>
          <a:lstStyle/>
          <a:p>
            <a:r>
              <a:rPr lang="en-US" dirty="0"/>
              <a:t>Some Useful Links for Associations &amp; Networks in </a:t>
            </a:r>
            <a:r>
              <a:rPr lang="en-US" b="1" dirty="0"/>
              <a:t>Poland</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1221573" y="1633298"/>
            <a:ext cx="1019757" cy="1019757"/>
          </a:xfrm>
          <a:prstGeom prst="rect">
            <a:avLst/>
          </a:prstGeom>
        </p:spPr>
      </p:pic>
    </p:spTree>
    <p:extLst>
      <p:ext uri="{BB962C8B-B14F-4D97-AF65-F5344CB8AC3E}">
        <p14:creationId xmlns:p14="http://schemas.microsoft.com/office/powerpoint/2010/main" val="99474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877987" y="1494130"/>
            <a:ext cx="8261535" cy="3440624"/>
          </a:xfrm>
        </p:spPr>
        <p:txBody>
          <a:bodyPr/>
          <a:lstStyle/>
          <a:p>
            <a:pPr marL="285750" indent="-285750">
              <a:buFont typeface="Arial" panose="020B0604020202020204" pitchFamily="34" charset="0"/>
              <a:buChar char="•"/>
            </a:pPr>
            <a:r>
              <a:rPr lang="en-IE" dirty="0">
                <a:hlinkClick r:id="rId3"/>
              </a:rPr>
              <a:t>Campagna </a:t>
            </a:r>
            <a:r>
              <a:rPr lang="en-IE" dirty="0" err="1">
                <a:hlinkClick r:id="rId3"/>
              </a:rPr>
              <a:t>Amica</a:t>
            </a:r>
            <a:r>
              <a:rPr lang="en-IE" dirty="0">
                <a:hlinkClick r:id="rId3"/>
              </a:rPr>
              <a:t> (campagnamica.it)</a:t>
            </a:r>
            <a:endParaRPr lang="en-IE" dirty="0"/>
          </a:p>
          <a:p>
            <a:pPr marL="285750" indent="-285750">
              <a:buFont typeface="Arial" panose="020B0604020202020204" pitchFamily="34" charset="0"/>
              <a:buChar char="•"/>
            </a:pPr>
            <a:r>
              <a:rPr lang="en-IE" dirty="0">
                <a:hlinkClick r:id="rId4"/>
              </a:rPr>
              <a:t>Coldiretti – PUGLIA</a:t>
            </a:r>
            <a:endParaRPr lang="en-IE" dirty="0"/>
          </a:p>
          <a:p>
            <a:pPr marL="285750" indent="-285750">
              <a:buFont typeface="Arial" panose="020B0604020202020204" pitchFamily="34" charset="0"/>
              <a:buChar char="•"/>
            </a:pPr>
            <a:r>
              <a:rPr lang="en-IE" dirty="0" err="1">
                <a:hlinkClick r:id="rId5"/>
              </a:rPr>
              <a:t>Confagricoltura</a:t>
            </a:r>
            <a:r>
              <a:rPr lang="en-IE" dirty="0">
                <a:hlinkClick r:id="rId5"/>
              </a:rPr>
              <a:t> Foggia</a:t>
            </a:r>
            <a:endParaRPr lang="en-IE" dirty="0"/>
          </a:p>
          <a:p>
            <a:pPr marL="285750" indent="-285750">
              <a:buFont typeface="Arial" panose="020B0604020202020204" pitchFamily="34" charset="0"/>
              <a:buChar char="•"/>
            </a:pPr>
            <a:r>
              <a:rPr lang="it-IT" dirty="0">
                <a:hlinkClick r:id="rId6"/>
              </a:rPr>
              <a:t>Legacoop Puglia - Valori, Imprese, Persone</a:t>
            </a:r>
            <a:endParaRPr lang="it-IT" dirty="0"/>
          </a:p>
          <a:p>
            <a:pPr marL="285750" indent="-285750">
              <a:buFont typeface="Arial" panose="020B0604020202020204" pitchFamily="34" charset="0"/>
              <a:buChar char="•"/>
            </a:pPr>
            <a:r>
              <a:rPr lang="it-IT" dirty="0">
                <a:hlinkClick r:id="rId7"/>
              </a:rPr>
              <a:t>FederBio. Il biologico italiano in movimento</a:t>
            </a:r>
            <a:endParaRPr lang="it-IT" dirty="0"/>
          </a:p>
          <a:p>
            <a:pPr marL="285750" indent="-285750">
              <a:buFont typeface="Arial" panose="020B0604020202020204" pitchFamily="34" charset="0"/>
              <a:buChar char="•"/>
            </a:pPr>
            <a:r>
              <a:rPr lang="en-IE" dirty="0">
                <a:hlinkClick r:id="rId8"/>
              </a:rPr>
              <a:t>genuinoclandestino.it</a:t>
            </a:r>
            <a:endParaRPr lang="en-IE" dirty="0"/>
          </a:p>
          <a:p>
            <a:pPr marL="285750" indent="-285750">
              <a:buFont typeface="Arial" panose="020B0604020202020204" pitchFamily="34" charset="0"/>
              <a:buChar char="•"/>
            </a:pPr>
            <a:r>
              <a:rPr lang="it-IT" dirty="0">
                <a:hlinkClick r:id="rId9"/>
              </a:rPr>
              <a:t>CampiAperti - Agricoltura biologica e mercati contadini per l'autogestione alimentare</a:t>
            </a:r>
            <a:endParaRPr lang="it-IT" dirty="0"/>
          </a:p>
          <a:p>
            <a:pPr marL="285750" indent="-285750">
              <a:buFont typeface="Arial" panose="020B0604020202020204" pitchFamily="34" charset="0"/>
              <a:buChar char="•"/>
            </a:pPr>
            <a:r>
              <a:rPr lang="en-IE" dirty="0">
                <a:hlinkClick r:id="rId10"/>
              </a:rPr>
              <a:t>CIA - </a:t>
            </a:r>
            <a:r>
              <a:rPr lang="en-IE" dirty="0" err="1">
                <a:hlinkClick r:id="rId10"/>
              </a:rPr>
              <a:t>Agricoltori</a:t>
            </a:r>
            <a:r>
              <a:rPr lang="en-IE" dirty="0">
                <a:hlinkClick r:id="rId10"/>
              </a:rPr>
              <a:t> </a:t>
            </a:r>
            <a:r>
              <a:rPr lang="en-IE" dirty="0" err="1">
                <a:hlinkClick r:id="rId10"/>
              </a:rPr>
              <a:t>Italiani</a:t>
            </a:r>
            <a:r>
              <a:rPr lang="en-IE" dirty="0">
                <a:hlinkClick r:id="rId10"/>
              </a:rPr>
              <a:t> – Home</a:t>
            </a:r>
            <a:endParaRPr lang="en-IE" dirty="0"/>
          </a:p>
          <a:p>
            <a:pPr marL="285750" indent="-285750">
              <a:buFont typeface="Arial" panose="020B0604020202020204" pitchFamily="34" charset="0"/>
              <a:buChar char="•"/>
            </a:pPr>
            <a:r>
              <a:rPr lang="it-IT" dirty="0">
                <a:hlinkClick r:id="rId11"/>
              </a:rPr>
              <a:t>Chi siamo - Slow Food - Buono, Pulito e Giusto.</a:t>
            </a:r>
            <a:endParaRPr lang="en-US" dirty="0"/>
          </a:p>
          <a:p>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0773508" cy="803654"/>
          </a:xfrm>
        </p:spPr>
        <p:txBody>
          <a:bodyPr/>
          <a:lstStyle/>
          <a:p>
            <a:r>
              <a:rPr lang="en-US" dirty="0"/>
              <a:t>Some Useful Links for Associations &amp; Networks in </a:t>
            </a:r>
            <a:r>
              <a:rPr lang="en-US" b="1" dirty="0"/>
              <a:t>Italy</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rcRect/>
          <a:stretch/>
        </p:blipFill>
        <p:spPr>
          <a:xfrm>
            <a:off x="1221573" y="1633298"/>
            <a:ext cx="1019757" cy="1019757"/>
          </a:xfrm>
          <a:prstGeom prst="rect">
            <a:avLst/>
          </a:prstGeom>
        </p:spPr>
      </p:pic>
    </p:spTree>
    <p:extLst>
      <p:ext uri="{BB962C8B-B14F-4D97-AF65-F5344CB8AC3E}">
        <p14:creationId xmlns:p14="http://schemas.microsoft.com/office/powerpoint/2010/main" val="3651624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1161986" cy="803654"/>
          </a:xfrm>
        </p:spPr>
        <p:txBody>
          <a:bodyPr/>
          <a:lstStyle/>
          <a:p>
            <a:r>
              <a:rPr lang="en-US" dirty="0"/>
              <a:t>Some Useful Links for Associations &amp; Networks in </a:t>
            </a:r>
            <a:r>
              <a:rPr lang="en-US" b="1" dirty="0"/>
              <a:t>Slovakia</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4814" y="1839310"/>
            <a:ext cx="819808" cy="578069"/>
          </a:xfrm>
          <a:prstGeom prst="rect">
            <a:avLst/>
          </a:prstGeom>
        </p:spPr>
      </p:pic>
      <p:cxnSp>
        <p:nvCxnSpPr>
          <p:cNvPr id="14" name="Straight Connector 13">
            <a:extLst>
              <a:ext uri="{FF2B5EF4-FFF2-40B4-BE49-F238E27FC236}">
                <a16:creationId xmlns:a16="http://schemas.microsoft.com/office/drawing/2014/main" id="{6AE2C3AD-6782-D609-74E2-4734EFD93E5E}"/>
              </a:ext>
            </a:extLst>
          </p:cNvPr>
          <p:cNvCxnSpPr/>
          <p:nvPr/>
        </p:nvCxnSpPr>
        <p:spPr>
          <a:xfrm>
            <a:off x="1345325" y="1765738"/>
            <a:ext cx="0" cy="87235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52C7256F-06D5-A2E8-81CD-E9545869BF8D}"/>
              </a:ext>
            </a:extLst>
          </p:cNvPr>
          <p:cNvSpPr/>
          <p:nvPr/>
        </p:nvSpPr>
        <p:spPr>
          <a:xfrm>
            <a:off x="1310961" y="1765739"/>
            <a:ext cx="139465" cy="73572"/>
          </a:xfrm>
          <a:prstGeom prst="flowChartConnector">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
            <a:extLst>
              <a:ext uri="{FF2B5EF4-FFF2-40B4-BE49-F238E27FC236}">
                <a16:creationId xmlns:a16="http://schemas.microsoft.com/office/drawing/2014/main" id="{F70F783F-C7AD-226A-D57E-D80337D411A0}"/>
              </a:ext>
            </a:extLst>
          </p:cNvPr>
          <p:cNvSpPr>
            <a:spLocks noGrp="1" noChangeArrowheads="1"/>
          </p:cNvSpPr>
          <p:nvPr>
            <p:ph type="body" sz="quarter" idx="18"/>
          </p:nvPr>
        </p:nvSpPr>
        <p:spPr bwMode="auto">
          <a:xfrm>
            <a:off x="2746082" y="1488302"/>
            <a:ext cx="9151816"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4"/>
              </a:rPr>
              <a:t>Poctivé</a:t>
            </a:r>
            <a:r>
              <a:rPr lang="en-IE" dirty="0">
                <a:hlinkClick r:id="rId4"/>
              </a:rPr>
              <a:t> </a:t>
            </a:r>
            <a:r>
              <a:rPr lang="en-IE" dirty="0" err="1">
                <a:hlinkClick r:id="rId4"/>
              </a:rPr>
              <a:t>dobroty</a:t>
            </a:r>
            <a:r>
              <a:rPr lang="en-IE" dirty="0">
                <a:hlinkClick r:id="rId4"/>
              </a:rPr>
              <a:t> (almasun.sk)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5"/>
              </a:rPr>
              <a:t>Úvod</a:t>
            </a:r>
            <a:r>
              <a:rPr lang="en-IE" dirty="0">
                <a:hlinkClick r:id="rId5"/>
              </a:rPr>
              <a:t> | OlejHont.sk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a:hlinkClick r:id="rId6"/>
              </a:rPr>
              <a:t>nahaji.sk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a:hlinkClick r:id="rId7"/>
              </a:rPr>
              <a:t>VIPA - </a:t>
            </a:r>
            <a:r>
              <a:rPr lang="en-IE" dirty="0" err="1">
                <a:hlinkClick r:id="rId7"/>
              </a:rPr>
              <a:t>Vidiecky</a:t>
            </a:r>
            <a:r>
              <a:rPr lang="en-IE" dirty="0">
                <a:hlinkClick r:id="rId7"/>
              </a:rPr>
              <a:t> </a:t>
            </a:r>
            <a:r>
              <a:rPr lang="en-IE" dirty="0" err="1">
                <a:hlinkClick r:id="rId7"/>
              </a:rPr>
              <a:t>parlament</a:t>
            </a:r>
            <a:r>
              <a:rPr lang="en-IE" dirty="0">
                <a:hlinkClick r:id="rId7"/>
              </a:rPr>
              <a:t> | VIPA</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8"/>
              </a:rPr>
              <a:t>Domov</a:t>
            </a:r>
            <a:r>
              <a:rPr lang="en-IE" dirty="0">
                <a:hlinkClick r:id="rId8"/>
              </a:rPr>
              <a:t> - ASYF - </a:t>
            </a:r>
            <a:r>
              <a:rPr lang="en-IE" dirty="0" err="1">
                <a:hlinkClick r:id="rId8"/>
              </a:rPr>
              <a:t>Združenie</a:t>
            </a:r>
            <a:r>
              <a:rPr lang="en-IE" dirty="0">
                <a:hlinkClick r:id="rId8"/>
              </a:rPr>
              <a:t> </a:t>
            </a:r>
            <a:r>
              <a:rPr lang="en-IE" dirty="0" err="1">
                <a:hlinkClick r:id="rId8"/>
              </a:rPr>
              <a:t>mladých</a:t>
            </a:r>
            <a:r>
              <a:rPr lang="en-IE" dirty="0">
                <a:hlinkClick r:id="rId8"/>
              </a:rPr>
              <a:t> </a:t>
            </a:r>
            <a:r>
              <a:rPr lang="en-IE" dirty="0" err="1">
                <a:hlinkClick r:id="rId8"/>
              </a:rPr>
              <a:t>farmárov</a:t>
            </a:r>
            <a:r>
              <a:rPr lang="en-IE" dirty="0">
                <a:hlinkClick r:id="rId8"/>
              </a:rPr>
              <a:t> </a:t>
            </a:r>
            <a:r>
              <a:rPr lang="en-IE" dirty="0" err="1">
                <a:hlinkClick r:id="rId8"/>
              </a:rPr>
              <a:t>Slovenska</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a:hlinkClick r:id="rId9"/>
              </a:rPr>
              <a:t>New Edu, </a:t>
            </a:r>
            <a:r>
              <a:rPr lang="en-IE" dirty="0" err="1">
                <a:hlinkClick r:id="rId9"/>
              </a:rPr>
              <a:t>n.o.</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0"/>
              </a:rPr>
              <a:t>Domov</a:t>
            </a:r>
            <a:r>
              <a:rPr lang="en-IE" dirty="0">
                <a:hlinkClick r:id="rId10"/>
              </a:rPr>
              <a:t> - </a:t>
            </a:r>
            <a:r>
              <a:rPr lang="en-IE" dirty="0" err="1">
                <a:hlinkClick r:id="rId10"/>
              </a:rPr>
              <a:t>Vitajte</a:t>
            </a:r>
            <a:r>
              <a:rPr lang="en-IE" dirty="0">
                <a:hlinkClick r:id="rId10"/>
              </a:rPr>
              <a:t> </a:t>
            </a:r>
            <a:r>
              <a:rPr lang="en-IE" dirty="0" err="1">
                <a:hlinkClick r:id="rId10"/>
              </a:rPr>
              <a:t>na</a:t>
            </a:r>
            <a:r>
              <a:rPr lang="en-IE" dirty="0">
                <a:hlinkClick r:id="rId10"/>
              </a:rPr>
              <a:t> </a:t>
            </a:r>
            <a:r>
              <a:rPr lang="en-IE" dirty="0" err="1">
                <a:hlinkClick r:id="rId10"/>
              </a:rPr>
              <a:t>farme</a:t>
            </a:r>
            <a:r>
              <a:rPr lang="en-IE" dirty="0">
                <a:hlinkClick r:id="rId10"/>
              </a:rPr>
              <a:t> VEGGET</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1"/>
              </a:rPr>
              <a:t>Domov</a:t>
            </a:r>
            <a:r>
              <a:rPr lang="en-IE" dirty="0">
                <a:hlinkClick r:id="rId11"/>
              </a:rPr>
              <a:t> – VPMS</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2"/>
              </a:rPr>
              <a:t>Zväz</a:t>
            </a:r>
            <a:r>
              <a:rPr lang="en-IE" dirty="0">
                <a:hlinkClick r:id="rId12"/>
              </a:rPr>
              <a:t> </a:t>
            </a:r>
            <a:r>
              <a:rPr lang="en-IE" dirty="0" err="1">
                <a:hlinkClick r:id="rId12"/>
              </a:rPr>
              <a:t>chovateľov</a:t>
            </a:r>
            <a:r>
              <a:rPr lang="en-IE" dirty="0">
                <a:hlinkClick r:id="rId12"/>
              </a:rPr>
              <a:t> </a:t>
            </a:r>
            <a:r>
              <a:rPr lang="en-IE" dirty="0" err="1">
                <a:hlinkClick r:id="rId12"/>
              </a:rPr>
              <a:t>oviec</a:t>
            </a:r>
            <a:r>
              <a:rPr lang="en-IE" dirty="0">
                <a:hlinkClick r:id="rId12"/>
              </a:rPr>
              <a:t> a </a:t>
            </a:r>
            <a:r>
              <a:rPr lang="en-IE" dirty="0" err="1">
                <a:hlinkClick r:id="rId12"/>
              </a:rPr>
              <a:t>kôz</a:t>
            </a:r>
            <a:r>
              <a:rPr lang="en-IE" dirty="0">
                <a:hlinkClick r:id="rId12"/>
              </a:rPr>
              <a:t> - so </a:t>
            </a:r>
            <a:r>
              <a:rPr lang="en-IE" dirty="0" err="1">
                <a:hlinkClick r:id="rId12"/>
              </a:rPr>
              <a:t>sídlom</a:t>
            </a:r>
            <a:r>
              <a:rPr lang="en-IE" dirty="0">
                <a:hlinkClick r:id="rId12"/>
              </a:rPr>
              <a:t> v </a:t>
            </a:r>
            <a:r>
              <a:rPr lang="en-IE" dirty="0" err="1">
                <a:hlinkClick r:id="rId12"/>
              </a:rPr>
              <a:t>Banskej</a:t>
            </a:r>
            <a:r>
              <a:rPr lang="en-IE" dirty="0">
                <a:hlinkClick r:id="rId12"/>
              </a:rPr>
              <a:t> </a:t>
            </a:r>
            <a:r>
              <a:rPr lang="en-IE" dirty="0" err="1">
                <a:hlinkClick r:id="rId12"/>
              </a:rPr>
              <a:t>Bystrici</a:t>
            </a:r>
            <a:r>
              <a:rPr lang="en-IE" dirty="0">
                <a:hlinkClick r:id="rId12"/>
              </a:rPr>
              <a:t> (zchok.sk)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3"/>
              </a:rPr>
              <a:t>Vítame</a:t>
            </a:r>
            <a:r>
              <a:rPr lang="en-IE" dirty="0">
                <a:hlinkClick r:id="rId13"/>
              </a:rPr>
              <a:t> </a:t>
            </a:r>
            <a:r>
              <a:rPr lang="en-IE" dirty="0" err="1">
                <a:hlinkClick r:id="rId13"/>
              </a:rPr>
              <a:t>Vás</a:t>
            </a:r>
            <a:r>
              <a:rPr lang="en-IE" dirty="0">
                <a:hlinkClick r:id="rId13"/>
              </a:rPr>
              <a:t> | izpi.sk</a:t>
            </a:r>
            <a:endParaRPr kumimoji="0" lang="sk-SK"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8765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647006" y="1557432"/>
            <a:ext cx="9118960" cy="3440624"/>
          </a:xfrm>
        </p:spPr>
        <p:txBody>
          <a:bodyPr/>
          <a:lstStyle/>
          <a:p>
            <a:pPr marL="285750" indent="-285750">
              <a:buFont typeface="Arial" panose="020B0604020202020204" pitchFamily="34" charset="0"/>
              <a:buChar char="•"/>
            </a:pPr>
            <a:r>
              <a:rPr lang="en-IE" dirty="0">
                <a:hlinkClick r:id="rId3"/>
              </a:rPr>
              <a:t>Zemedelec.cz – </a:t>
            </a:r>
            <a:r>
              <a:rPr lang="en-IE" dirty="0" err="1">
                <a:hlinkClick r:id="rId3"/>
              </a:rPr>
              <a:t>zpravodajství</a:t>
            </a:r>
            <a:r>
              <a:rPr lang="en-IE" dirty="0">
                <a:hlinkClick r:id="rId3"/>
              </a:rPr>
              <a:t> ze </a:t>
            </a:r>
            <a:r>
              <a:rPr lang="en-IE" dirty="0" err="1">
                <a:hlinkClick r:id="rId3"/>
              </a:rPr>
              <a:t>všech</a:t>
            </a:r>
            <a:r>
              <a:rPr lang="en-IE" dirty="0">
                <a:hlinkClick r:id="rId3"/>
              </a:rPr>
              <a:t> </a:t>
            </a:r>
            <a:r>
              <a:rPr lang="en-IE" dirty="0" err="1">
                <a:hlinkClick r:id="rId3"/>
              </a:rPr>
              <a:t>oborů</a:t>
            </a:r>
            <a:r>
              <a:rPr lang="en-IE" dirty="0">
                <a:hlinkClick r:id="rId3"/>
              </a:rPr>
              <a:t> </a:t>
            </a:r>
            <a:r>
              <a:rPr lang="en-IE" dirty="0" err="1">
                <a:hlinkClick r:id="rId3"/>
              </a:rPr>
              <a:t>zemědělství</a:t>
            </a:r>
            <a:endParaRPr lang="en-IE" dirty="0"/>
          </a:p>
          <a:p>
            <a:pPr marL="285750" indent="-285750">
              <a:buFont typeface="Arial" panose="020B0604020202020204" pitchFamily="34" charset="0"/>
              <a:buChar char="•"/>
            </a:pPr>
            <a:r>
              <a:rPr lang="en-IE" dirty="0" err="1">
                <a:hlinkClick r:id="rId4"/>
              </a:rPr>
              <a:t>eAGRI</a:t>
            </a:r>
            <a:r>
              <a:rPr lang="en-IE" dirty="0">
                <a:hlinkClick r:id="rId4"/>
              </a:rPr>
              <a:t> | </a:t>
            </a:r>
            <a:r>
              <a:rPr lang="en-IE" dirty="0" err="1">
                <a:hlinkClick r:id="rId4"/>
              </a:rPr>
              <a:t>eAGRI</a:t>
            </a:r>
            <a:endParaRPr lang="en-IE" dirty="0"/>
          </a:p>
          <a:p>
            <a:pPr marL="285750" indent="-285750">
              <a:buFont typeface="Arial" panose="020B0604020202020204" pitchFamily="34" charset="0"/>
              <a:buChar char="•"/>
            </a:pPr>
            <a:r>
              <a:rPr lang="en-IE" dirty="0">
                <a:hlinkClick r:id="rId5"/>
              </a:rPr>
              <a:t>Home (bioinstitut.cz)</a:t>
            </a:r>
            <a:endParaRPr lang="en-IE" dirty="0"/>
          </a:p>
          <a:p>
            <a:pPr marL="285750" indent="-285750">
              <a:buFont typeface="Arial" panose="020B0604020202020204" pitchFamily="34" charset="0"/>
              <a:buChar char="•"/>
            </a:pPr>
            <a:r>
              <a:rPr lang="en-IE" dirty="0">
                <a:hlinkClick r:id="rId6"/>
              </a:rPr>
              <a:t>ČMSZP | </a:t>
            </a:r>
            <a:r>
              <a:rPr lang="en-IE" dirty="0" err="1">
                <a:hlinkClick r:id="rId6"/>
              </a:rPr>
              <a:t>Českomoravský</a:t>
            </a:r>
            <a:r>
              <a:rPr lang="en-IE" dirty="0">
                <a:hlinkClick r:id="rId6"/>
              </a:rPr>
              <a:t> </a:t>
            </a:r>
            <a:r>
              <a:rPr lang="en-IE" dirty="0" err="1">
                <a:hlinkClick r:id="rId6"/>
              </a:rPr>
              <a:t>svaz</a:t>
            </a:r>
            <a:r>
              <a:rPr lang="en-IE" dirty="0">
                <a:hlinkClick r:id="rId6"/>
              </a:rPr>
              <a:t> </a:t>
            </a:r>
            <a:r>
              <a:rPr lang="en-IE" dirty="0" err="1">
                <a:hlinkClick r:id="rId6"/>
              </a:rPr>
              <a:t>zemědělských</a:t>
            </a:r>
            <a:r>
              <a:rPr lang="en-IE" dirty="0">
                <a:hlinkClick r:id="rId6"/>
              </a:rPr>
              <a:t> </a:t>
            </a:r>
            <a:r>
              <a:rPr lang="en-IE" dirty="0" err="1">
                <a:hlinkClick r:id="rId6"/>
              </a:rPr>
              <a:t>podnikatelů</a:t>
            </a:r>
            <a:r>
              <a:rPr lang="en-IE" dirty="0">
                <a:hlinkClick r:id="rId6"/>
              </a:rPr>
              <a:t> (cmszp.cz)</a:t>
            </a:r>
            <a:endParaRPr lang="en-IE" dirty="0"/>
          </a:p>
          <a:p>
            <a:pPr marL="285750" indent="-285750">
              <a:buFont typeface="Arial" panose="020B0604020202020204" pitchFamily="34" charset="0"/>
              <a:buChar char="•"/>
            </a:pPr>
            <a:r>
              <a:rPr lang="en-IE" dirty="0">
                <a:hlinkClick r:id="rId7"/>
              </a:rPr>
              <a:t>Homepage - ČMZU (cmzu.cz)</a:t>
            </a:r>
            <a:endParaRPr lang="en-IE" dirty="0"/>
          </a:p>
          <a:p>
            <a:pPr marL="285750" indent="-285750">
              <a:buFont typeface="Arial" panose="020B0604020202020204" pitchFamily="34" charset="0"/>
              <a:buChar char="•"/>
            </a:pPr>
            <a:r>
              <a:rPr lang="en-IE" dirty="0" err="1">
                <a:hlinkClick r:id="rId8"/>
              </a:rPr>
              <a:t>Zemědělský</a:t>
            </a:r>
            <a:r>
              <a:rPr lang="en-IE" dirty="0">
                <a:hlinkClick r:id="rId8"/>
              </a:rPr>
              <a:t> </a:t>
            </a:r>
            <a:r>
              <a:rPr lang="en-IE" dirty="0" err="1">
                <a:hlinkClick r:id="rId8"/>
              </a:rPr>
              <a:t>svaz</a:t>
            </a:r>
            <a:r>
              <a:rPr lang="en-IE" dirty="0">
                <a:hlinkClick r:id="rId8"/>
              </a:rPr>
              <a:t> ČR (zscr.cz)</a:t>
            </a:r>
            <a:endParaRPr lang="en-IE" dirty="0"/>
          </a:p>
          <a:p>
            <a:pPr marL="285750" indent="-285750">
              <a:buFont typeface="Arial" panose="020B0604020202020204" pitchFamily="34" charset="0"/>
              <a:buChar char="•"/>
            </a:pPr>
            <a:r>
              <a:rPr lang="en-IE" dirty="0" err="1">
                <a:hlinkClick r:id="rId9"/>
              </a:rPr>
              <a:t>Informační</a:t>
            </a:r>
            <a:r>
              <a:rPr lang="en-IE" dirty="0">
                <a:hlinkClick r:id="rId9"/>
              </a:rPr>
              <a:t> </a:t>
            </a:r>
            <a:r>
              <a:rPr lang="en-IE" dirty="0" err="1">
                <a:hlinkClick r:id="rId9"/>
              </a:rPr>
              <a:t>systém</a:t>
            </a:r>
            <a:r>
              <a:rPr lang="en-IE" dirty="0">
                <a:hlinkClick r:id="rId9"/>
              </a:rPr>
              <a:t> PK ČR </a:t>
            </a:r>
            <a:r>
              <a:rPr lang="en-IE" dirty="0">
                <a:hlinkClick r:id="rId10"/>
              </a:rPr>
              <a:t>–</a:t>
            </a:r>
            <a:r>
              <a:rPr lang="en-IE" dirty="0">
                <a:hlinkClick r:id="rId9"/>
              </a:rPr>
              <a:t> </a:t>
            </a:r>
            <a:r>
              <a:rPr lang="en-IE" dirty="0" err="1">
                <a:hlinkClick r:id="rId9"/>
              </a:rPr>
              <a:t>Foodnet</a:t>
            </a:r>
            <a:endParaRPr lang="en-IE" dirty="0"/>
          </a:p>
          <a:p>
            <a:pPr marL="285750" indent="-285750">
              <a:buFont typeface="Arial" panose="020B0604020202020204" pitchFamily="34" charset="0"/>
              <a:buChar char="•"/>
            </a:pPr>
            <a:r>
              <a:rPr lang="en-IE" dirty="0">
                <a:hlinkClick r:id="rId10"/>
              </a:rPr>
              <a:t>The Young </a:t>
            </a:r>
            <a:r>
              <a:rPr lang="en-IE" dirty="0" err="1">
                <a:hlinkClick r:id="rId10"/>
              </a:rPr>
              <a:t>Agrarians´Society</a:t>
            </a:r>
            <a:r>
              <a:rPr lang="en-IE" dirty="0">
                <a:hlinkClick r:id="rId10"/>
              </a:rPr>
              <a:t> of the Czech Republic (YAS CR) | </a:t>
            </a:r>
            <a:r>
              <a:rPr lang="en-IE" dirty="0" err="1">
                <a:hlinkClick r:id="rId10"/>
              </a:rPr>
              <a:t>Společnost</a:t>
            </a:r>
            <a:r>
              <a:rPr lang="en-IE" dirty="0">
                <a:hlinkClick r:id="rId10"/>
              </a:rPr>
              <a:t> </a:t>
            </a:r>
            <a:r>
              <a:rPr lang="en-IE" dirty="0" err="1">
                <a:hlinkClick r:id="rId10"/>
              </a:rPr>
              <a:t>mladých</a:t>
            </a:r>
            <a:r>
              <a:rPr lang="en-IE" dirty="0">
                <a:hlinkClick r:id="rId10"/>
              </a:rPr>
              <a:t> </a:t>
            </a:r>
            <a:r>
              <a:rPr lang="en-IE" dirty="0" err="1">
                <a:hlinkClick r:id="rId10"/>
              </a:rPr>
              <a:t>agrárníků</a:t>
            </a:r>
            <a:r>
              <a:rPr lang="en-IE" dirty="0">
                <a:hlinkClick r:id="rId10"/>
              </a:rPr>
              <a:t> </a:t>
            </a:r>
            <a:r>
              <a:rPr lang="en-IE" dirty="0" err="1">
                <a:hlinkClick r:id="rId10"/>
              </a:rPr>
              <a:t>České</a:t>
            </a:r>
            <a:r>
              <a:rPr lang="en-IE" dirty="0">
                <a:hlinkClick r:id="rId10"/>
              </a:rPr>
              <a:t> </a:t>
            </a:r>
            <a:r>
              <a:rPr lang="en-IE" dirty="0" err="1">
                <a:hlinkClick r:id="rId10"/>
              </a:rPr>
              <a:t>republiky</a:t>
            </a:r>
            <a:r>
              <a:rPr lang="en-IE" dirty="0">
                <a:hlinkClick r:id="rId10"/>
              </a:rPr>
              <a:t>, z. s. (smacr.cz)</a:t>
            </a:r>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1161986" cy="803654"/>
          </a:xfrm>
        </p:spPr>
        <p:txBody>
          <a:bodyPr/>
          <a:lstStyle/>
          <a:p>
            <a:r>
              <a:rPr lang="en-US" dirty="0"/>
              <a:t>Some Useful Links for Associations &amp; Networks in </a:t>
            </a:r>
            <a:r>
              <a:rPr lang="en-US" b="1" dirty="0"/>
              <a:t>Czechia</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rotWithShape="1">
          <a:blip r:embed="rId11" cstate="screen">
            <a:extLst>
              <a:ext uri="{28A0092B-C50C-407E-A947-70E740481C1C}">
                <a14:useLocalDpi xmlns:a14="http://schemas.microsoft.com/office/drawing/2010/main"/>
              </a:ext>
              <a:ext uri="{837473B0-CC2E-450A-ABE3-18F120FF3D39}">
                <a1611:picAttrSrcUrl xmlns:a1611="http://schemas.microsoft.com/office/drawing/2016/11/main" r:id="rId12"/>
              </a:ext>
            </a:extLst>
          </a:blip>
          <a:srcRect/>
          <a:stretch/>
        </p:blipFill>
        <p:spPr>
          <a:xfrm>
            <a:off x="1197899" y="1758346"/>
            <a:ext cx="1019757" cy="557050"/>
          </a:xfrm>
          <a:prstGeom prst="rect">
            <a:avLst/>
          </a:prstGeom>
        </p:spPr>
      </p:pic>
      <p:cxnSp>
        <p:nvCxnSpPr>
          <p:cNvPr id="12" name="Straight Connector 11">
            <a:extLst>
              <a:ext uri="{FF2B5EF4-FFF2-40B4-BE49-F238E27FC236}">
                <a16:creationId xmlns:a16="http://schemas.microsoft.com/office/drawing/2014/main" id="{DDACE4C9-A8A1-B625-6411-D3EB0D9D78E8}"/>
              </a:ext>
            </a:extLst>
          </p:cNvPr>
          <p:cNvCxnSpPr/>
          <p:nvPr/>
        </p:nvCxnSpPr>
        <p:spPr>
          <a:xfrm>
            <a:off x="1349167" y="1734209"/>
            <a:ext cx="0" cy="872359"/>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355DCAC2-6B48-B819-424D-4BC2BBD3C21A}"/>
              </a:ext>
            </a:extLst>
          </p:cNvPr>
          <p:cNvSpPr/>
          <p:nvPr/>
        </p:nvSpPr>
        <p:spPr>
          <a:xfrm>
            <a:off x="1279434" y="1697423"/>
            <a:ext cx="139465" cy="73572"/>
          </a:xfrm>
          <a:prstGeom prst="flowChartConnector">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7484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796602" y="1423147"/>
            <a:ext cx="9061098" cy="3440624"/>
          </a:xfrm>
        </p:spPr>
        <p:txBody>
          <a:bodyPr/>
          <a:lstStyle/>
          <a:p>
            <a:pPr marL="342900" indent="-342900">
              <a:buFont typeface="Arial" panose="020B0604020202020204" pitchFamily="34" charset="0"/>
              <a:buChar char="•"/>
            </a:pPr>
            <a:r>
              <a:rPr lang="en-US" dirty="0">
                <a:hlinkClick r:id="rId3"/>
              </a:rPr>
              <a:t>Lower Saxony Chamber of Agriculture (lwk-niedersachsen.de)</a:t>
            </a:r>
            <a:endParaRPr lang="en-US" dirty="0"/>
          </a:p>
          <a:p>
            <a:pPr marL="342900" indent="-342900">
              <a:buFont typeface="Arial" panose="020B0604020202020204" pitchFamily="34" charset="0"/>
              <a:buChar char="•"/>
            </a:pPr>
            <a:r>
              <a:rPr lang="en-IE" dirty="0">
                <a:hlinkClick r:id="rId4"/>
              </a:rPr>
              <a:t>Home | AMA - </a:t>
            </a:r>
            <a:r>
              <a:rPr lang="en-IE" dirty="0" err="1">
                <a:hlinkClick r:id="rId4"/>
              </a:rPr>
              <a:t>AgrarMarkt</a:t>
            </a:r>
            <a:r>
              <a:rPr lang="en-IE" dirty="0">
                <a:hlinkClick r:id="rId4"/>
              </a:rPr>
              <a:t> Austria</a:t>
            </a:r>
            <a:endParaRPr lang="en-US" dirty="0"/>
          </a:p>
          <a:p>
            <a:pPr marL="342900" indent="-342900">
              <a:buFont typeface="Arial" panose="020B0604020202020204" pitchFamily="34" charset="0"/>
              <a:buChar char="•"/>
            </a:pPr>
            <a:r>
              <a:rPr lang="en-US" dirty="0">
                <a:hlinkClick r:id="rId5"/>
              </a:rPr>
              <a:t>Austrian Farmers' Union (bauernbund.at)</a:t>
            </a:r>
            <a:endParaRPr lang="en-US" dirty="0"/>
          </a:p>
          <a:p>
            <a:pPr marL="342900" indent="-342900">
              <a:buFont typeface="Arial" panose="020B0604020202020204" pitchFamily="34" charset="0"/>
              <a:buChar char="•"/>
            </a:pPr>
            <a:r>
              <a:rPr lang="en-IE" dirty="0">
                <a:hlinkClick r:id="rId6"/>
              </a:rPr>
              <a:t>BIO AUSTRIA - Organic farmers (bio-austria.at)</a:t>
            </a:r>
            <a:endParaRPr lang="en-IE" dirty="0"/>
          </a:p>
          <a:p>
            <a:pPr marL="342900" indent="-342900">
              <a:buFont typeface="Arial" panose="020B0604020202020204" pitchFamily="34" charset="0"/>
              <a:buChar char="•"/>
            </a:pPr>
            <a:r>
              <a:rPr lang="en-IE" dirty="0">
                <a:hlinkClick r:id="rId7"/>
              </a:rPr>
              <a:t>ÖKL | ÖKL (oekl.at)</a:t>
            </a:r>
            <a:endParaRPr lang="en-IE" dirty="0"/>
          </a:p>
          <a:p>
            <a:pPr marL="342900" indent="-342900">
              <a:buFont typeface="Arial" panose="020B0604020202020204" pitchFamily="34" charset="0"/>
              <a:buChar char="•"/>
            </a:pPr>
            <a:r>
              <a:rPr lang="en-US" dirty="0">
                <a:hlinkClick r:id="rId8"/>
              </a:rPr>
              <a:t>Agriculture, Food and Climate in Austria (landschafftleben.at)</a:t>
            </a:r>
            <a:endParaRPr lang="en-IE" dirty="0"/>
          </a:p>
          <a:p>
            <a:pPr marL="342900" indent="-342900">
              <a:buFont typeface="Arial" panose="020B0604020202020204" pitchFamily="34" charset="0"/>
              <a:buChar char="•"/>
            </a:pPr>
            <a:r>
              <a:rPr lang="en-US" dirty="0">
                <a:hlinkClick r:id="rId9"/>
              </a:rPr>
              <a:t>Institute – Institute of Food Science and Human Nutrition – Leibniz University Hannover (uni-hannover.de)</a:t>
            </a:r>
            <a:endParaRPr lang="en-US" dirty="0"/>
          </a:p>
          <a:p>
            <a:pPr marL="342900" indent="-342900">
              <a:buFont typeface="Arial" panose="020B0604020202020204" pitchFamily="34" charset="0"/>
              <a:buChar char="•"/>
            </a:pPr>
            <a:r>
              <a:rPr lang="pt-BR" dirty="0">
                <a:hlinkClick r:id="rId10"/>
              </a:rPr>
              <a:t>Home - ReSoLa e.V. (resola-ev.de)</a:t>
            </a:r>
            <a:endParaRPr lang="en-IE" dirty="0"/>
          </a:p>
          <a:p>
            <a:pPr marL="342900" indent="-342900">
              <a:buFont typeface="Arial" panose="020B0604020202020204" pitchFamily="34" charset="0"/>
              <a:buChar char="•"/>
            </a:pPr>
            <a:endParaRPr lang="en-US" dirty="0"/>
          </a:p>
          <a:p>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1161986" cy="803654"/>
          </a:xfrm>
        </p:spPr>
        <p:txBody>
          <a:bodyPr/>
          <a:lstStyle/>
          <a:p>
            <a:r>
              <a:rPr lang="en-US" dirty="0"/>
              <a:t>Some Useful Links for Associations &amp; Networks in </a:t>
            </a:r>
            <a:r>
              <a:rPr lang="en-US" b="1" dirty="0"/>
              <a:t>Austria</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7" name="Picture 16">
            <a:extLst>
              <a:ext uri="{FF2B5EF4-FFF2-40B4-BE49-F238E27FC236}">
                <a16:creationId xmlns:a16="http://schemas.microsoft.com/office/drawing/2014/main" id="{9FFDAEA2-ACE4-FC42-6368-AEDC6F3B3DC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495168" y="1755128"/>
            <a:ext cx="973052" cy="941050"/>
          </a:xfrm>
          <a:prstGeom prst="rect">
            <a:avLst/>
          </a:prstGeom>
        </p:spPr>
      </p:pic>
    </p:spTree>
    <p:extLst>
      <p:ext uri="{BB962C8B-B14F-4D97-AF65-F5344CB8AC3E}">
        <p14:creationId xmlns:p14="http://schemas.microsoft.com/office/powerpoint/2010/main" val="3064978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779727" y="2132235"/>
            <a:ext cx="4867011" cy="3025975"/>
          </a:xfrm>
        </p:spPr>
        <p:txBody>
          <a:bodyPr/>
          <a:lstStyle/>
          <a:p>
            <a:r>
              <a:rPr lang="en-US" dirty="0"/>
              <a:t>To have easy access to all these associations and networks please find our interactive map on the project website </a:t>
            </a:r>
            <a:r>
              <a:rPr lang="en-US" dirty="0">
                <a:hlinkClick r:id="rId2"/>
              </a:rPr>
              <a:t>www.eu-dare.com</a:t>
            </a:r>
            <a:endParaRPr lang="en-US" dirty="0"/>
          </a:p>
          <a:p>
            <a:endParaRPr lang="en-US" dirty="0"/>
          </a:p>
          <a:p>
            <a:endParaRPr lang="en-US" dirty="0"/>
          </a:p>
        </p:txBody>
      </p:sp>
      <p:sp>
        <p:nvSpPr>
          <p:cNvPr id="5" name="Text Placeholder 4">
            <a:extLst>
              <a:ext uri="{FF2B5EF4-FFF2-40B4-BE49-F238E27FC236}">
                <a16:creationId xmlns:a16="http://schemas.microsoft.com/office/drawing/2014/main" id="{A771A6C9-E269-C442-8C5C-3C47FA5A2BA7}"/>
              </a:ext>
            </a:extLst>
          </p:cNvPr>
          <p:cNvSpPr>
            <a:spLocks noGrp="1"/>
          </p:cNvSpPr>
          <p:nvPr>
            <p:ph type="body" sz="quarter" idx="16"/>
          </p:nvPr>
        </p:nvSpPr>
        <p:spPr/>
        <p:txBody>
          <a:bodyPr/>
          <a:lstStyle/>
          <a:p>
            <a:r>
              <a:rPr lang="en-US" dirty="0"/>
              <a:t>Interactive Map</a:t>
            </a:r>
          </a:p>
          <a:p>
            <a:endParaRPr lang="en-US" dirty="0"/>
          </a:p>
        </p:txBody>
      </p:sp>
      <p:pic>
        <p:nvPicPr>
          <p:cNvPr id="7" name="Picture Placeholder 6">
            <a:extLst>
              <a:ext uri="{FF2B5EF4-FFF2-40B4-BE49-F238E27FC236}">
                <a16:creationId xmlns:a16="http://schemas.microsoft.com/office/drawing/2014/main" id="{256AEAD7-B536-886B-A070-3606C9CD1F7A}"/>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grpSp>
        <p:nvGrpSpPr>
          <p:cNvPr id="8" name="Group 7">
            <a:extLst>
              <a:ext uri="{FF2B5EF4-FFF2-40B4-BE49-F238E27FC236}">
                <a16:creationId xmlns:a16="http://schemas.microsoft.com/office/drawing/2014/main" id="{67146E44-982C-DDCB-EF04-E409C539ADC1}"/>
              </a:ext>
            </a:extLst>
          </p:cNvPr>
          <p:cNvGrpSpPr/>
          <p:nvPr/>
        </p:nvGrpSpPr>
        <p:grpSpPr>
          <a:xfrm rot="3730759">
            <a:off x="6563865" y="804821"/>
            <a:ext cx="949885" cy="1163493"/>
            <a:chOff x="7602444" y="4967675"/>
            <a:chExt cx="483619" cy="592374"/>
          </a:xfrm>
        </p:grpSpPr>
        <p:grpSp>
          <p:nvGrpSpPr>
            <p:cNvPr id="9" name="Graphic 214">
              <a:extLst>
                <a:ext uri="{FF2B5EF4-FFF2-40B4-BE49-F238E27FC236}">
                  <a16:creationId xmlns:a16="http://schemas.microsoft.com/office/drawing/2014/main" id="{DE99BCAB-5FF3-81B5-725A-DCFFDE1AF9EF}"/>
                </a:ext>
              </a:extLst>
            </p:cNvPr>
            <p:cNvGrpSpPr/>
            <p:nvPr/>
          </p:nvGrpSpPr>
          <p:grpSpPr>
            <a:xfrm>
              <a:off x="7618661" y="4967675"/>
              <a:ext cx="467402" cy="507608"/>
              <a:chOff x="2251964" y="3590497"/>
              <a:chExt cx="467402" cy="507608"/>
            </a:xfrm>
            <a:solidFill>
              <a:srgbClr val="8DC641"/>
            </a:solidFill>
          </p:grpSpPr>
          <p:sp>
            <p:nvSpPr>
              <p:cNvPr id="14" name="Freeform 13">
                <a:extLst>
                  <a:ext uri="{FF2B5EF4-FFF2-40B4-BE49-F238E27FC236}">
                    <a16:creationId xmlns:a16="http://schemas.microsoft.com/office/drawing/2014/main" id="{578ED1C3-8686-ACD3-3876-A1B347060767}"/>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45F8FEE-105A-4450-1103-B6F4B7B71387}"/>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112DE49-7CEC-7792-F160-D40A3BBFF233}"/>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0" name="Graphic 214">
              <a:extLst>
                <a:ext uri="{FF2B5EF4-FFF2-40B4-BE49-F238E27FC236}">
                  <a16:creationId xmlns:a16="http://schemas.microsoft.com/office/drawing/2014/main" id="{0FABC650-489D-E5A8-59F5-0F93D90F9FE8}"/>
                </a:ext>
              </a:extLst>
            </p:cNvPr>
            <p:cNvGrpSpPr/>
            <p:nvPr/>
          </p:nvGrpSpPr>
          <p:grpSpPr>
            <a:xfrm>
              <a:off x="7602444" y="4993761"/>
              <a:ext cx="421973" cy="566288"/>
              <a:chOff x="2235747" y="3616583"/>
              <a:chExt cx="421973" cy="566288"/>
            </a:xfrm>
            <a:solidFill>
              <a:srgbClr val="231F20"/>
            </a:solidFill>
          </p:grpSpPr>
          <p:sp>
            <p:nvSpPr>
              <p:cNvPr id="11" name="Freeform 10">
                <a:extLst>
                  <a:ext uri="{FF2B5EF4-FFF2-40B4-BE49-F238E27FC236}">
                    <a16:creationId xmlns:a16="http://schemas.microsoft.com/office/drawing/2014/main" id="{DBD5FE4F-4C47-8CE3-5224-03843F1CD31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7E50A44-386F-1A7C-35CB-719B774873DD}"/>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63509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en-IE" sz="3600" b="1" dirty="0"/>
              <a:t>Well Done!!! </a:t>
            </a:r>
            <a:r>
              <a:rPr lang="en-IE" sz="3600" dirty="0"/>
              <a:t>You are doing great…keep going on this learning journey.</a:t>
            </a:r>
          </a:p>
          <a:p>
            <a:pPr>
              <a:lnSpc>
                <a:spcPct val="110000"/>
              </a:lnSpc>
            </a:pPr>
            <a:r>
              <a:rPr lang="en-IE" sz="3600" dirty="0"/>
              <a:t>In Module 3 we discuss </a:t>
            </a:r>
            <a:r>
              <a:rPr lang="en-US" sz="3600" b="1" dirty="0"/>
              <a:t>Building Bridges between Agroecology &amp; the Community</a:t>
            </a:r>
            <a:r>
              <a:rPr lang="en-IE" sz="36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European Directives and Strategies</a:t>
            </a:r>
            <a:endParaRPr/>
          </a:p>
          <a:p>
            <a:pPr marL="0" lvl="0" indent="0" algn="l" rtl="0">
              <a:lnSpc>
                <a:spcPct val="90000"/>
              </a:lnSpc>
              <a:spcBef>
                <a:spcPts val="1000"/>
              </a:spcBef>
              <a:spcAft>
                <a:spcPts val="0"/>
              </a:spcAft>
              <a:buClr>
                <a:srgbClr val="000000"/>
              </a:buClr>
              <a:buSzPts val="4800"/>
              <a:buNone/>
            </a:pPr>
            <a:endParaRPr/>
          </a:p>
        </p:txBody>
      </p:sp>
      <p:sp>
        <p:nvSpPr>
          <p:cNvPr id="390" name="Google Shape;390;p1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dirty="0"/>
              <a:t>01</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6"/>
          <p:cNvSpPr txBox="1">
            <a:spLocks noGrp="1"/>
          </p:cNvSpPr>
          <p:nvPr>
            <p:ph type="body" idx="1"/>
          </p:nvPr>
        </p:nvSpPr>
        <p:spPr>
          <a:xfrm>
            <a:off x="898357" y="1748301"/>
            <a:ext cx="5197643" cy="3025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The European Union (EU) has been at the forefront of integrating sustainable practices in agriculture, with key policies like the </a:t>
            </a:r>
            <a:r>
              <a:rPr lang="en-US" b="1" u="sng" dirty="0">
                <a:solidFill>
                  <a:schemeClr val="hlink"/>
                </a:solidFill>
                <a:hlinkClick r:id="rId3"/>
              </a:rPr>
              <a:t>Farm to Fork Strategy </a:t>
            </a:r>
            <a:r>
              <a:rPr lang="en-US" dirty="0"/>
              <a:t>and the </a:t>
            </a:r>
            <a:r>
              <a:rPr lang="en-US" b="1" u="sng" dirty="0">
                <a:solidFill>
                  <a:schemeClr val="hlink"/>
                </a:solidFill>
                <a:hlinkClick r:id="rId4"/>
              </a:rPr>
              <a:t>2030 Biodiversity Strategy </a:t>
            </a:r>
            <a:r>
              <a:rPr lang="en-US" dirty="0"/>
              <a:t>playing pivotal roles. Both of these strategies not only advocate for but also actively support the principles of Agroecology, helping to steer European agriculture towards a more sustainable, equitable and environmentally friendly future.</a:t>
            </a:r>
            <a:endParaRPr dirty="0"/>
          </a:p>
        </p:txBody>
      </p:sp>
      <p:sp>
        <p:nvSpPr>
          <p:cNvPr id="396" name="Google Shape;396;p16"/>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a:t>Agroecology and Europe</a:t>
            </a:r>
            <a:endParaRPr/>
          </a:p>
        </p:txBody>
      </p:sp>
      <p:pic>
        <p:nvPicPr>
          <p:cNvPr id="397" name="Google Shape;397;p16" descr="Rows of cabbages growing in field"/>
          <p:cNvPicPr preferRelativeResize="0">
            <a:picLocks noGrp="1"/>
          </p:cNvPicPr>
          <p:nvPr>
            <p:ph type="pic" idx="3"/>
          </p:nvPr>
        </p:nvPicPr>
        <p:blipFill rotWithShape="1">
          <a:blip r:embed="rId5"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pic>
        <p:nvPicPr>
          <p:cNvPr id="398" name="Google Shape;398;p16">
            <a:hlinkClick r:id="rId3"/>
          </p:cNvPr>
          <p:cNvPicPr preferRelativeResize="0"/>
          <p:nvPr/>
        </p:nvPicPr>
        <p:blipFill rotWithShape="1">
          <a:blip r:embed="rId6">
            <a:alphaModFix/>
          </a:blip>
          <a:srcRect/>
          <a:stretch/>
        </p:blipFill>
        <p:spPr>
          <a:xfrm>
            <a:off x="7378933" y="1155445"/>
            <a:ext cx="3740342" cy="495325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Reducing Chemicals in Farming</a:t>
            </a:r>
            <a:endParaRPr/>
          </a:p>
        </p:txBody>
      </p:sp>
      <p:sp>
        <p:nvSpPr>
          <p:cNvPr id="404" name="Google Shape;404;p17"/>
          <p:cNvSpPr txBox="1">
            <a:spLocks noGrp="1"/>
          </p:cNvSpPr>
          <p:nvPr>
            <p:ph type="body" idx="2"/>
          </p:nvPr>
        </p:nvSpPr>
        <p:spPr>
          <a:xfrm>
            <a:off x="4336141" y="1302150"/>
            <a:ext cx="7129387"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It sets targets for reducing the use of pesticides, fertilisers, and antibiotics in farming, which aligns with agroecological principles of diminishing external chemical inputs.</a:t>
            </a:r>
            <a:endParaRPr/>
          </a:p>
        </p:txBody>
      </p:sp>
      <p:sp>
        <p:nvSpPr>
          <p:cNvPr id="405" name="Google Shape;405;p17"/>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pic>
        <p:nvPicPr>
          <p:cNvPr id="406" name="Google Shape;406;p17" descr="Plants in field"/>
          <p:cNvPicPr preferRelativeResize="0">
            <a:picLocks noGrp="1"/>
          </p:cNvPicPr>
          <p:nvPr>
            <p:ph type="pic" idx="4"/>
          </p:nvPr>
        </p:nvPicPr>
        <p:blipFill rotWithShape="1">
          <a:blip r:embed="rId3" cstate="screen">
            <a:alphaModFix/>
            <a:extLst>
              <a:ext uri="{28A0092B-C50C-407E-A947-70E740481C1C}">
                <a14:useLocalDpi xmlns:a14="http://schemas.microsoft.com/office/drawing/2010/main"/>
              </a:ext>
            </a:extLst>
          </a:blip>
          <a:srcRect/>
          <a:stretch/>
        </p:blipFill>
        <p:spPr>
          <a:xfrm>
            <a:off x="7559" y="188180"/>
            <a:ext cx="3354094" cy="5923858"/>
          </a:xfrm>
          <a:prstGeom prst="rect">
            <a:avLst/>
          </a:prstGeom>
          <a:solidFill>
            <a:srgbClr val="D8D8D8"/>
          </a:solidFill>
          <a:ln>
            <a:noFill/>
          </a:ln>
        </p:spPr>
      </p:pic>
      <p:sp>
        <p:nvSpPr>
          <p:cNvPr id="407" name="Google Shape;407;p17"/>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Promoting Organic Farming</a:t>
            </a:r>
            <a:endParaRPr/>
          </a:p>
        </p:txBody>
      </p:sp>
      <p:sp>
        <p:nvSpPr>
          <p:cNvPr id="408" name="Google Shape;408;p17"/>
          <p:cNvSpPr txBox="1">
            <a:spLocks noGrp="1"/>
          </p:cNvSpPr>
          <p:nvPr>
            <p:ph type="body" idx="6"/>
          </p:nvPr>
        </p:nvSpPr>
        <p:spPr>
          <a:xfrm>
            <a:off x="4336141" y="3189659"/>
            <a:ext cx="7129386"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The strategy aims to increase the area of agricultural land under organic farming. This aligns with agroecology  as organic farming relies on ecological processes and cycles.</a:t>
            </a:r>
            <a:endParaRPr/>
          </a:p>
        </p:txBody>
      </p:sp>
      <p:sp>
        <p:nvSpPr>
          <p:cNvPr id="409" name="Google Shape;409;p17"/>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410" name="Google Shape;410;p17"/>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Encouraging Sustainable Food Production</a:t>
            </a:r>
            <a:endParaRPr/>
          </a:p>
        </p:txBody>
      </p:sp>
      <p:sp>
        <p:nvSpPr>
          <p:cNvPr id="411" name="Google Shape;411;p17"/>
          <p:cNvSpPr txBox="1">
            <a:spLocks noGrp="1"/>
          </p:cNvSpPr>
          <p:nvPr>
            <p:ph type="body" idx="9"/>
          </p:nvPr>
        </p:nvSpPr>
        <p:spPr>
          <a:xfrm>
            <a:off x="4351639" y="5091176"/>
            <a:ext cx="7129386"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Farm to Fork focuses on sustainable food production and reducing the carbon footprint of the agriculture sector, both central principles of Agroecology</a:t>
            </a:r>
            <a:endParaRPr/>
          </a:p>
        </p:txBody>
      </p:sp>
      <p:sp>
        <p:nvSpPr>
          <p:cNvPr id="412" name="Google Shape;412;p17"/>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sp>
        <p:nvSpPr>
          <p:cNvPr id="413" name="Google Shape;413;p17"/>
          <p:cNvSpPr txBox="1"/>
          <p:nvPr/>
        </p:nvSpPr>
        <p:spPr>
          <a:xfrm>
            <a:off x="312383" y="395509"/>
            <a:ext cx="2744446" cy="550916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0" i="0" dirty="0">
                <a:solidFill>
                  <a:srgbClr val="000000"/>
                </a:solidFill>
                <a:ea typeface="Calibri"/>
                <a:cs typeface="Calibri"/>
                <a:sym typeface="Calibri"/>
              </a:rPr>
              <a:t>Launched as a part of the European Green Deal, the </a:t>
            </a:r>
            <a:r>
              <a:rPr lang="en-US" sz="2200" b="1" i="0" dirty="0">
                <a:solidFill>
                  <a:srgbClr val="000000"/>
                </a:solidFill>
                <a:ea typeface="Calibri"/>
                <a:cs typeface="Calibri"/>
                <a:sym typeface="Calibri"/>
              </a:rPr>
              <a:t>Farm to Fork Strategy </a:t>
            </a:r>
            <a:r>
              <a:rPr lang="en-US" sz="2200" b="0" i="0" dirty="0">
                <a:solidFill>
                  <a:srgbClr val="000000"/>
                </a:solidFill>
                <a:ea typeface="Calibri"/>
                <a:cs typeface="Calibri"/>
                <a:sym typeface="Calibri"/>
              </a:rPr>
              <a:t>aims to make food systems FAIR, HEALTHY, AND ENVIRONMENTALLY FRIENDLY. </a:t>
            </a:r>
          </a:p>
          <a:p>
            <a:pPr marL="0" marR="0" lvl="0" indent="0" algn="l" rtl="0">
              <a:spcBef>
                <a:spcPts val="0"/>
              </a:spcBef>
              <a:spcAft>
                <a:spcPts val="0"/>
              </a:spcAft>
              <a:buNone/>
            </a:pPr>
            <a:r>
              <a:rPr lang="en-US" sz="2200" b="0" i="0" dirty="0">
                <a:solidFill>
                  <a:srgbClr val="000000"/>
                </a:solidFill>
                <a:ea typeface="Calibri"/>
                <a:cs typeface="Calibri"/>
                <a:sym typeface="Calibri"/>
              </a:rPr>
              <a:t>It </a:t>
            </a:r>
            <a:r>
              <a:rPr lang="en-US" sz="2200" b="0" i="0" dirty="0" err="1">
                <a:solidFill>
                  <a:srgbClr val="000000"/>
                </a:solidFill>
                <a:ea typeface="Calibri"/>
                <a:cs typeface="Calibri"/>
                <a:sym typeface="Calibri"/>
              </a:rPr>
              <a:t>recognises</a:t>
            </a:r>
            <a:r>
              <a:rPr lang="en-US" sz="2200" b="0" i="0" dirty="0">
                <a:solidFill>
                  <a:srgbClr val="000000"/>
                </a:solidFill>
                <a:ea typeface="Calibri"/>
                <a:cs typeface="Calibri"/>
                <a:sym typeface="Calibri"/>
              </a:rPr>
              <a:t> the crucial role agriculture plays in managing natural resources &amp; mitigating climate change.</a:t>
            </a:r>
            <a:endParaRPr dirty="0"/>
          </a:p>
          <a:p>
            <a:pPr marL="0" marR="0" lvl="0" indent="0" algn="l" rtl="0">
              <a:spcBef>
                <a:spcPts val="0"/>
              </a:spcBef>
              <a:spcAft>
                <a:spcPts val="0"/>
              </a:spcAft>
              <a:buNone/>
            </a:pPr>
            <a:r>
              <a:rPr lang="en-US" sz="2200" b="0" i="0" dirty="0">
                <a:solidFill>
                  <a:srgbClr val="000000"/>
                </a:solidFill>
                <a:ea typeface="Arial"/>
                <a:cs typeface="Arial"/>
                <a:sym typeface="Arial"/>
              </a:rPr>
              <a:t>The strategy supports Agroecology through:</a:t>
            </a:r>
            <a:endParaRPr dirty="0"/>
          </a:p>
        </p:txBody>
      </p:sp>
      <p:grpSp>
        <p:nvGrpSpPr>
          <p:cNvPr id="5" name="Group 4">
            <a:extLst>
              <a:ext uri="{FF2B5EF4-FFF2-40B4-BE49-F238E27FC236}">
                <a16:creationId xmlns:a16="http://schemas.microsoft.com/office/drawing/2014/main" id="{451D753A-E4E2-C2D5-7A82-5D088AA41A2A}"/>
              </a:ext>
            </a:extLst>
          </p:cNvPr>
          <p:cNvGrpSpPr/>
          <p:nvPr/>
        </p:nvGrpSpPr>
        <p:grpSpPr>
          <a:xfrm rot="2193605">
            <a:off x="2933275" y="5352346"/>
            <a:ext cx="712051" cy="767298"/>
            <a:chOff x="6084669" y="2147938"/>
            <a:chExt cx="812877" cy="798534"/>
          </a:xfrm>
          <a:solidFill>
            <a:srgbClr val="75A949"/>
          </a:solidFill>
        </p:grpSpPr>
        <p:sp>
          <p:nvSpPr>
            <p:cNvPr id="7" name="Freeform 68">
              <a:extLst>
                <a:ext uri="{FF2B5EF4-FFF2-40B4-BE49-F238E27FC236}">
                  <a16:creationId xmlns:a16="http://schemas.microsoft.com/office/drawing/2014/main" id="{7164B282-507F-66D8-7825-D082CD2C814A}"/>
                </a:ext>
              </a:extLst>
            </p:cNvPr>
            <p:cNvSpPr/>
            <p:nvPr/>
          </p:nvSpPr>
          <p:spPr>
            <a:xfrm>
              <a:off x="6084669" y="2147938"/>
              <a:ext cx="777967" cy="778154"/>
            </a:xfrm>
            <a:custGeom>
              <a:avLst/>
              <a:gdLst>
                <a:gd name="connsiteX0" fmla="*/ 552310 w 777967"/>
                <a:gd name="connsiteY0" fmla="*/ 129851 h 778154"/>
                <a:gd name="connsiteX1" fmla="*/ 540080 w 777967"/>
                <a:gd name="connsiteY1" fmla="*/ 129851 h 778154"/>
                <a:gd name="connsiteX2" fmla="*/ 324653 w 777967"/>
                <a:gd name="connsiteY2" fmla="*/ 129851 h 778154"/>
                <a:gd name="connsiteX3" fmla="*/ 262095 w 777967"/>
                <a:gd name="connsiteY3" fmla="*/ 43284 h 778154"/>
                <a:gd name="connsiteX4" fmla="*/ 325594 w 777967"/>
                <a:gd name="connsiteY4" fmla="*/ 0 h 778154"/>
                <a:gd name="connsiteX5" fmla="*/ 653909 w 777967"/>
                <a:gd name="connsiteY5" fmla="*/ 0 h 778154"/>
                <a:gd name="connsiteX6" fmla="*/ 712234 w 777967"/>
                <a:gd name="connsiteY6" fmla="*/ 0 h 778154"/>
                <a:gd name="connsiteX7" fmla="*/ 777615 w 777967"/>
                <a:gd name="connsiteY7" fmla="*/ 64925 h 778154"/>
                <a:gd name="connsiteX8" fmla="*/ 777615 w 777967"/>
                <a:gd name="connsiteY8" fmla="*/ 453537 h 778154"/>
                <a:gd name="connsiteX9" fmla="*/ 712704 w 777967"/>
                <a:gd name="connsiteY9" fmla="*/ 518933 h 778154"/>
                <a:gd name="connsiteX10" fmla="*/ 648264 w 777967"/>
                <a:gd name="connsiteY10" fmla="*/ 453067 h 778154"/>
                <a:gd name="connsiteX11" fmla="*/ 648264 w 777967"/>
                <a:gd name="connsiteY11" fmla="*/ 237589 h 778154"/>
                <a:gd name="connsiteX12" fmla="*/ 648264 w 777967"/>
                <a:gd name="connsiteY12" fmla="*/ 222064 h 778154"/>
                <a:gd name="connsiteX13" fmla="*/ 636505 w 777967"/>
                <a:gd name="connsiteY13" fmla="*/ 233355 h 778154"/>
                <a:gd name="connsiteX14" fmla="*/ 115341 w 777967"/>
                <a:gd name="connsiteY14" fmla="*/ 754641 h 778154"/>
                <a:gd name="connsiteX15" fmla="*/ 48549 w 777967"/>
                <a:gd name="connsiteY15" fmla="*/ 775812 h 778154"/>
                <a:gd name="connsiteX16" fmla="*/ 15623 w 777967"/>
                <a:gd name="connsiteY16" fmla="*/ 671367 h 778154"/>
                <a:gd name="connsiteX17" fmla="*/ 26442 w 777967"/>
                <a:gd name="connsiteY17" fmla="*/ 660075 h 778154"/>
                <a:gd name="connsiteX18" fmla="*/ 544784 w 777967"/>
                <a:gd name="connsiteY18" fmla="*/ 142083 h 778154"/>
                <a:gd name="connsiteX19" fmla="*/ 555602 w 777967"/>
                <a:gd name="connsiteY19" fmla="*/ 133615 h 778154"/>
                <a:gd name="connsiteX20" fmla="*/ 552310 w 777967"/>
                <a:gd name="connsiteY20" fmla="*/ 129851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552310" y="129851"/>
                  </a:moveTo>
                  <a:cubicBezTo>
                    <a:pt x="548077" y="129851"/>
                    <a:pt x="544314" y="129851"/>
                    <a:pt x="540080" y="129851"/>
                  </a:cubicBezTo>
                  <a:cubicBezTo>
                    <a:pt x="468114" y="129851"/>
                    <a:pt x="396619" y="129851"/>
                    <a:pt x="324653" y="129851"/>
                  </a:cubicBezTo>
                  <a:cubicBezTo>
                    <a:pt x="278087" y="129851"/>
                    <a:pt x="247043" y="86097"/>
                    <a:pt x="262095" y="43284"/>
                  </a:cubicBezTo>
                  <a:cubicBezTo>
                    <a:pt x="271502" y="16937"/>
                    <a:pt x="295491" y="0"/>
                    <a:pt x="325594" y="0"/>
                  </a:cubicBezTo>
                  <a:cubicBezTo>
                    <a:pt x="435189" y="0"/>
                    <a:pt x="544314" y="0"/>
                    <a:pt x="653909" y="0"/>
                  </a:cubicBezTo>
                  <a:cubicBezTo>
                    <a:pt x="673194" y="0"/>
                    <a:pt x="692479" y="0"/>
                    <a:pt x="712234" y="0"/>
                  </a:cubicBezTo>
                  <a:cubicBezTo>
                    <a:pt x="749393" y="471"/>
                    <a:pt x="777615" y="27758"/>
                    <a:pt x="777615" y="64925"/>
                  </a:cubicBezTo>
                  <a:cubicBezTo>
                    <a:pt x="778085" y="194306"/>
                    <a:pt x="778085" y="324157"/>
                    <a:pt x="777615" y="453537"/>
                  </a:cubicBezTo>
                  <a:cubicBezTo>
                    <a:pt x="777615" y="490234"/>
                    <a:pt x="748452" y="518933"/>
                    <a:pt x="712704" y="518933"/>
                  </a:cubicBezTo>
                  <a:cubicBezTo>
                    <a:pt x="676957" y="518933"/>
                    <a:pt x="648264" y="490234"/>
                    <a:pt x="648264" y="453067"/>
                  </a:cubicBezTo>
                  <a:cubicBezTo>
                    <a:pt x="647794" y="381084"/>
                    <a:pt x="648264" y="309572"/>
                    <a:pt x="648264" y="237589"/>
                  </a:cubicBezTo>
                  <a:cubicBezTo>
                    <a:pt x="648264" y="233355"/>
                    <a:pt x="648264" y="229121"/>
                    <a:pt x="648264" y="222064"/>
                  </a:cubicBezTo>
                  <a:cubicBezTo>
                    <a:pt x="643090" y="226769"/>
                    <a:pt x="639798" y="230062"/>
                    <a:pt x="636505" y="233355"/>
                  </a:cubicBezTo>
                  <a:cubicBezTo>
                    <a:pt x="462941" y="406960"/>
                    <a:pt x="288905" y="581036"/>
                    <a:pt x="115341" y="754641"/>
                  </a:cubicBezTo>
                  <a:cubicBezTo>
                    <a:pt x="96526" y="773460"/>
                    <a:pt x="74889" y="782869"/>
                    <a:pt x="48549" y="775812"/>
                  </a:cubicBezTo>
                  <a:cubicBezTo>
                    <a:pt x="1983" y="763580"/>
                    <a:pt x="-15421" y="708064"/>
                    <a:pt x="15623" y="671367"/>
                  </a:cubicBezTo>
                  <a:cubicBezTo>
                    <a:pt x="18916" y="667132"/>
                    <a:pt x="22679" y="663839"/>
                    <a:pt x="26442" y="660075"/>
                  </a:cubicBezTo>
                  <a:cubicBezTo>
                    <a:pt x="199066" y="487411"/>
                    <a:pt x="371690" y="314747"/>
                    <a:pt x="544784" y="142083"/>
                  </a:cubicBezTo>
                  <a:cubicBezTo>
                    <a:pt x="548077" y="138790"/>
                    <a:pt x="551840" y="136438"/>
                    <a:pt x="555602" y="133615"/>
                  </a:cubicBezTo>
                  <a:cubicBezTo>
                    <a:pt x="553721" y="132203"/>
                    <a:pt x="552780" y="131262"/>
                    <a:pt x="552310" y="129851"/>
                  </a:cubicBezTo>
                  <a:close/>
                </a:path>
              </a:pathLst>
            </a:custGeom>
            <a:grpFill/>
            <a:ln w="4695" cap="flat">
              <a:solidFill>
                <a:srgbClr val="000000"/>
              </a:solidFill>
              <a:prstDash val="solid"/>
              <a:miter/>
            </a:ln>
          </p:spPr>
          <p:txBody>
            <a:bodyPr rtlCol="0" anchor="ctr"/>
            <a:lstStyle/>
            <a:p>
              <a:endParaRPr lang="en-US"/>
            </a:p>
          </p:txBody>
        </p:sp>
        <p:sp>
          <p:nvSpPr>
            <p:cNvPr id="8" name="Freeform 94">
              <a:extLst>
                <a:ext uri="{FF2B5EF4-FFF2-40B4-BE49-F238E27FC236}">
                  <a16:creationId xmlns:a16="http://schemas.microsoft.com/office/drawing/2014/main" id="{B77FBECA-7B7E-E763-CCA5-A35AB44D2811}"/>
                </a:ext>
              </a:extLst>
            </p:cNvPr>
            <p:cNvSpPr/>
            <p:nvPr/>
          </p:nvSpPr>
          <p:spPr>
            <a:xfrm>
              <a:off x="6101246" y="2150901"/>
              <a:ext cx="796300" cy="795571"/>
            </a:xfrm>
            <a:custGeom>
              <a:avLst/>
              <a:gdLst>
                <a:gd name="connsiteX0" fmla="*/ 73937 w 796300"/>
                <a:gd name="connsiteY0" fmla="*/ 795572 h 795571"/>
                <a:gd name="connsiteX1" fmla="*/ 55123 w 796300"/>
                <a:gd name="connsiteY1" fmla="*/ 793219 h 795571"/>
                <a:gd name="connsiteX2" fmla="*/ 3382 w 796300"/>
                <a:gd name="connsiteY2" fmla="*/ 744761 h 795571"/>
                <a:gd name="connsiteX3" fmla="*/ 17493 w 796300"/>
                <a:gd name="connsiteY3" fmla="*/ 674660 h 795571"/>
                <a:gd name="connsiteX4" fmla="*/ 27371 w 796300"/>
                <a:gd name="connsiteY4" fmla="*/ 664310 h 795571"/>
                <a:gd name="connsiteX5" fmla="*/ 29253 w 796300"/>
                <a:gd name="connsiteY5" fmla="*/ 662428 h 795571"/>
                <a:gd name="connsiteX6" fmla="*/ 544773 w 796300"/>
                <a:gd name="connsiteY6" fmla="*/ 146788 h 795571"/>
                <a:gd name="connsiteX7" fmla="*/ 485977 w 796300"/>
                <a:gd name="connsiteY7" fmla="*/ 146788 h 795571"/>
                <a:gd name="connsiteX8" fmla="*/ 334519 w 796300"/>
                <a:gd name="connsiteY8" fmla="*/ 146788 h 795571"/>
                <a:gd name="connsiteX9" fmla="*/ 272902 w 796300"/>
                <a:gd name="connsiteY9" fmla="*/ 115266 h 795571"/>
                <a:gd name="connsiteX10" fmla="*/ 263965 w 796300"/>
                <a:gd name="connsiteY10" fmla="*/ 48929 h 795571"/>
                <a:gd name="connsiteX11" fmla="*/ 335460 w 796300"/>
                <a:gd name="connsiteY11" fmla="*/ 0 h 795571"/>
                <a:gd name="connsiteX12" fmla="*/ 575346 w 796300"/>
                <a:gd name="connsiteY12" fmla="*/ 0 h 795571"/>
                <a:gd name="connsiteX13" fmla="*/ 663775 w 796300"/>
                <a:gd name="connsiteY13" fmla="*/ 0 h 795571"/>
                <a:gd name="connsiteX14" fmla="*/ 681649 w 796300"/>
                <a:gd name="connsiteY14" fmla="*/ 0 h 795571"/>
                <a:gd name="connsiteX15" fmla="*/ 722100 w 796300"/>
                <a:gd name="connsiteY15" fmla="*/ 0 h 795571"/>
                <a:gd name="connsiteX16" fmla="*/ 795948 w 796300"/>
                <a:gd name="connsiteY16" fmla="*/ 73394 h 795571"/>
                <a:gd name="connsiteX17" fmla="*/ 795948 w 796300"/>
                <a:gd name="connsiteY17" fmla="*/ 462006 h 795571"/>
                <a:gd name="connsiteX18" fmla="*/ 774311 w 796300"/>
                <a:gd name="connsiteY18" fmla="*/ 514699 h 795571"/>
                <a:gd name="connsiteX19" fmla="*/ 722571 w 796300"/>
                <a:gd name="connsiteY19" fmla="*/ 535870 h 795571"/>
                <a:gd name="connsiteX20" fmla="*/ 649194 w 796300"/>
                <a:gd name="connsiteY20" fmla="*/ 461535 h 795571"/>
                <a:gd name="connsiteX21" fmla="*/ 649194 w 796300"/>
                <a:gd name="connsiteY21" fmla="*/ 309572 h 795571"/>
                <a:gd name="connsiteX22" fmla="*/ 649194 w 796300"/>
                <a:gd name="connsiteY22" fmla="*/ 250763 h 795571"/>
                <a:gd name="connsiteX23" fmla="*/ 549476 w 796300"/>
                <a:gd name="connsiteY23" fmla="*/ 350503 h 795571"/>
                <a:gd name="connsiteX24" fmla="*/ 130851 w 796300"/>
                <a:gd name="connsiteY24" fmla="*/ 769225 h 795571"/>
                <a:gd name="connsiteX25" fmla="*/ 73937 w 796300"/>
                <a:gd name="connsiteY25" fmla="*/ 795572 h 795571"/>
                <a:gd name="connsiteX26" fmla="*/ 561706 w 796300"/>
                <a:gd name="connsiteY26" fmla="*/ 129851 h 795571"/>
                <a:gd name="connsiteX27" fmla="*/ 566410 w 796300"/>
                <a:gd name="connsiteY27" fmla="*/ 129851 h 795571"/>
                <a:gd name="connsiteX28" fmla="*/ 574876 w 796300"/>
                <a:gd name="connsiteY28" fmla="*/ 143965 h 795571"/>
                <a:gd name="connsiteX29" fmla="*/ 568761 w 796300"/>
                <a:gd name="connsiteY29" fmla="*/ 148670 h 795571"/>
                <a:gd name="connsiteX30" fmla="*/ 564998 w 796300"/>
                <a:gd name="connsiteY30" fmla="*/ 151493 h 795571"/>
                <a:gd name="connsiteX31" fmla="*/ 558884 w 796300"/>
                <a:gd name="connsiteY31" fmla="*/ 156668 h 795571"/>
                <a:gd name="connsiteX32" fmla="*/ 40541 w 796300"/>
                <a:gd name="connsiteY32" fmla="*/ 674660 h 795571"/>
                <a:gd name="connsiteX33" fmla="*/ 38660 w 796300"/>
                <a:gd name="connsiteY33" fmla="*/ 676542 h 795571"/>
                <a:gd name="connsiteX34" fmla="*/ 30193 w 796300"/>
                <a:gd name="connsiteY34" fmla="*/ 685481 h 795571"/>
                <a:gd name="connsiteX35" fmla="*/ 19375 w 796300"/>
                <a:gd name="connsiteY35" fmla="*/ 739115 h 795571"/>
                <a:gd name="connsiteX36" fmla="*/ 58886 w 796300"/>
                <a:gd name="connsiteY36" fmla="*/ 776282 h 795571"/>
                <a:gd name="connsiteX37" fmla="*/ 117681 w 796300"/>
                <a:gd name="connsiteY37" fmla="*/ 757463 h 795571"/>
                <a:gd name="connsiteX38" fmla="*/ 536306 w 796300"/>
                <a:gd name="connsiteY38" fmla="*/ 338741 h 795571"/>
                <a:gd name="connsiteX39" fmla="*/ 639316 w 796300"/>
                <a:gd name="connsiteY39" fmla="*/ 235708 h 795571"/>
                <a:gd name="connsiteX40" fmla="*/ 646372 w 796300"/>
                <a:gd name="connsiteY40" fmla="*/ 229121 h 795571"/>
                <a:gd name="connsiteX41" fmla="*/ 665656 w 796300"/>
                <a:gd name="connsiteY41" fmla="*/ 210772 h 795571"/>
                <a:gd name="connsiteX42" fmla="*/ 665656 w 796300"/>
                <a:gd name="connsiteY42" fmla="*/ 246528 h 795571"/>
                <a:gd name="connsiteX43" fmla="*/ 665656 w 796300"/>
                <a:gd name="connsiteY43" fmla="*/ 310043 h 795571"/>
                <a:gd name="connsiteX44" fmla="*/ 665656 w 796300"/>
                <a:gd name="connsiteY44" fmla="*/ 462006 h 795571"/>
                <a:gd name="connsiteX45" fmla="*/ 721630 w 796300"/>
                <a:gd name="connsiteY45" fmla="*/ 519403 h 795571"/>
                <a:gd name="connsiteX46" fmla="*/ 722100 w 796300"/>
                <a:gd name="connsiteY46" fmla="*/ 519403 h 795571"/>
                <a:gd name="connsiteX47" fmla="*/ 761611 w 796300"/>
                <a:gd name="connsiteY47" fmla="*/ 503407 h 795571"/>
                <a:gd name="connsiteX48" fmla="*/ 778074 w 796300"/>
                <a:gd name="connsiteY48" fmla="*/ 462947 h 795571"/>
                <a:gd name="connsiteX49" fmla="*/ 778074 w 796300"/>
                <a:gd name="connsiteY49" fmla="*/ 74335 h 795571"/>
                <a:gd name="connsiteX50" fmla="*/ 721160 w 796300"/>
                <a:gd name="connsiteY50" fmla="*/ 17878 h 795571"/>
                <a:gd name="connsiteX51" fmla="*/ 681179 w 796300"/>
                <a:gd name="connsiteY51" fmla="*/ 17878 h 795571"/>
                <a:gd name="connsiteX52" fmla="*/ 663305 w 796300"/>
                <a:gd name="connsiteY52" fmla="*/ 17878 h 795571"/>
                <a:gd name="connsiteX53" fmla="*/ 574876 w 796300"/>
                <a:gd name="connsiteY53" fmla="*/ 17878 h 795571"/>
                <a:gd name="connsiteX54" fmla="*/ 334990 w 796300"/>
                <a:gd name="connsiteY54" fmla="*/ 17878 h 795571"/>
                <a:gd name="connsiteX55" fmla="*/ 279957 w 796300"/>
                <a:gd name="connsiteY55" fmla="*/ 55516 h 795571"/>
                <a:gd name="connsiteX56" fmla="*/ 286542 w 796300"/>
                <a:gd name="connsiteY56" fmla="*/ 106327 h 795571"/>
                <a:gd name="connsiteX57" fmla="*/ 334519 w 796300"/>
                <a:gd name="connsiteY57" fmla="*/ 130321 h 795571"/>
                <a:gd name="connsiteX58" fmla="*/ 485977 w 796300"/>
                <a:gd name="connsiteY58" fmla="*/ 130321 h 795571"/>
                <a:gd name="connsiteX59" fmla="*/ 549947 w 796300"/>
                <a:gd name="connsiteY59" fmla="*/ 130321 h 795571"/>
                <a:gd name="connsiteX60" fmla="*/ 561706 w 796300"/>
                <a:gd name="connsiteY60" fmla="*/ 130321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3937" y="795572"/>
                  </a:moveTo>
                  <a:cubicBezTo>
                    <a:pt x="67822" y="795572"/>
                    <a:pt x="61237" y="794631"/>
                    <a:pt x="55123" y="793219"/>
                  </a:cubicBezTo>
                  <a:cubicBezTo>
                    <a:pt x="30664" y="786633"/>
                    <a:pt x="11379" y="768755"/>
                    <a:pt x="3382" y="744761"/>
                  </a:cubicBezTo>
                  <a:cubicBezTo>
                    <a:pt x="-4143" y="720766"/>
                    <a:pt x="1031" y="694420"/>
                    <a:pt x="17493" y="674660"/>
                  </a:cubicBezTo>
                  <a:cubicBezTo>
                    <a:pt x="20786" y="670896"/>
                    <a:pt x="24079" y="667603"/>
                    <a:pt x="27371" y="664310"/>
                  </a:cubicBezTo>
                  <a:lnTo>
                    <a:pt x="29253" y="662428"/>
                  </a:lnTo>
                  <a:cubicBezTo>
                    <a:pt x="200936" y="490705"/>
                    <a:pt x="372619" y="318981"/>
                    <a:pt x="544773" y="146788"/>
                  </a:cubicBezTo>
                  <a:cubicBezTo>
                    <a:pt x="525017" y="146788"/>
                    <a:pt x="505732" y="146788"/>
                    <a:pt x="485977" y="146788"/>
                  </a:cubicBezTo>
                  <a:cubicBezTo>
                    <a:pt x="436118" y="146788"/>
                    <a:pt x="384849" y="146788"/>
                    <a:pt x="334519" y="146788"/>
                  </a:cubicBezTo>
                  <a:cubicBezTo>
                    <a:pt x="309120" y="146788"/>
                    <a:pt x="286542" y="135026"/>
                    <a:pt x="272902" y="115266"/>
                  </a:cubicBezTo>
                  <a:cubicBezTo>
                    <a:pt x="259261" y="95977"/>
                    <a:pt x="255969" y="71512"/>
                    <a:pt x="263965" y="48929"/>
                  </a:cubicBezTo>
                  <a:cubicBezTo>
                    <a:pt x="274783" y="18819"/>
                    <a:pt x="302064" y="0"/>
                    <a:pt x="335460" y="0"/>
                  </a:cubicBezTo>
                  <a:cubicBezTo>
                    <a:pt x="415422" y="0"/>
                    <a:pt x="495384" y="0"/>
                    <a:pt x="575346" y="0"/>
                  </a:cubicBezTo>
                  <a:lnTo>
                    <a:pt x="663775" y="0"/>
                  </a:lnTo>
                  <a:cubicBezTo>
                    <a:pt x="669890" y="0"/>
                    <a:pt x="675534" y="0"/>
                    <a:pt x="681649" y="0"/>
                  </a:cubicBezTo>
                  <a:cubicBezTo>
                    <a:pt x="694819" y="0"/>
                    <a:pt x="708460" y="0"/>
                    <a:pt x="722100" y="0"/>
                  </a:cubicBezTo>
                  <a:cubicBezTo>
                    <a:pt x="763963" y="471"/>
                    <a:pt x="795948" y="31992"/>
                    <a:pt x="795948" y="73394"/>
                  </a:cubicBezTo>
                  <a:cubicBezTo>
                    <a:pt x="796418" y="195717"/>
                    <a:pt x="796418" y="323216"/>
                    <a:pt x="795948" y="462006"/>
                  </a:cubicBezTo>
                  <a:cubicBezTo>
                    <a:pt x="795948" y="482236"/>
                    <a:pt x="787951" y="501055"/>
                    <a:pt x="774311" y="514699"/>
                  </a:cubicBezTo>
                  <a:cubicBezTo>
                    <a:pt x="760670" y="528343"/>
                    <a:pt x="741856" y="535870"/>
                    <a:pt x="722571" y="535870"/>
                  </a:cubicBezTo>
                  <a:cubicBezTo>
                    <a:pt x="681649" y="535400"/>
                    <a:pt x="649664" y="502937"/>
                    <a:pt x="649194" y="461535"/>
                  </a:cubicBezTo>
                  <a:cubicBezTo>
                    <a:pt x="649194" y="410724"/>
                    <a:pt x="649194" y="359442"/>
                    <a:pt x="649194" y="309572"/>
                  </a:cubicBezTo>
                  <a:cubicBezTo>
                    <a:pt x="649194" y="289812"/>
                    <a:pt x="649194" y="270523"/>
                    <a:pt x="649194" y="250763"/>
                  </a:cubicBezTo>
                  <a:lnTo>
                    <a:pt x="549476" y="350503"/>
                  </a:lnTo>
                  <a:cubicBezTo>
                    <a:pt x="412130" y="487882"/>
                    <a:pt x="270550" y="629494"/>
                    <a:pt x="130851" y="769225"/>
                  </a:cubicBezTo>
                  <a:cubicBezTo>
                    <a:pt x="112978" y="786633"/>
                    <a:pt x="93693" y="795572"/>
                    <a:pt x="73937" y="795572"/>
                  </a:cubicBezTo>
                  <a:close/>
                  <a:moveTo>
                    <a:pt x="561706" y="129851"/>
                  </a:moveTo>
                  <a:lnTo>
                    <a:pt x="566410" y="129851"/>
                  </a:lnTo>
                  <a:lnTo>
                    <a:pt x="574876" y="143965"/>
                  </a:lnTo>
                  <a:lnTo>
                    <a:pt x="568761" y="148670"/>
                  </a:lnTo>
                  <a:cubicBezTo>
                    <a:pt x="567350" y="149611"/>
                    <a:pt x="566410" y="150552"/>
                    <a:pt x="564998" y="151493"/>
                  </a:cubicBezTo>
                  <a:cubicBezTo>
                    <a:pt x="562647" y="153375"/>
                    <a:pt x="560295" y="154786"/>
                    <a:pt x="558884" y="156668"/>
                  </a:cubicBezTo>
                  <a:cubicBezTo>
                    <a:pt x="386260" y="329332"/>
                    <a:pt x="213636" y="501996"/>
                    <a:pt x="40541" y="674660"/>
                  </a:cubicBezTo>
                  <a:lnTo>
                    <a:pt x="38660" y="676542"/>
                  </a:lnTo>
                  <a:cubicBezTo>
                    <a:pt x="35367" y="679835"/>
                    <a:pt x="32545" y="682658"/>
                    <a:pt x="30193" y="685481"/>
                  </a:cubicBezTo>
                  <a:cubicBezTo>
                    <a:pt x="17493" y="700536"/>
                    <a:pt x="13260" y="720296"/>
                    <a:pt x="19375" y="739115"/>
                  </a:cubicBezTo>
                  <a:cubicBezTo>
                    <a:pt x="25019" y="757463"/>
                    <a:pt x="40071" y="771107"/>
                    <a:pt x="58886" y="776282"/>
                  </a:cubicBezTo>
                  <a:cubicBezTo>
                    <a:pt x="80522" y="781928"/>
                    <a:pt x="99337" y="775812"/>
                    <a:pt x="117681" y="757463"/>
                  </a:cubicBezTo>
                  <a:cubicBezTo>
                    <a:pt x="256909" y="617733"/>
                    <a:pt x="398960" y="476120"/>
                    <a:pt x="536306" y="338741"/>
                  </a:cubicBezTo>
                  <a:lnTo>
                    <a:pt x="639316" y="235708"/>
                  </a:lnTo>
                  <a:cubicBezTo>
                    <a:pt x="641668" y="233355"/>
                    <a:pt x="643549" y="231473"/>
                    <a:pt x="646372" y="229121"/>
                  </a:cubicBezTo>
                  <a:lnTo>
                    <a:pt x="665656" y="210772"/>
                  </a:lnTo>
                  <a:lnTo>
                    <a:pt x="665656" y="246528"/>
                  </a:lnTo>
                  <a:cubicBezTo>
                    <a:pt x="665656" y="267700"/>
                    <a:pt x="665656" y="288871"/>
                    <a:pt x="665656" y="310043"/>
                  </a:cubicBezTo>
                  <a:cubicBezTo>
                    <a:pt x="665656" y="359913"/>
                    <a:pt x="665656" y="411194"/>
                    <a:pt x="665656" y="462006"/>
                  </a:cubicBezTo>
                  <a:cubicBezTo>
                    <a:pt x="665656" y="493998"/>
                    <a:pt x="690586" y="518933"/>
                    <a:pt x="721630" y="519403"/>
                  </a:cubicBezTo>
                  <a:cubicBezTo>
                    <a:pt x="721630" y="519403"/>
                    <a:pt x="721630" y="519403"/>
                    <a:pt x="722100" y="519403"/>
                  </a:cubicBezTo>
                  <a:cubicBezTo>
                    <a:pt x="737152" y="519403"/>
                    <a:pt x="750793" y="513758"/>
                    <a:pt x="761611" y="503407"/>
                  </a:cubicBezTo>
                  <a:cubicBezTo>
                    <a:pt x="772429" y="492586"/>
                    <a:pt x="778074" y="478472"/>
                    <a:pt x="778074" y="462947"/>
                  </a:cubicBezTo>
                  <a:cubicBezTo>
                    <a:pt x="778544" y="323686"/>
                    <a:pt x="778074" y="196658"/>
                    <a:pt x="778074" y="74335"/>
                  </a:cubicBezTo>
                  <a:cubicBezTo>
                    <a:pt x="778074" y="42813"/>
                    <a:pt x="753615" y="18349"/>
                    <a:pt x="721160" y="17878"/>
                  </a:cubicBezTo>
                  <a:cubicBezTo>
                    <a:pt x="707989" y="17878"/>
                    <a:pt x="694349" y="17878"/>
                    <a:pt x="681179" y="17878"/>
                  </a:cubicBezTo>
                  <a:cubicBezTo>
                    <a:pt x="675064" y="17878"/>
                    <a:pt x="669419" y="17878"/>
                    <a:pt x="663305" y="17878"/>
                  </a:cubicBezTo>
                  <a:lnTo>
                    <a:pt x="574876" y="17878"/>
                  </a:lnTo>
                  <a:cubicBezTo>
                    <a:pt x="494914" y="17878"/>
                    <a:pt x="414952" y="17878"/>
                    <a:pt x="334990" y="17878"/>
                  </a:cubicBezTo>
                  <a:cubicBezTo>
                    <a:pt x="309120" y="17878"/>
                    <a:pt x="287953" y="32463"/>
                    <a:pt x="279957" y="55516"/>
                  </a:cubicBezTo>
                  <a:cubicBezTo>
                    <a:pt x="273842" y="72923"/>
                    <a:pt x="276194" y="91272"/>
                    <a:pt x="286542" y="106327"/>
                  </a:cubicBezTo>
                  <a:cubicBezTo>
                    <a:pt x="297361" y="121853"/>
                    <a:pt x="314764" y="130321"/>
                    <a:pt x="334519" y="130321"/>
                  </a:cubicBezTo>
                  <a:cubicBezTo>
                    <a:pt x="384849" y="130321"/>
                    <a:pt x="436118" y="130321"/>
                    <a:pt x="485977" y="130321"/>
                  </a:cubicBezTo>
                  <a:cubicBezTo>
                    <a:pt x="507144" y="130321"/>
                    <a:pt x="528780" y="130321"/>
                    <a:pt x="549947" y="130321"/>
                  </a:cubicBezTo>
                  <a:lnTo>
                    <a:pt x="561706" y="130321"/>
                  </a:lnTo>
                  <a:close/>
                </a:path>
              </a:pathLst>
            </a:custGeom>
            <a:solidFill>
              <a:srgbClr val="000000"/>
            </a:solidFill>
            <a:ln w="4695" cap="flat">
              <a:solidFill>
                <a:srgbClr val="000000"/>
              </a:solidFill>
              <a:prstDash val="solid"/>
              <a:miter/>
            </a:ln>
          </p:spPr>
          <p:txBody>
            <a:bodyPr rtlCol="0" anchor="ct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Biodiversity Conservation</a:t>
            </a:r>
            <a:endParaRPr/>
          </a:p>
        </p:txBody>
      </p:sp>
      <p:sp>
        <p:nvSpPr>
          <p:cNvPr id="420" name="Google Shape;420;p18"/>
          <p:cNvSpPr txBox="1">
            <a:spLocks noGrp="1"/>
          </p:cNvSpPr>
          <p:nvPr>
            <p:ph type="body" idx="2"/>
          </p:nvPr>
        </p:nvSpPr>
        <p:spPr>
          <a:xfrm>
            <a:off x="4336141" y="1302150"/>
            <a:ext cx="7129387"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By aiming to protect 30% of the EU’s land and sea areas, it creates a conducive environment for agroecological practices that thrive on and contribute to biodiversity.</a:t>
            </a:r>
            <a:endParaRPr/>
          </a:p>
        </p:txBody>
      </p:sp>
      <p:sp>
        <p:nvSpPr>
          <p:cNvPr id="421" name="Google Shape;421;p1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pic>
        <p:nvPicPr>
          <p:cNvPr id="422" name="Google Shape;422;p18" descr="Field of sunflowers"/>
          <p:cNvPicPr preferRelativeResize="0">
            <a:picLocks noGrp="1"/>
          </p:cNvPicPr>
          <p:nvPr>
            <p:ph type="pic" idx="4"/>
          </p:nvPr>
        </p:nvPicPr>
        <p:blipFill rotWithShape="1">
          <a:blip r:embed="rId3" cstate="screen">
            <a:alphaModFix/>
            <a:extLst>
              <a:ext uri="{28A0092B-C50C-407E-A947-70E740481C1C}">
                <a14:useLocalDpi xmlns:a14="http://schemas.microsoft.com/office/drawing/2010/main"/>
              </a:ext>
            </a:extLst>
          </a:blip>
          <a:srcRect/>
          <a:stretch/>
        </p:blipFill>
        <p:spPr>
          <a:xfrm>
            <a:off x="7559" y="188180"/>
            <a:ext cx="3354094" cy="5923858"/>
          </a:xfrm>
          <a:prstGeom prst="rect">
            <a:avLst/>
          </a:prstGeom>
          <a:solidFill>
            <a:srgbClr val="D8D8D8"/>
          </a:solidFill>
          <a:ln>
            <a:noFill/>
          </a:ln>
        </p:spPr>
      </p:pic>
      <p:sp>
        <p:nvSpPr>
          <p:cNvPr id="423" name="Google Shape;423;p18"/>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Restoring Ecosystems</a:t>
            </a:r>
            <a:endParaRPr/>
          </a:p>
        </p:txBody>
      </p:sp>
      <p:sp>
        <p:nvSpPr>
          <p:cNvPr id="424" name="Google Shape;424;p18"/>
          <p:cNvSpPr txBox="1">
            <a:spLocks noGrp="1"/>
          </p:cNvSpPr>
          <p:nvPr>
            <p:ph type="body" idx="6"/>
          </p:nvPr>
        </p:nvSpPr>
        <p:spPr>
          <a:xfrm>
            <a:off x="4336141" y="3189659"/>
            <a:ext cx="7129386"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The strategy includes plans to restore degraded ecosystems, including agricultural lands, which aligns with agroecological principles of enhancing ecosystem services and resilience.</a:t>
            </a:r>
            <a:endParaRPr/>
          </a:p>
        </p:txBody>
      </p:sp>
      <p:sp>
        <p:nvSpPr>
          <p:cNvPr id="425" name="Google Shape;425;p1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426" name="Google Shape;426;p18"/>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Integrating Biodiversity in Agricultural Practices</a:t>
            </a:r>
            <a:endParaRPr/>
          </a:p>
        </p:txBody>
      </p:sp>
      <p:sp>
        <p:nvSpPr>
          <p:cNvPr id="427" name="Google Shape;427;p18"/>
          <p:cNvSpPr txBox="1">
            <a:spLocks noGrp="1"/>
          </p:cNvSpPr>
          <p:nvPr>
            <p:ph type="body" idx="9"/>
          </p:nvPr>
        </p:nvSpPr>
        <p:spPr>
          <a:xfrm>
            <a:off x="4351639" y="5091176"/>
            <a:ext cx="7129386"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The strategy promotes integrating biodiversity considerations into farming practices &amp; methods that support habitat conservation and species diversity, akin to agroecology.</a:t>
            </a:r>
            <a:endParaRPr/>
          </a:p>
        </p:txBody>
      </p:sp>
      <p:sp>
        <p:nvSpPr>
          <p:cNvPr id="428" name="Google Shape;428;p1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sp>
        <p:nvSpPr>
          <p:cNvPr id="429" name="Google Shape;429;p18"/>
          <p:cNvSpPr txBox="1"/>
          <p:nvPr/>
        </p:nvSpPr>
        <p:spPr>
          <a:xfrm>
            <a:off x="312383" y="395509"/>
            <a:ext cx="2744446" cy="5509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0" i="0" dirty="0">
                <a:solidFill>
                  <a:srgbClr val="000000"/>
                </a:solidFill>
                <a:ea typeface="Calibri"/>
                <a:cs typeface="Calibri"/>
                <a:sym typeface="Calibri"/>
              </a:rPr>
              <a:t>The </a:t>
            </a:r>
            <a:r>
              <a:rPr lang="en-US" sz="2200" b="1" i="0" dirty="0">
                <a:solidFill>
                  <a:srgbClr val="000000"/>
                </a:solidFill>
                <a:ea typeface="Calibri"/>
                <a:cs typeface="Calibri"/>
                <a:sym typeface="Calibri"/>
              </a:rPr>
              <a:t>2030 Biodiversity Strategy </a:t>
            </a:r>
            <a:r>
              <a:rPr lang="en-US" sz="2200" b="0" i="0" dirty="0">
                <a:solidFill>
                  <a:srgbClr val="000000"/>
                </a:solidFill>
                <a:ea typeface="Calibri"/>
                <a:cs typeface="Calibri"/>
                <a:sym typeface="Calibri"/>
              </a:rPr>
              <a:t>is part of the EU's commitment to HALT BIODIVERSITY LOSS and build a healthy and resilient environment. It is intricately linked with agricultural practices, given the significant impact farming has on ecosystems. </a:t>
            </a:r>
            <a:endParaRPr dirty="0"/>
          </a:p>
          <a:p>
            <a:pPr marL="0" marR="0" lvl="0" indent="0" algn="l" rtl="0">
              <a:spcBef>
                <a:spcPts val="0"/>
              </a:spcBef>
              <a:spcAft>
                <a:spcPts val="0"/>
              </a:spcAft>
              <a:buNone/>
            </a:pPr>
            <a:endParaRPr sz="1000" b="0" i="0" dirty="0">
              <a:solidFill>
                <a:srgbClr val="000000"/>
              </a:solidFill>
              <a:ea typeface="Calibri"/>
              <a:cs typeface="Calibri"/>
              <a:sym typeface="Calibri"/>
            </a:endParaRPr>
          </a:p>
          <a:p>
            <a:pPr marL="0" marR="0" lvl="0" indent="0" algn="l" rtl="0">
              <a:spcBef>
                <a:spcPts val="0"/>
              </a:spcBef>
              <a:spcAft>
                <a:spcPts val="0"/>
              </a:spcAft>
              <a:buNone/>
            </a:pPr>
            <a:r>
              <a:rPr lang="en-US" sz="2200" b="0" i="0" dirty="0">
                <a:solidFill>
                  <a:srgbClr val="000000"/>
                </a:solidFill>
                <a:ea typeface="Arial"/>
                <a:cs typeface="Arial"/>
                <a:sym typeface="Arial"/>
              </a:rPr>
              <a:t>The strategy supports Agroecology through:</a:t>
            </a:r>
            <a:endParaRPr dirty="0"/>
          </a:p>
          <a:p>
            <a:pPr marL="0" marR="0" lvl="0" indent="0" algn="l" rtl="0">
              <a:spcBef>
                <a:spcPts val="0"/>
              </a:spcBef>
              <a:spcAft>
                <a:spcPts val="0"/>
              </a:spcAft>
              <a:buNone/>
            </a:pPr>
            <a:r>
              <a:rPr lang="en-US" sz="2200" dirty="0">
                <a:solidFill>
                  <a:srgbClr val="000000"/>
                </a:solidFill>
                <a:ea typeface="Arial"/>
                <a:cs typeface="Arial"/>
                <a:sym typeface="Arial"/>
              </a:rPr>
              <a:t>	</a:t>
            </a:r>
            <a:endParaRPr sz="2200" dirty="0">
              <a:solidFill>
                <a:srgbClr val="000000"/>
              </a:solidFill>
              <a:ea typeface="Calibri"/>
              <a:cs typeface="Calibri"/>
              <a:sym typeface="Calibri"/>
            </a:endParaRPr>
          </a:p>
        </p:txBody>
      </p:sp>
      <p:grpSp>
        <p:nvGrpSpPr>
          <p:cNvPr id="2" name="Group 1">
            <a:extLst>
              <a:ext uri="{FF2B5EF4-FFF2-40B4-BE49-F238E27FC236}">
                <a16:creationId xmlns:a16="http://schemas.microsoft.com/office/drawing/2014/main" id="{F1ECBDA1-D754-C7EE-A3A5-AC35E5C94948}"/>
              </a:ext>
            </a:extLst>
          </p:cNvPr>
          <p:cNvGrpSpPr/>
          <p:nvPr/>
        </p:nvGrpSpPr>
        <p:grpSpPr>
          <a:xfrm rot="2193605">
            <a:off x="2255568" y="5297904"/>
            <a:ext cx="712051" cy="767298"/>
            <a:chOff x="6084669" y="2147938"/>
            <a:chExt cx="812877" cy="798534"/>
          </a:xfrm>
          <a:solidFill>
            <a:srgbClr val="75A949"/>
          </a:solidFill>
        </p:grpSpPr>
        <p:sp>
          <p:nvSpPr>
            <p:cNvPr id="3" name="Freeform 68">
              <a:extLst>
                <a:ext uri="{FF2B5EF4-FFF2-40B4-BE49-F238E27FC236}">
                  <a16:creationId xmlns:a16="http://schemas.microsoft.com/office/drawing/2014/main" id="{99BDAF0C-2D68-3AE5-5B94-9F3EFA869CD7}"/>
                </a:ext>
              </a:extLst>
            </p:cNvPr>
            <p:cNvSpPr/>
            <p:nvPr/>
          </p:nvSpPr>
          <p:spPr>
            <a:xfrm>
              <a:off x="6084669" y="2147938"/>
              <a:ext cx="777967" cy="778154"/>
            </a:xfrm>
            <a:custGeom>
              <a:avLst/>
              <a:gdLst>
                <a:gd name="connsiteX0" fmla="*/ 552310 w 777967"/>
                <a:gd name="connsiteY0" fmla="*/ 129851 h 778154"/>
                <a:gd name="connsiteX1" fmla="*/ 540080 w 777967"/>
                <a:gd name="connsiteY1" fmla="*/ 129851 h 778154"/>
                <a:gd name="connsiteX2" fmla="*/ 324653 w 777967"/>
                <a:gd name="connsiteY2" fmla="*/ 129851 h 778154"/>
                <a:gd name="connsiteX3" fmla="*/ 262095 w 777967"/>
                <a:gd name="connsiteY3" fmla="*/ 43284 h 778154"/>
                <a:gd name="connsiteX4" fmla="*/ 325594 w 777967"/>
                <a:gd name="connsiteY4" fmla="*/ 0 h 778154"/>
                <a:gd name="connsiteX5" fmla="*/ 653909 w 777967"/>
                <a:gd name="connsiteY5" fmla="*/ 0 h 778154"/>
                <a:gd name="connsiteX6" fmla="*/ 712234 w 777967"/>
                <a:gd name="connsiteY6" fmla="*/ 0 h 778154"/>
                <a:gd name="connsiteX7" fmla="*/ 777615 w 777967"/>
                <a:gd name="connsiteY7" fmla="*/ 64925 h 778154"/>
                <a:gd name="connsiteX8" fmla="*/ 777615 w 777967"/>
                <a:gd name="connsiteY8" fmla="*/ 453537 h 778154"/>
                <a:gd name="connsiteX9" fmla="*/ 712704 w 777967"/>
                <a:gd name="connsiteY9" fmla="*/ 518933 h 778154"/>
                <a:gd name="connsiteX10" fmla="*/ 648264 w 777967"/>
                <a:gd name="connsiteY10" fmla="*/ 453067 h 778154"/>
                <a:gd name="connsiteX11" fmla="*/ 648264 w 777967"/>
                <a:gd name="connsiteY11" fmla="*/ 237589 h 778154"/>
                <a:gd name="connsiteX12" fmla="*/ 648264 w 777967"/>
                <a:gd name="connsiteY12" fmla="*/ 222064 h 778154"/>
                <a:gd name="connsiteX13" fmla="*/ 636505 w 777967"/>
                <a:gd name="connsiteY13" fmla="*/ 233355 h 778154"/>
                <a:gd name="connsiteX14" fmla="*/ 115341 w 777967"/>
                <a:gd name="connsiteY14" fmla="*/ 754641 h 778154"/>
                <a:gd name="connsiteX15" fmla="*/ 48549 w 777967"/>
                <a:gd name="connsiteY15" fmla="*/ 775812 h 778154"/>
                <a:gd name="connsiteX16" fmla="*/ 15623 w 777967"/>
                <a:gd name="connsiteY16" fmla="*/ 671367 h 778154"/>
                <a:gd name="connsiteX17" fmla="*/ 26442 w 777967"/>
                <a:gd name="connsiteY17" fmla="*/ 660075 h 778154"/>
                <a:gd name="connsiteX18" fmla="*/ 544784 w 777967"/>
                <a:gd name="connsiteY18" fmla="*/ 142083 h 778154"/>
                <a:gd name="connsiteX19" fmla="*/ 555602 w 777967"/>
                <a:gd name="connsiteY19" fmla="*/ 133615 h 778154"/>
                <a:gd name="connsiteX20" fmla="*/ 552310 w 777967"/>
                <a:gd name="connsiteY20" fmla="*/ 129851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552310" y="129851"/>
                  </a:moveTo>
                  <a:cubicBezTo>
                    <a:pt x="548077" y="129851"/>
                    <a:pt x="544314" y="129851"/>
                    <a:pt x="540080" y="129851"/>
                  </a:cubicBezTo>
                  <a:cubicBezTo>
                    <a:pt x="468114" y="129851"/>
                    <a:pt x="396619" y="129851"/>
                    <a:pt x="324653" y="129851"/>
                  </a:cubicBezTo>
                  <a:cubicBezTo>
                    <a:pt x="278087" y="129851"/>
                    <a:pt x="247043" y="86097"/>
                    <a:pt x="262095" y="43284"/>
                  </a:cubicBezTo>
                  <a:cubicBezTo>
                    <a:pt x="271502" y="16937"/>
                    <a:pt x="295491" y="0"/>
                    <a:pt x="325594" y="0"/>
                  </a:cubicBezTo>
                  <a:cubicBezTo>
                    <a:pt x="435189" y="0"/>
                    <a:pt x="544314" y="0"/>
                    <a:pt x="653909" y="0"/>
                  </a:cubicBezTo>
                  <a:cubicBezTo>
                    <a:pt x="673194" y="0"/>
                    <a:pt x="692479" y="0"/>
                    <a:pt x="712234" y="0"/>
                  </a:cubicBezTo>
                  <a:cubicBezTo>
                    <a:pt x="749393" y="471"/>
                    <a:pt x="777615" y="27758"/>
                    <a:pt x="777615" y="64925"/>
                  </a:cubicBezTo>
                  <a:cubicBezTo>
                    <a:pt x="778085" y="194306"/>
                    <a:pt x="778085" y="324157"/>
                    <a:pt x="777615" y="453537"/>
                  </a:cubicBezTo>
                  <a:cubicBezTo>
                    <a:pt x="777615" y="490234"/>
                    <a:pt x="748452" y="518933"/>
                    <a:pt x="712704" y="518933"/>
                  </a:cubicBezTo>
                  <a:cubicBezTo>
                    <a:pt x="676957" y="518933"/>
                    <a:pt x="648264" y="490234"/>
                    <a:pt x="648264" y="453067"/>
                  </a:cubicBezTo>
                  <a:cubicBezTo>
                    <a:pt x="647794" y="381084"/>
                    <a:pt x="648264" y="309572"/>
                    <a:pt x="648264" y="237589"/>
                  </a:cubicBezTo>
                  <a:cubicBezTo>
                    <a:pt x="648264" y="233355"/>
                    <a:pt x="648264" y="229121"/>
                    <a:pt x="648264" y="222064"/>
                  </a:cubicBezTo>
                  <a:cubicBezTo>
                    <a:pt x="643090" y="226769"/>
                    <a:pt x="639798" y="230062"/>
                    <a:pt x="636505" y="233355"/>
                  </a:cubicBezTo>
                  <a:cubicBezTo>
                    <a:pt x="462941" y="406960"/>
                    <a:pt x="288905" y="581036"/>
                    <a:pt x="115341" y="754641"/>
                  </a:cubicBezTo>
                  <a:cubicBezTo>
                    <a:pt x="96526" y="773460"/>
                    <a:pt x="74889" y="782869"/>
                    <a:pt x="48549" y="775812"/>
                  </a:cubicBezTo>
                  <a:cubicBezTo>
                    <a:pt x="1983" y="763580"/>
                    <a:pt x="-15421" y="708064"/>
                    <a:pt x="15623" y="671367"/>
                  </a:cubicBezTo>
                  <a:cubicBezTo>
                    <a:pt x="18916" y="667132"/>
                    <a:pt x="22679" y="663839"/>
                    <a:pt x="26442" y="660075"/>
                  </a:cubicBezTo>
                  <a:cubicBezTo>
                    <a:pt x="199066" y="487411"/>
                    <a:pt x="371690" y="314747"/>
                    <a:pt x="544784" y="142083"/>
                  </a:cubicBezTo>
                  <a:cubicBezTo>
                    <a:pt x="548077" y="138790"/>
                    <a:pt x="551840" y="136438"/>
                    <a:pt x="555602" y="133615"/>
                  </a:cubicBezTo>
                  <a:cubicBezTo>
                    <a:pt x="553721" y="132203"/>
                    <a:pt x="552780" y="131262"/>
                    <a:pt x="552310" y="129851"/>
                  </a:cubicBezTo>
                  <a:close/>
                </a:path>
              </a:pathLst>
            </a:custGeom>
            <a:grpFill/>
            <a:ln w="4695" cap="flat">
              <a:solidFill>
                <a:srgbClr val="000000"/>
              </a:solidFill>
              <a:prstDash val="solid"/>
              <a:miter/>
            </a:ln>
          </p:spPr>
          <p:txBody>
            <a:bodyPr rtlCol="0" anchor="ctr"/>
            <a:lstStyle/>
            <a:p>
              <a:endParaRPr lang="en-US"/>
            </a:p>
          </p:txBody>
        </p:sp>
        <p:sp>
          <p:nvSpPr>
            <p:cNvPr id="4" name="Freeform 94">
              <a:extLst>
                <a:ext uri="{FF2B5EF4-FFF2-40B4-BE49-F238E27FC236}">
                  <a16:creationId xmlns:a16="http://schemas.microsoft.com/office/drawing/2014/main" id="{A24CB1C0-E0C8-99E1-9503-DE6EF780A936}"/>
                </a:ext>
              </a:extLst>
            </p:cNvPr>
            <p:cNvSpPr/>
            <p:nvPr/>
          </p:nvSpPr>
          <p:spPr>
            <a:xfrm>
              <a:off x="6101246" y="2150901"/>
              <a:ext cx="796300" cy="795571"/>
            </a:xfrm>
            <a:custGeom>
              <a:avLst/>
              <a:gdLst>
                <a:gd name="connsiteX0" fmla="*/ 73937 w 796300"/>
                <a:gd name="connsiteY0" fmla="*/ 795572 h 795571"/>
                <a:gd name="connsiteX1" fmla="*/ 55123 w 796300"/>
                <a:gd name="connsiteY1" fmla="*/ 793219 h 795571"/>
                <a:gd name="connsiteX2" fmla="*/ 3382 w 796300"/>
                <a:gd name="connsiteY2" fmla="*/ 744761 h 795571"/>
                <a:gd name="connsiteX3" fmla="*/ 17493 w 796300"/>
                <a:gd name="connsiteY3" fmla="*/ 674660 h 795571"/>
                <a:gd name="connsiteX4" fmla="*/ 27371 w 796300"/>
                <a:gd name="connsiteY4" fmla="*/ 664310 h 795571"/>
                <a:gd name="connsiteX5" fmla="*/ 29253 w 796300"/>
                <a:gd name="connsiteY5" fmla="*/ 662428 h 795571"/>
                <a:gd name="connsiteX6" fmla="*/ 544773 w 796300"/>
                <a:gd name="connsiteY6" fmla="*/ 146788 h 795571"/>
                <a:gd name="connsiteX7" fmla="*/ 485977 w 796300"/>
                <a:gd name="connsiteY7" fmla="*/ 146788 h 795571"/>
                <a:gd name="connsiteX8" fmla="*/ 334519 w 796300"/>
                <a:gd name="connsiteY8" fmla="*/ 146788 h 795571"/>
                <a:gd name="connsiteX9" fmla="*/ 272902 w 796300"/>
                <a:gd name="connsiteY9" fmla="*/ 115266 h 795571"/>
                <a:gd name="connsiteX10" fmla="*/ 263965 w 796300"/>
                <a:gd name="connsiteY10" fmla="*/ 48929 h 795571"/>
                <a:gd name="connsiteX11" fmla="*/ 335460 w 796300"/>
                <a:gd name="connsiteY11" fmla="*/ 0 h 795571"/>
                <a:gd name="connsiteX12" fmla="*/ 575346 w 796300"/>
                <a:gd name="connsiteY12" fmla="*/ 0 h 795571"/>
                <a:gd name="connsiteX13" fmla="*/ 663775 w 796300"/>
                <a:gd name="connsiteY13" fmla="*/ 0 h 795571"/>
                <a:gd name="connsiteX14" fmla="*/ 681649 w 796300"/>
                <a:gd name="connsiteY14" fmla="*/ 0 h 795571"/>
                <a:gd name="connsiteX15" fmla="*/ 722100 w 796300"/>
                <a:gd name="connsiteY15" fmla="*/ 0 h 795571"/>
                <a:gd name="connsiteX16" fmla="*/ 795948 w 796300"/>
                <a:gd name="connsiteY16" fmla="*/ 73394 h 795571"/>
                <a:gd name="connsiteX17" fmla="*/ 795948 w 796300"/>
                <a:gd name="connsiteY17" fmla="*/ 462006 h 795571"/>
                <a:gd name="connsiteX18" fmla="*/ 774311 w 796300"/>
                <a:gd name="connsiteY18" fmla="*/ 514699 h 795571"/>
                <a:gd name="connsiteX19" fmla="*/ 722571 w 796300"/>
                <a:gd name="connsiteY19" fmla="*/ 535870 h 795571"/>
                <a:gd name="connsiteX20" fmla="*/ 649194 w 796300"/>
                <a:gd name="connsiteY20" fmla="*/ 461535 h 795571"/>
                <a:gd name="connsiteX21" fmla="*/ 649194 w 796300"/>
                <a:gd name="connsiteY21" fmla="*/ 309572 h 795571"/>
                <a:gd name="connsiteX22" fmla="*/ 649194 w 796300"/>
                <a:gd name="connsiteY22" fmla="*/ 250763 h 795571"/>
                <a:gd name="connsiteX23" fmla="*/ 549476 w 796300"/>
                <a:gd name="connsiteY23" fmla="*/ 350503 h 795571"/>
                <a:gd name="connsiteX24" fmla="*/ 130851 w 796300"/>
                <a:gd name="connsiteY24" fmla="*/ 769225 h 795571"/>
                <a:gd name="connsiteX25" fmla="*/ 73937 w 796300"/>
                <a:gd name="connsiteY25" fmla="*/ 795572 h 795571"/>
                <a:gd name="connsiteX26" fmla="*/ 561706 w 796300"/>
                <a:gd name="connsiteY26" fmla="*/ 129851 h 795571"/>
                <a:gd name="connsiteX27" fmla="*/ 566410 w 796300"/>
                <a:gd name="connsiteY27" fmla="*/ 129851 h 795571"/>
                <a:gd name="connsiteX28" fmla="*/ 574876 w 796300"/>
                <a:gd name="connsiteY28" fmla="*/ 143965 h 795571"/>
                <a:gd name="connsiteX29" fmla="*/ 568761 w 796300"/>
                <a:gd name="connsiteY29" fmla="*/ 148670 h 795571"/>
                <a:gd name="connsiteX30" fmla="*/ 564998 w 796300"/>
                <a:gd name="connsiteY30" fmla="*/ 151493 h 795571"/>
                <a:gd name="connsiteX31" fmla="*/ 558884 w 796300"/>
                <a:gd name="connsiteY31" fmla="*/ 156668 h 795571"/>
                <a:gd name="connsiteX32" fmla="*/ 40541 w 796300"/>
                <a:gd name="connsiteY32" fmla="*/ 674660 h 795571"/>
                <a:gd name="connsiteX33" fmla="*/ 38660 w 796300"/>
                <a:gd name="connsiteY33" fmla="*/ 676542 h 795571"/>
                <a:gd name="connsiteX34" fmla="*/ 30193 w 796300"/>
                <a:gd name="connsiteY34" fmla="*/ 685481 h 795571"/>
                <a:gd name="connsiteX35" fmla="*/ 19375 w 796300"/>
                <a:gd name="connsiteY35" fmla="*/ 739115 h 795571"/>
                <a:gd name="connsiteX36" fmla="*/ 58886 w 796300"/>
                <a:gd name="connsiteY36" fmla="*/ 776282 h 795571"/>
                <a:gd name="connsiteX37" fmla="*/ 117681 w 796300"/>
                <a:gd name="connsiteY37" fmla="*/ 757463 h 795571"/>
                <a:gd name="connsiteX38" fmla="*/ 536306 w 796300"/>
                <a:gd name="connsiteY38" fmla="*/ 338741 h 795571"/>
                <a:gd name="connsiteX39" fmla="*/ 639316 w 796300"/>
                <a:gd name="connsiteY39" fmla="*/ 235708 h 795571"/>
                <a:gd name="connsiteX40" fmla="*/ 646372 w 796300"/>
                <a:gd name="connsiteY40" fmla="*/ 229121 h 795571"/>
                <a:gd name="connsiteX41" fmla="*/ 665656 w 796300"/>
                <a:gd name="connsiteY41" fmla="*/ 210772 h 795571"/>
                <a:gd name="connsiteX42" fmla="*/ 665656 w 796300"/>
                <a:gd name="connsiteY42" fmla="*/ 246528 h 795571"/>
                <a:gd name="connsiteX43" fmla="*/ 665656 w 796300"/>
                <a:gd name="connsiteY43" fmla="*/ 310043 h 795571"/>
                <a:gd name="connsiteX44" fmla="*/ 665656 w 796300"/>
                <a:gd name="connsiteY44" fmla="*/ 462006 h 795571"/>
                <a:gd name="connsiteX45" fmla="*/ 721630 w 796300"/>
                <a:gd name="connsiteY45" fmla="*/ 519403 h 795571"/>
                <a:gd name="connsiteX46" fmla="*/ 722100 w 796300"/>
                <a:gd name="connsiteY46" fmla="*/ 519403 h 795571"/>
                <a:gd name="connsiteX47" fmla="*/ 761611 w 796300"/>
                <a:gd name="connsiteY47" fmla="*/ 503407 h 795571"/>
                <a:gd name="connsiteX48" fmla="*/ 778074 w 796300"/>
                <a:gd name="connsiteY48" fmla="*/ 462947 h 795571"/>
                <a:gd name="connsiteX49" fmla="*/ 778074 w 796300"/>
                <a:gd name="connsiteY49" fmla="*/ 74335 h 795571"/>
                <a:gd name="connsiteX50" fmla="*/ 721160 w 796300"/>
                <a:gd name="connsiteY50" fmla="*/ 17878 h 795571"/>
                <a:gd name="connsiteX51" fmla="*/ 681179 w 796300"/>
                <a:gd name="connsiteY51" fmla="*/ 17878 h 795571"/>
                <a:gd name="connsiteX52" fmla="*/ 663305 w 796300"/>
                <a:gd name="connsiteY52" fmla="*/ 17878 h 795571"/>
                <a:gd name="connsiteX53" fmla="*/ 574876 w 796300"/>
                <a:gd name="connsiteY53" fmla="*/ 17878 h 795571"/>
                <a:gd name="connsiteX54" fmla="*/ 334990 w 796300"/>
                <a:gd name="connsiteY54" fmla="*/ 17878 h 795571"/>
                <a:gd name="connsiteX55" fmla="*/ 279957 w 796300"/>
                <a:gd name="connsiteY55" fmla="*/ 55516 h 795571"/>
                <a:gd name="connsiteX56" fmla="*/ 286542 w 796300"/>
                <a:gd name="connsiteY56" fmla="*/ 106327 h 795571"/>
                <a:gd name="connsiteX57" fmla="*/ 334519 w 796300"/>
                <a:gd name="connsiteY57" fmla="*/ 130321 h 795571"/>
                <a:gd name="connsiteX58" fmla="*/ 485977 w 796300"/>
                <a:gd name="connsiteY58" fmla="*/ 130321 h 795571"/>
                <a:gd name="connsiteX59" fmla="*/ 549947 w 796300"/>
                <a:gd name="connsiteY59" fmla="*/ 130321 h 795571"/>
                <a:gd name="connsiteX60" fmla="*/ 561706 w 796300"/>
                <a:gd name="connsiteY60" fmla="*/ 130321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3937" y="795572"/>
                  </a:moveTo>
                  <a:cubicBezTo>
                    <a:pt x="67822" y="795572"/>
                    <a:pt x="61237" y="794631"/>
                    <a:pt x="55123" y="793219"/>
                  </a:cubicBezTo>
                  <a:cubicBezTo>
                    <a:pt x="30664" y="786633"/>
                    <a:pt x="11379" y="768755"/>
                    <a:pt x="3382" y="744761"/>
                  </a:cubicBezTo>
                  <a:cubicBezTo>
                    <a:pt x="-4143" y="720766"/>
                    <a:pt x="1031" y="694420"/>
                    <a:pt x="17493" y="674660"/>
                  </a:cubicBezTo>
                  <a:cubicBezTo>
                    <a:pt x="20786" y="670896"/>
                    <a:pt x="24079" y="667603"/>
                    <a:pt x="27371" y="664310"/>
                  </a:cubicBezTo>
                  <a:lnTo>
                    <a:pt x="29253" y="662428"/>
                  </a:lnTo>
                  <a:cubicBezTo>
                    <a:pt x="200936" y="490705"/>
                    <a:pt x="372619" y="318981"/>
                    <a:pt x="544773" y="146788"/>
                  </a:cubicBezTo>
                  <a:cubicBezTo>
                    <a:pt x="525017" y="146788"/>
                    <a:pt x="505732" y="146788"/>
                    <a:pt x="485977" y="146788"/>
                  </a:cubicBezTo>
                  <a:cubicBezTo>
                    <a:pt x="436118" y="146788"/>
                    <a:pt x="384849" y="146788"/>
                    <a:pt x="334519" y="146788"/>
                  </a:cubicBezTo>
                  <a:cubicBezTo>
                    <a:pt x="309120" y="146788"/>
                    <a:pt x="286542" y="135026"/>
                    <a:pt x="272902" y="115266"/>
                  </a:cubicBezTo>
                  <a:cubicBezTo>
                    <a:pt x="259261" y="95977"/>
                    <a:pt x="255969" y="71512"/>
                    <a:pt x="263965" y="48929"/>
                  </a:cubicBezTo>
                  <a:cubicBezTo>
                    <a:pt x="274783" y="18819"/>
                    <a:pt x="302064" y="0"/>
                    <a:pt x="335460" y="0"/>
                  </a:cubicBezTo>
                  <a:cubicBezTo>
                    <a:pt x="415422" y="0"/>
                    <a:pt x="495384" y="0"/>
                    <a:pt x="575346" y="0"/>
                  </a:cubicBezTo>
                  <a:lnTo>
                    <a:pt x="663775" y="0"/>
                  </a:lnTo>
                  <a:cubicBezTo>
                    <a:pt x="669890" y="0"/>
                    <a:pt x="675534" y="0"/>
                    <a:pt x="681649" y="0"/>
                  </a:cubicBezTo>
                  <a:cubicBezTo>
                    <a:pt x="694819" y="0"/>
                    <a:pt x="708460" y="0"/>
                    <a:pt x="722100" y="0"/>
                  </a:cubicBezTo>
                  <a:cubicBezTo>
                    <a:pt x="763963" y="471"/>
                    <a:pt x="795948" y="31992"/>
                    <a:pt x="795948" y="73394"/>
                  </a:cubicBezTo>
                  <a:cubicBezTo>
                    <a:pt x="796418" y="195717"/>
                    <a:pt x="796418" y="323216"/>
                    <a:pt x="795948" y="462006"/>
                  </a:cubicBezTo>
                  <a:cubicBezTo>
                    <a:pt x="795948" y="482236"/>
                    <a:pt x="787951" y="501055"/>
                    <a:pt x="774311" y="514699"/>
                  </a:cubicBezTo>
                  <a:cubicBezTo>
                    <a:pt x="760670" y="528343"/>
                    <a:pt x="741856" y="535870"/>
                    <a:pt x="722571" y="535870"/>
                  </a:cubicBezTo>
                  <a:cubicBezTo>
                    <a:pt x="681649" y="535400"/>
                    <a:pt x="649664" y="502937"/>
                    <a:pt x="649194" y="461535"/>
                  </a:cubicBezTo>
                  <a:cubicBezTo>
                    <a:pt x="649194" y="410724"/>
                    <a:pt x="649194" y="359442"/>
                    <a:pt x="649194" y="309572"/>
                  </a:cubicBezTo>
                  <a:cubicBezTo>
                    <a:pt x="649194" y="289812"/>
                    <a:pt x="649194" y="270523"/>
                    <a:pt x="649194" y="250763"/>
                  </a:cubicBezTo>
                  <a:lnTo>
                    <a:pt x="549476" y="350503"/>
                  </a:lnTo>
                  <a:cubicBezTo>
                    <a:pt x="412130" y="487882"/>
                    <a:pt x="270550" y="629494"/>
                    <a:pt x="130851" y="769225"/>
                  </a:cubicBezTo>
                  <a:cubicBezTo>
                    <a:pt x="112978" y="786633"/>
                    <a:pt x="93693" y="795572"/>
                    <a:pt x="73937" y="795572"/>
                  </a:cubicBezTo>
                  <a:close/>
                  <a:moveTo>
                    <a:pt x="561706" y="129851"/>
                  </a:moveTo>
                  <a:lnTo>
                    <a:pt x="566410" y="129851"/>
                  </a:lnTo>
                  <a:lnTo>
                    <a:pt x="574876" y="143965"/>
                  </a:lnTo>
                  <a:lnTo>
                    <a:pt x="568761" y="148670"/>
                  </a:lnTo>
                  <a:cubicBezTo>
                    <a:pt x="567350" y="149611"/>
                    <a:pt x="566410" y="150552"/>
                    <a:pt x="564998" y="151493"/>
                  </a:cubicBezTo>
                  <a:cubicBezTo>
                    <a:pt x="562647" y="153375"/>
                    <a:pt x="560295" y="154786"/>
                    <a:pt x="558884" y="156668"/>
                  </a:cubicBezTo>
                  <a:cubicBezTo>
                    <a:pt x="386260" y="329332"/>
                    <a:pt x="213636" y="501996"/>
                    <a:pt x="40541" y="674660"/>
                  </a:cubicBezTo>
                  <a:lnTo>
                    <a:pt x="38660" y="676542"/>
                  </a:lnTo>
                  <a:cubicBezTo>
                    <a:pt x="35367" y="679835"/>
                    <a:pt x="32545" y="682658"/>
                    <a:pt x="30193" y="685481"/>
                  </a:cubicBezTo>
                  <a:cubicBezTo>
                    <a:pt x="17493" y="700536"/>
                    <a:pt x="13260" y="720296"/>
                    <a:pt x="19375" y="739115"/>
                  </a:cubicBezTo>
                  <a:cubicBezTo>
                    <a:pt x="25019" y="757463"/>
                    <a:pt x="40071" y="771107"/>
                    <a:pt x="58886" y="776282"/>
                  </a:cubicBezTo>
                  <a:cubicBezTo>
                    <a:pt x="80522" y="781928"/>
                    <a:pt x="99337" y="775812"/>
                    <a:pt x="117681" y="757463"/>
                  </a:cubicBezTo>
                  <a:cubicBezTo>
                    <a:pt x="256909" y="617733"/>
                    <a:pt x="398960" y="476120"/>
                    <a:pt x="536306" y="338741"/>
                  </a:cubicBezTo>
                  <a:lnTo>
                    <a:pt x="639316" y="235708"/>
                  </a:lnTo>
                  <a:cubicBezTo>
                    <a:pt x="641668" y="233355"/>
                    <a:pt x="643549" y="231473"/>
                    <a:pt x="646372" y="229121"/>
                  </a:cubicBezTo>
                  <a:lnTo>
                    <a:pt x="665656" y="210772"/>
                  </a:lnTo>
                  <a:lnTo>
                    <a:pt x="665656" y="246528"/>
                  </a:lnTo>
                  <a:cubicBezTo>
                    <a:pt x="665656" y="267700"/>
                    <a:pt x="665656" y="288871"/>
                    <a:pt x="665656" y="310043"/>
                  </a:cubicBezTo>
                  <a:cubicBezTo>
                    <a:pt x="665656" y="359913"/>
                    <a:pt x="665656" y="411194"/>
                    <a:pt x="665656" y="462006"/>
                  </a:cubicBezTo>
                  <a:cubicBezTo>
                    <a:pt x="665656" y="493998"/>
                    <a:pt x="690586" y="518933"/>
                    <a:pt x="721630" y="519403"/>
                  </a:cubicBezTo>
                  <a:cubicBezTo>
                    <a:pt x="721630" y="519403"/>
                    <a:pt x="721630" y="519403"/>
                    <a:pt x="722100" y="519403"/>
                  </a:cubicBezTo>
                  <a:cubicBezTo>
                    <a:pt x="737152" y="519403"/>
                    <a:pt x="750793" y="513758"/>
                    <a:pt x="761611" y="503407"/>
                  </a:cubicBezTo>
                  <a:cubicBezTo>
                    <a:pt x="772429" y="492586"/>
                    <a:pt x="778074" y="478472"/>
                    <a:pt x="778074" y="462947"/>
                  </a:cubicBezTo>
                  <a:cubicBezTo>
                    <a:pt x="778544" y="323686"/>
                    <a:pt x="778074" y="196658"/>
                    <a:pt x="778074" y="74335"/>
                  </a:cubicBezTo>
                  <a:cubicBezTo>
                    <a:pt x="778074" y="42813"/>
                    <a:pt x="753615" y="18349"/>
                    <a:pt x="721160" y="17878"/>
                  </a:cubicBezTo>
                  <a:cubicBezTo>
                    <a:pt x="707989" y="17878"/>
                    <a:pt x="694349" y="17878"/>
                    <a:pt x="681179" y="17878"/>
                  </a:cubicBezTo>
                  <a:cubicBezTo>
                    <a:pt x="675064" y="17878"/>
                    <a:pt x="669419" y="17878"/>
                    <a:pt x="663305" y="17878"/>
                  </a:cubicBezTo>
                  <a:lnTo>
                    <a:pt x="574876" y="17878"/>
                  </a:lnTo>
                  <a:cubicBezTo>
                    <a:pt x="494914" y="17878"/>
                    <a:pt x="414952" y="17878"/>
                    <a:pt x="334990" y="17878"/>
                  </a:cubicBezTo>
                  <a:cubicBezTo>
                    <a:pt x="309120" y="17878"/>
                    <a:pt x="287953" y="32463"/>
                    <a:pt x="279957" y="55516"/>
                  </a:cubicBezTo>
                  <a:cubicBezTo>
                    <a:pt x="273842" y="72923"/>
                    <a:pt x="276194" y="91272"/>
                    <a:pt x="286542" y="106327"/>
                  </a:cubicBezTo>
                  <a:cubicBezTo>
                    <a:pt x="297361" y="121853"/>
                    <a:pt x="314764" y="130321"/>
                    <a:pt x="334519" y="130321"/>
                  </a:cubicBezTo>
                  <a:cubicBezTo>
                    <a:pt x="384849" y="130321"/>
                    <a:pt x="436118" y="130321"/>
                    <a:pt x="485977" y="130321"/>
                  </a:cubicBezTo>
                  <a:cubicBezTo>
                    <a:pt x="507144" y="130321"/>
                    <a:pt x="528780" y="130321"/>
                    <a:pt x="549947" y="130321"/>
                  </a:cubicBezTo>
                  <a:lnTo>
                    <a:pt x="561706" y="130321"/>
                  </a:lnTo>
                  <a:close/>
                </a:path>
              </a:pathLst>
            </a:custGeom>
            <a:solidFill>
              <a:srgbClr val="000000"/>
            </a:solidFill>
            <a:ln w="4695" cap="flat">
              <a:solidFill>
                <a:srgbClr val="000000"/>
              </a:solidFill>
              <a:prstDash val="solid"/>
              <a:miter/>
            </a:ln>
          </p:spPr>
          <p:txBody>
            <a:bodyPr rtlCol="0" anchor="ct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The SDGs and Agroecology</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132918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782744" y="1574724"/>
            <a:ext cx="5954388" cy="3291086"/>
          </a:xfrm>
        </p:spPr>
        <p:txBody>
          <a:bodyPr/>
          <a:lstStyle/>
          <a:p>
            <a:r>
              <a:rPr lang="en-US" dirty="0"/>
              <a:t>In Module 1, we discussed the 10 Elements of Agroecology. This framework was created by the Food &amp; Agriculture </a:t>
            </a:r>
            <a:r>
              <a:rPr lang="en-US" dirty="0" err="1"/>
              <a:t>Organisation</a:t>
            </a:r>
            <a:r>
              <a:rPr lang="en-US" dirty="0"/>
              <a:t> of the United Nations (FAO) to help implement global revolutionary change. The 10 Elements are interconnected and interdependent. They outline the fundamental elements, crucial relationships, emerging characteristics, and ideal enabling circumstances in agroecological transitions toward sustainable food and agriculture systems. </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623337" y="732586"/>
            <a:ext cx="6437863" cy="687967"/>
          </a:xfrm>
        </p:spPr>
        <p:txBody>
          <a:bodyPr/>
          <a:lstStyle/>
          <a:p>
            <a:r>
              <a:rPr lang="en-US" b="1" dirty="0"/>
              <a:t>Linking the SDGs &amp; Agroecology</a:t>
            </a:r>
          </a:p>
          <a:p>
            <a:endParaRPr lang="en-US" b="1" dirty="0"/>
          </a:p>
        </p:txBody>
      </p:sp>
      <p:pic>
        <p:nvPicPr>
          <p:cNvPr id="7" name="Picture Placeholder 6" descr="Young girl lifting up earth">
            <a:extLst>
              <a:ext uri="{FF2B5EF4-FFF2-40B4-BE49-F238E27FC236}">
                <a16:creationId xmlns:a16="http://schemas.microsoft.com/office/drawing/2014/main" id="{6F922B2C-B0F6-88A7-2A90-BECA6D33887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15573899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10344</TotalTime>
  <Words>2768</Words>
  <Application>Microsoft Office PowerPoint</Application>
  <PresentationFormat>Widescreen</PresentationFormat>
  <Paragraphs>190</Paragraphs>
  <Slides>38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Aptos</vt: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188</cp:revision>
  <dcterms:created xsi:type="dcterms:W3CDTF">2020-10-14T13:32:04Z</dcterms:created>
  <dcterms:modified xsi:type="dcterms:W3CDTF">2024-07-29T11:14:42Z</dcterms:modified>
</cp:coreProperties>
</file>