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2"/>
  </p:notesMasterIdLst>
  <p:sldIdLst>
    <p:sldId id="4286" r:id="rId2"/>
    <p:sldId id="257" r:id="rId3"/>
    <p:sldId id="258" r:id="rId4"/>
    <p:sldId id="259" r:id="rId5"/>
    <p:sldId id="260" r:id="rId6"/>
    <p:sldId id="291" r:id="rId7"/>
    <p:sldId id="290" r:id="rId8"/>
    <p:sldId id="292" r:id="rId9"/>
    <p:sldId id="293" r:id="rId10"/>
    <p:sldId id="296" r:id="rId11"/>
    <p:sldId id="262" r:id="rId12"/>
    <p:sldId id="263" r:id="rId13"/>
    <p:sldId id="294" r:id="rId14"/>
    <p:sldId id="264" r:id="rId15"/>
    <p:sldId id="295" r:id="rId16"/>
    <p:sldId id="4287" r:id="rId17"/>
    <p:sldId id="266" r:id="rId18"/>
    <p:sldId id="284" r:id="rId19"/>
    <p:sldId id="267" r:id="rId20"/>
    <p:sldId id="268" r:id="rId21"/>
    <p:sldId id="286" r:id="rId22"/>
    <p:sldId id="273" r:id="rId23"/>
    <p:sldId id="274" r:id="rId24"/>
    <p:sldId id="275" r:id="rId25"/>
    <p:sldId id="288" r:id="rId26"/>
    <p:sldId id="276" r:id="rId27"/>
    <p:sldId id="277" r:id="rId28"/>
    <p:sldId id="278" r:id="rId29"/>
    <p:sldId id="289" r:id="rId30"/>
    <p:sldId id="283" r:id="rId31"/>
  </p:sldIdLst>
  <p:sldSz cx="12192000" cy="6858000"/>
  <p:notesSz cx="6858000" cy="9144000"/>
  <p:embeddedFontLst>
    <p:embeddedFont>
      <p:font typeface="Lato Black" panose="020F0502020204030203" pitchFamily="34" charset="0"/>
      <p:bold r:id="rId33"/>
      <p:boldItalic r:id="rId34"/>
    </p:embeddedFont>
    <p:embeddedFont>
      <p:font typeface="Montserrat Light" panose="00000400000000000000" pitchFamily="2" charset="0"/>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2" roundtripDataSignature="AMtx7mhBYlmIPrxuZdDg+ZM5KzHGyktvv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C641"/>
    <a:srgbClr val="232323"/>
    <a:srgbClr val="78AB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4197" autoAdjust="0"/>
  </p:normalViewPr>
  <p:slideViewPr>
    <p:cSldViewPr snapToGrid="0">
      <p:cViewPr varScale="1">
        <p:scale>
          <a:sx n="86" d="100"/>
          <a:sy n="86" d="100"/>
        </p:scale>
        <p:origin x="155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font" Target="fonts/font2.fntdata"/><Relationship Id="rId42" Type="http://customschemas.google.com/relationships/presentationmetadata" Target="meta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5.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1</a:t>
            </a:fld>
            <a:endParaRPr lang="en-US"/>
          </a:p>
        </p:txBody>
      </p:sp>
    </p:spTree>
    <p:extLst>
      <p:ext uri="{BB962C8B-B14F-4D97-AF65-F5344CB8AC3E}">
        <p14:creationId xmlns:p14="http://schemas.microsoft.com/office/powerpoint/2010/main" val="204409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3" name="Google Shape;21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7" name="Google Shape;227;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8" name="Google Shape;228;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2" name="Google Shape;252;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3" name="Google Shape;253;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6" name="Google Shape;29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3" name="Google Shape;30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3" name="Google Shape;30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882319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0" name="Google Shape;31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0" name="Google Shape;31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500323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1" name="Google Shape;331;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1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93000"/>
              </a:lnSpc>
              <a:spcBef>
                <a:spcPts val="0"/>
              </a:spcBef>
              <a:spcAft>
                <a:spcPts val="0"/>
              </a:spcAft>
              <a:buClr>
                <a:srgbClr val="000000"/>
              </a:buClr>
              <a:buSzPts val="1200"/>
              <a:buFont typeface="Times New Roman"/>
              <a:buNone/>
            </a:pPr>
            <a:fld id="{00000000-1234-1234-1234-123412341234}" type="slidenum">
              <a:rPr lang="en-US" sz="1200" b="0" i="0">
                <a:solidFill>
                  <a:srgbClr val="000000"/>
                </a:solidFill>
                <a:latin typeface="Times New Roman"/>
                <a:ea typeface="Times New Roman"/>
                <a:cs typeface="Times New Roman"/>
                <a:sym typeface="Times New Roman"/>
              </a:rPr>
              <a:t>19</a:t>
            </a:fld>
            <a:endParaRPr sz="1200" b="0" i="0">
              <a:solidFill>
                <a:srgbClr val="000000"/>
              </a:solidFill>
              <a:latin typeface="Times New Roman"/>
              <a:ea typeface="Times New Roman"/>
              <a:cs typeface="Times New Roman"/>
              <a:sym typeface="Times New Roman"/>
            </a:endParaRPr>
          </a:p>
        </p:txBody>
      </p:sp>
      <p:sp>
        <p:nvSpPr>
          <p:cNvPr id="337" name="Google Shape;337;p13:notes"/>
          <p:cNvSpPr>
            <a:spLocks noGrp="1" noRot="1" noChangeAspect="1"/>
          </p:cNvSpPr>
          <p:nvPr>
            <p:ph type="sldImg" idx="2"/>
          </p:nvPr>
        </p:nvSpPr>
        <p:spPr>
          <a:xfrm>
            <a:off x="533400" y="763588"/>
            <a:ext cx="6705600" cy="37719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338" name="Google Shape;338;p13:notes"/>
          <p:cNvSpPr txBox="1">
            <a:spLocks noGrp="1"/>
          </p:cNvSpPr>
          <p:nvPr>
            <p:ph type="body" idx="1"/>
          </p:nvPr>
        </p:nvSpPr>
        <p:spPr>
          <a:xfrm>
            <a:off x="777875" y="4776788"/>
            <a:ext cx="6218100" cy="4526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1"/>
              </a:buClr>
              <a:buSzPts val="1400"/>
              <a:buFont typeface="Calibri"/>
              <a:buNone/>
            </a:pPr>
            <a:endParaRPr>
              <a:latin typeface="Times New Roman"/>
              <a:ea typeface="Times New Roman"/>
              <a:cs typeface="Times New Roman"/>
              <a:sym typeface="Times New Roman"/>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93000"/>
              </a:lnSpc>
              <a:spcBef>
                <a:spcPts val="0"/>
              </a:spcBef>
              <a:spcAft>
                <a:spcPts val="0"/>
              </a:spcAft>
              <a:buClr>
                <a:srgbClr val="000000"/>
              </a:buClr>
              <a:buSzPts val="1200"/>
              <a:buFont typeface="Times New Roman"/>
              <a:buNone/>
            </a:pPr>
            <a:fld id="{00000000-1234-1234-1234-123412341234}" type="slidenum">
              <a:rPr lang="en-US" sz="1200" b="0" i="0">
                <a:solidFill>
                  <a:srgbClr val="000000"/>
                </a:solidFill>
                <a:latin typeface="Times New Roman"/>
                <a:ea typeface="Times New Roman"/>
                <a:cs typeface="Times New Roman"/>
                <a:sym typeface="Times New Roman"/>
              </a:rPr>
              <a:t>20</a:t>
            </a:fld>
            <a:endParaRPr sz="1200" b="0" i="0">
              <a:solidFill>
                <a:srgbClr val="000000"/>
              </a:solidFill>
              <a:latin typeface="Times New Roman"/>
              <a:ea typeface="Times New Roman"/>
              <a:cs typeface="Times New Roman"/>
              <a:sym typeface="Times New Roman"/>
            </a:endParaRPr>
          </a:p>
        </p:txBody>
      </p:sp>
      <p:sp>
        <p:nvSpPr>
          <p:cNvPr id="364" name="Google Shape;364;p14:notes"/>
          <p:cNvSpPr>
            <a:spLocks noGrp="1" noRot="1" noChangeAspect="1"/>
          </p:cNvSpPr>
          <p:nvPr>
            <p:ph type="sldImg" idx="2"/>
          </p:nvPr>
        </p:nvSpPr>
        <p:spPr>
          <a:xfrm>
            <a:off x="533400" y="763588"/>
            <a:ext cx="6705600" cy="37719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365" name="Google Shape;365;p14:notes"/>
          <p:cNvSpPr txBox="1">
            <a:spLocks noGrp="1"/>
          </p:cNvSpPr>
          <p:nvPr>
            <p:ph type="body" idx="1"/>
          </p:nvPr>
        </p:nvSpPr>
        <p:spPr>
          <a:xfrm>
            <a:off x="777875" y="4776788"/>
            <a:ext cx="6218100" cy="4526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1"/>
              </a:buClr>
              <a:buSzPts val="1400"/>
              <a:buFont typeface="Calibri"/>
              <a:buNone/>
            </a:pPr>
            <a:endParaRPr>
              <a:latin typeface="Times New Roman"/>
              <a:ea typeface="Times New Roman"/>
              <a:cs typeface="Times New Roman"/>
              <a:sym typeface="Times New Roman"/>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3" name="Google Shape;433;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9" name="Google Shape;439;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5" name="Google Shape;475;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2" name="Google Shape;492;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8" name="Google Shape;498;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5" name="Google Shape;505;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5" name="Google Shape;505;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377046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Google Shape;567;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8" name="Google Shape;568;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9" name="Google Shape;569;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9.sv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ext Slide 1">
  <p:cSld name="Text Slide 1">
    <p:spTree>
      <p:nvGrpSpPr>
        <p:cNvPr id="1" name="Shape 12"/>
        <p:cNvGrpSpPr/>
        <p:nvPr/>
      </p:nvGrpSpPr>
      <p:grpSpPr>
        <a:xfrm>
          <a:off x="0" y="0"/>
          <a:ext cx="0" cy="0"/>
          <a:chOff x="0" y="0"/>
          <a:chExt cx="0" cy="0"/>
        </a:xfrm>
      </p:grpSpPr>
      <p:sp>
        <p:nvSpPr>
          <p:cNvPr id="13" name="Google Shape;13;p31"/>
          <p:cNvSpPr/>
          <p:nvPr/>
        </p:nvSpPr>
        <p:spPr>
          <a:xfrm>
            <a:off x="0" y="0"/>
            <a:ext cx="12192000" cy="6858000"/>
          </a:xfrm>
          <a:prstGeom prst="rect">
            <a:avLst/>
          </a:prstGeom>
          <a:solidFill>
            <a:srgbClr val="9FDAD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 name="Google Shape;14;p31"/>
          <p:cNvSpPr/>
          <p:nvPr/>
        </p:nvSpPr>
        <p:spPr>
          <a:xfrm rot="5400000" flipH="1">
            <a:off x="3135240" y="-2479364"/>
            <a:ext cx="5949081" cy="11578483"/>
          </a:xfrm>
          <a:custGeom>
            <a:avLst/>
            <a:gdLst/>
            <a:ahLst/>
            <a:cxnLst/>
            <a:rect l="l" t="t" r="r" b="b"/>
            <a:pathLst>
              <a:path w="6146707" h="11578483" extrusionOk="0">
                <a:moveTo>
                  <a:pt x="6146707" y="11578483"/>
                </a:moveTo>
                <a:lnTo>
                  <a:pt x="6146707" y="4785245"/>
                </a:lnTo>
                <a:lnTo>
                  <a:pt x="6146707" y="4785239"/>
                </a:lnTo>
                <a:lnTo>
                  <a:pt x="6146707" y="742631"/>
                </a:lnTo>
                <a:cubicBezTo>
                  <a:pt x="6146707" y="331141"/>
                  <a:pt x="5844988" y="0"/>
                  <a:pt x="5474996" y="0"/>
                </a:cubicBezTo>
                <a:lnTo>
                  <a:pt x="2" y="0"/>
                </a:lnTo>
                <a:lnTo>
                  <a:pt x="2" y="4042615"/>
                </a:lnTo>
                <a:lnTo>
                  <a:pt x="0" y="4042615"/>
                </a:lnTo>
                <a:lnTo>
                  <a:pt x="1" y="10020178"/>
                </a:lnTo>
                <a:cubicBezTo>
                  <a:pt x="1" y="10879680"/>
                  <a:pt x="632070" y="11578483"/>
                  <a:pt x="1409493" y="1157848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 name="Google Shape;15;p31"/>
          <p:cNvSpPr txBox="1">
            <a:spLocks noGrp="1"/>
          </p:cNvSpPr>
          <p:nvPr>
            <p:ph type="body" idx="1"/>
          </p:nvPr>
        </p:nvSpPr>
        <p:spPr>
          <a:xfrm>
            <a:off x="798380" y="2045704"/>
            <a:ext cx="10595237" cy="384991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 name="Google Shape;16;p31"/>
          <p:cNvSpPr txBox="1">
            <a:spLocks noGrp="1"/>
          </p:cNvSpPr>
          <p:nvPr>
            <p:ph type="body" idx="2"/>
          </p:nvPr>
        </p:nvSpPr>
        <p:spPr>
          <a:xfrm>
            <a:off x="798381" y="761603"/>
            <a:ext cx="10595237" cy="80365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8DC641"/>
              </a:buClr>
              <a:buSzPts val="3600"/>
              <a:buFont typeface="Arial"/>
              <a:buNone/>
              <a:defRPr sz="3600" b="0" i="0" u="none" strike="noStrike" cap="none">
                <a:solidFill>
                  <a:srgbClr val="8DC64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7" name="Google Shape;17;p31"/>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8124669" y="6484108"/>
            <a:ext cx="3540279" cy="252000"/>
          </a:xfrm>
          <a:prstGeom prst="rect">
            <a:avLst/>
          </a:prstGeom>
          <a:noFill/>
          <a:ln>
            <a:noFill/>
          </a:ln>
        </p:spPr>
      </p:pic>
      <p:sp>
        <p:nvSpPr>
          <p:cNvPr id="18" name="Google Shape;18;p31"/>
          <p:cNvSpPr/>
          <p:nvPr/>
        </p:nvSpPr>
        <p:spPr>
          <a:xfrm>
            <a:off x="0" y="6553248"/>
            <a:ext cx="8229600" cy="45719"/>
          </a:xfrm>
          <a:custGeom>
            <a:avLst/>
            <a:gdLst/>
            <a:ahLst/>
            <a:cxnLst/>
            <a:rect l="l" t="t" r="r" b="b"/>
            <a:pathLst>
              <a:path w="3587009" h="35236" extrusionOk="0">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Overview/Content Slide">
  <p:cSld name="Overview/Content Slide">
    <p:spTree>
      <p:nvGrpSpPr>
        <p:cNvPr id="1" name="Shape 31"/>
        <p:cNvGrpSpPr/>
        <p:nvPr/>
      </p:nvGrpSpPr>
      <p:grpSpPr>
        <a:xfrm>
          <a:off x="0" y="0"/>
          <a:ext cx="0" cy="0"/>
          <a:chOff x="0" y="0"/>
          <a:chExt cx="0" cy="0"/>
        </a:xfrm>
      </p:grpSpPr>
      <p:sp>
        <p:nvSpPr>
          <p:cNvPr id="32" name="Google Shape;32;p33"/>
          <p:cNvSpPr/>
          <p:nvPr/>
        </p:nvSpPr>
        <p:spPr>
          <a:xfrm>
            <a:off x="477385" y="748834"/>
            <a:ext cx="5041923" cy="4938624"/>
          </a:xfrm>
          <a:custGeom>
            <a:avLst/>
            <a:gdLst/>
            <a:ahLst/>
            <a:cxnLst/>
            <a:rect l="l" t="t" r="r" b="b"/>
            <a:pathLst>
              <a:path w="1180419" h="1059839" extrusionOk="0">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33" name="Google Shape;33;p33"/>
          <p:cNvSpPr/>
          <p:nvPr/>
        </p:nvSpPr>
        <p:spPr>
          <a:xfrm>
            <a:off x="-15514" y="268990"/>
            <a:ext cx="6600486" cy="875479"/>
          </a:xfrm>
          <a:custGeom>
            <a:avLst/>
            <a:gdLst/>
            <a:ahLst/>
            <a:cxnLst/>
            <a:rect l="l" t="t" r="r" b="b"/>
            <a:pathLst>
              <a:path w="4963395" h="875479" extrusionOk="0">
                <a:moveTo>
                  <a:pt x="0" y="0"/>
                </a:moveTo>
                <a:lnTo>
                  <a:pt x="4489787" y="0"/>
                </a:lnTo>
                <a:cubicBezTo>
                  <a:pt x="4750572" y="0"/>
                  <a:pt x="4963395" y="212873"/>
                  <a:pt x="4963395" y="473717"/>
                </a:cubicBezTo>
                <a:lnTo>
                  <a:pt x="4963395" y="875479"/>
                </a:lnTo>
                <a:lnTo>
                  <a:pt x="15515" y="875479"/>
                </a:lnTo>
                <a:lnTo>
                  <a:pt x="15515" y="174171"/>
                </a:lnTo>
                <a:cubicBezTo>
                  <a:pt x="15515" y="137630"/>
                  <a:pt x="13666" y="101524"/>
                  <a:pt x="10055" y="65941"/>
                </a:cubicBezTo>
                <a:lnTo>
                  <a:pt x="0" y="0"/>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34" name="Google Shape;34;p33"/>
          <p:cNvSpPr txBox="1">
            <a:spLocks noGrp="1"/>
          </p:cNvSpPr>
          <p:nvPr>
            <p:ph type="body" idx="1"/>
          </p:nvPr>
        </p:nvSpPr>
        <p:spPr>
          <a:xfrm>
            <a:off x="5862882" y="1337990"/>
            <a:ext cx="700387" cy="689518"/>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90000"/>
              </a:lnSpc>
              <a:spcBef>
                <a:spcPts val="1000"/>
              </a:spcBef>
              <a:spcAft>
                <a:spcPts val="0"/>
              </a:spcAft>
              <a:buClr>
                <a:srgbClr val="8DC641"/>
              </a:buClr>
              <a:buSzPts val="3200"/>
              <a:buFont typeface="Arial"/>
              <a:buNone/>
              <a:defRPr sz="3200" b="1" i="0" u="none" strike="noStrike" cap="none">
                <a:solidFill>
                  <a:srgbClr val="8DC64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5" name="Google Shape;35;p33"/>
          <p:cNvSpPr txBox="1">
            <a:spLocks noGrp="1"/>
          </p:cNvSpPr>
          <p:nvPr>
            <p:ph type="body" idx="2"/>
          </p:nvPr>
        </p:nvSpPr>
        <p:spPr>
          <a:xfrm>
            <a:off x="6698179" y="1337990"/>
            <a:ext cx="4465067" cy="689519"/>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6" name="Google Shape;36;p33"/>
          <p:cNvSpPr txBox="1">
            <a:spLocks noGrp="1"/>
          </p:cNvSpPr>
          <p:nvPr>
            <p:ph type="body" idx="3"/>
          </p:nvPr>
        </p:nvSpPr>
        <p:spPr>
          <a:xfrm>
            <a:off x="1007051" y="1519186"/>
            <a:ext cx="4198618" cy="398271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7" name="Google Shape;37;p33"/>
          <p:cNvSpPr txBox="1">
            <a:spLocks noGrp="1"/>
          </p:cNvSpPr>
          <p:nvPr>
            <p:ph type="body" idx="4"/>
          </p:nvPr>
        </p:nvSpPr>
        <p:spPr>
          <a:xfrm>
            <a:off x="5884585" y="2252978"/>
            <a:ext cx="700387" cy="689518"/>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90000"/>
              </a:lnSpc>
              <a:spcBef>
                <a:spcPts val="1000"/>
              </a:spcBef>
              <a:spcAft>
                <a:spcPts val="0"/>
              </a:spcAft>
              <a:buClr>
                <a:srgbClr val="8DC641"/>
              </a:buClr>
              <a:buSzPts val="3200"/>
              <a:buFont typeface="Arial"/>
              <a:buNone/>
              <a:defRPr sz="3200" b="1" i="0" u="none" strike="noStrike" cap="none">
                <a:solidFill>
                  <a:srgbClr val="8DC64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8" name="Google Shape;38;p33"/>
          <p:cNvSpPr txBox="1">
            <a:spLocks noGrp="1"/>
          </p:cNvSpPr>
          <p:nvPr>
            <p:ph type="body" idx="5"/>
          </p:nvPr>
        </p:nvSpPr>
        <p:spPr>
          <a:xfrm>
            <a:off x="6719882" y="2252978"/>
            <a:ext cx="4465067" cy="689519"/>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9" name="Google Shape;39;p33"/>
          <p:cNvSpPr txBox="1">
            <a:spLocks noGrp="1"/>
          </p:cNvSpPr>
          <p:nvPr>
            <p:ph type="body" idx="6"/>
          </p:nvPr>
        </p:nvSpPr>
        <p:spPr>
          <a:xfrm>
            <a:off x="5891164" y="3167965"/>
            <a:ext cx="700387" cy="689518"/>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90000"/>
              </a:lnSpc>
              <a:spcBef>
                <a:spcPts val="1000"/>
              </a:spcBef>
              <a:spcAft>
                <a:spcPts val="0"/>
              </a:spcAft>
              <a:buClr>
                <a:srgbClr val="8DC641"/>
              </a:buClr>
              <a:buSzPts val="3200"/>
              <a:buFont typeface="Arial"/>
              <a:buNone/>
              <a:defRPr sz="3200" b="1" i="0" u="none" strike="noStrike" cap="none">
                <a:solidFill>
                  <a:srgbClr val="8DC64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0" name="Google Shape;40;p33"/>
          <p:cNvSpPr txBox="1">
            <a:spLocks noGrp="1"/>
          </p:cNvSpPr>
          <p:nvPr>
            <p:ph type="body" idx="7"/>
          </p:nvPr>
        </p:nvSpPr>
        <p:spPr>
          <a:xfrm>
            <a:off x="6726461" y="3167965"/>
            <a:ext cx="4465067" cy="689519"/>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1" name="Google Shape;41;p33"/>
          <p:cNvSpPr txBox="1">
            <a:spLocks noGrp="1"/>
          </p:cNvSpPr>
          <p:nvPr>
            <p:ph type="body" idx="8"/>
          </p:nvPr>
        </p:nvSpPr>
        <p:spPr>
          <a:xfrm>
            <a:off x="5912867" y="4082953"/>
            <a:ext cx="700387" cy="689518"/>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90000"/>
              </a:lnSpc>
              <a:spcBef>
                <a:spcPts val="1000"/>
              </a:spcBef>
              <a:spcAft>
                <a:spcPts val="0"/>
              </a:spcAft>
              <a:buClr>
                <a:srgbClr val="8DC641"/>
              </a:buClr>
              <a:buSzPts val="3200"/>
              <a:buFont typeface="Arial"/>
              <a:buNone/>
              <a:defRPr sz="3200" b="1" i="0" u="none" strike="noStrike" cap="none">
                <a:solidFill>
                  <a:srgbClr val="8DC64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2" name="Google Shape;42;p33"/>
          <p:cNvSpPr txBox="1">
            <a:spLocks noGrp="1"/>
          </p:cNvSpPr>
          <p:nvPr>
            <p:ph type="body" idx="9"/>
          </p:nvPr>
        </p:nvSpPr>
        <p:spPr>
          <a:xfrm>
            <a:off x="6748164" y="4082953"/>
            <a:ext cx="4465067" cy="689519"/>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3" name="Google Shape;43;p33"/>
          <p:cNvSpPr txBox="1">
            <a:spLocks noGrp="1"/>
          </p:cNvSpPr>
          <p:nvPr>
            <p:ph type="body" idx="13"/>
          </p:nvPr>
        </p:nvSpPr>
        <p:spPr>
          <a:xfrm>
            <a:off x="5891164" y="4997940"/>
            <a:ext cx="700387" cy="689518"/>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90000"/>
              </a:lnSpc>
              <a:spcBef>
                <a:spcPts val="1000"/>
              </a:spcBef>
              <a:spcAft>
                <a:spcPts val="0"/>
              </a:spcAft>
              <a:buClr>
                <a:srgbClr val="8DC641"/>
              </a:buClr>
              <a:buSzPts val="3200"/>
              <a:buFont typeface="Arial"/>
              <a:buNone/>
              <a:defRPr sz="3200" b="1" i="0" u="none" strike="noStrike" cap="none">
                <a:solidFill>
                  <a:srgbClr val="8DC64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4" name="Google Shape;44;p33"/>
          <p:cNvSpPr txBox="1">
            <a:spLocks noGrp="1"/>
          </p:cNvSpPr>
          <p:nvPr>
            <p:ph type="body" idx="14"/>
          </p:nvPr>
        </p:nvSpPr>
        <p:spPr>
          <a:xfrm>
            <a:off x="6726461" y="4997940"/>
            <a:ext cx="4465067" cy="689519"/>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5" name="Google Shape;45;p33"/>
          <p:cNvSpPr txBox="1">
            <a:spLocks noGrp="1"/>
          </p:cNvSpPr>
          <p:nvPr>
            <p:ph type="body" idx="15"/>
          </p:nvPr>
        </p:nvSpPr>
        <p:spPr>
          <a:xfrm>
            <a:off x="849241" y="383586"/>
            <a:ext cx="5041923" cy="720752"/>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46" name="Google Shape;46;p33"/>
          <p:cNvCxnSpPr/>
          <p:nvPr/>
        </p:nvCxnSpPr>
        <p:spPr>
          <a:xfrm rot="10800000">
            <a:off x="5658046" y="4851970"/>
            <a:ext cx="5784878" cy="0"/>
          </a:xfrm>
          <a:prstGeom prst="straightConnector1">
            <a:avLst/>
          </a:prstGeom>
          <a:noFill/>
          <a:ln w="12700" cap="flat" cmpd="sng">
            <a:solidFill>
              <a:srgbClr val="8DC641"/>
            </a:solidFill>
            <a:prstDash val="solid"/>
            <a:miter lim="800000"/>
            <a:headEnd type="none" w="sm" len="sm"/>
            <a:tailEnd type="none" w="sm" len="sm"/>
          </a:ln>
        </p:spPr>
      </p:cxnSp>
      <p:cxnSp>
        <p:nvCxnSpPr>
          <p:cNvPr id="47" name="Google Shape;47;p33"/>
          <p:cNvCxnSpPr/>
          <p:nvPr/>
        </p:nvCxnSpPr>
        <p:spPr>
          <a:xfrm rot="10800000">
            <a:off x="5658046" y="3962672"/>
            <a:ext cx="5784878" cy="0"/>
          </a:xfrm>
          <a:prstGeom prst="straightConnector1">
            <a:avLst/>
          </a:prstGeom>
          <a:noFill/>
          <a:ln w="12700" cap="flat" cmpd="sng">
            <a:solidFill>
              <a:srgbClr val="8DC641"/>
            </a:solidFill>
            <a:prstDash val="solid"/>
            <a:miter lim="800000"/>
            <a:headEnd type="none" w="sm" len="sm"/>
            <a:tailEnd type="none" w="sm" len="sm"/>
          </a:ln>
        </p:spPr>
      </p:cxnSp>
      <p:cxnSp>
        <p:nvCxnSpPr>
          <p:cNvPr id="48" name="Google Shape;48;p33"/>
          <p:cNvCxnSpPr/>
          <p:nvPr/>
        </p:nvCxnSpPr>
        <p:spPr>
          <a:xfrm rot="10800000">
            <a:off x="5658046" y="3081881"/>
            <a:ext cx="5784878" cy="0"/>
          </a:xfrm>
          <a:prstGeom prst="straightConnector1">
            <a:avLst/>
          </a:prstGeom>
          <a:noFill/>
          <a:ln w="12700" cap="flat" cmpd="sng">
            <a:solidFill>
              <a:srgbClr val="8DC641"/>
            </a:solidFill>
            <a:prstDash val="solid"/>
            <a:miter lim="800000"/>
            <a:headEnd type="none" w="sm" len="sm"/>
            <a:tailEnd type="none" w="sm" len="sm"/>
          </a:ln>
        </p:spPr>
      </p:cxnSp>
      <p:cxnSp>
        <p:nvCxnSpPr>
          <p:cNvPr id="49" name="Google Shape;49;p33"/>
          <p:cNvCxnSpPr/>
          <p:nvPr/>
        </p:nvCxnSpPr>
        <p:spPr>
          <a:xfrm rot="10800000">
            <a:off x="5658046" y="2103078"/>
            <a:ext cx="5784878" cy="0"/>
          </a:xfrm>
          <a:prstGeom prst="straightConnector1">
            <a:avLst/>
          </a:prstGeom>
          <a:noFill/>
          <a:ln w="12700" cap="flat" cmpd="sng">
            <a:solidFill>
              <a:srgbClr val="8DC641"/>
            </a:solidFill>
            <a:prstDash val="solid"/>
            <a:miter lim="800000"/>
            <a:headEnd type="none" w="sm" len="sm"/>
            <a:tailEnd type="none" w="sm" len="sm"/>
          </a:ln>
        </p:spPr>
      </p:cxnSp>
      <p:sp>
        <p:nvSpPr>
          <p:cNvPr id="50" name="Google Shape;50;p33"/>
          <p:cNvSpPr/>
          <p:nvPr/>
        </p:nvSpPr>
        <p:spPr>
          <a:xfrm>
            <a:off x="478182" y="6046526"/>
            <a:ext cx="5784878" cy="59982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050"/>
              <a:buFont typeface="Calibri"/>
              <a:buNone/>
            </a:pPr>
            <a:r>
              <a:rPr lang="en-US" sz="1050" b="0" i="0" dirty="0">
                <a:solidFill>
                  <a:srgbClr val="000000"/>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Divider ">
  <p:cSld name="Divider ">
    <p:spTree>
      <p:nvGrpSpPr>
        <p:cNvPr id="1" name="Shape 51"/>
        <p:cNvGrpSpPr/>
        <p:nvPr/>
      </p:nvGrpSpPr>
      <p:grpSpPr>
        <a:xfrm>
          <a:off x="0" y="0"/>
          <a:ext cx="0" cy="0"/>
          <a:chOff x="0" y="0"/>
          <a:chExt cx="0" cy="0"/>
        </a:xfrm>
      </p:grpSpPr>
      <p:sp>
        <p:nvSpPr>
          <p:cNvPr id="52" name="Google Shape;52;p34"/>
          <p:cNvSpPr/>
          <p:nvPr/>
        </p:nvSpPr>
        <p:spPr>
          <a:xfrm rot="5400000" flipH="1">
            <a:off x="3544169" y="-2888292"/>
            <a:ext cx="5131224" cy="11578483"/>
          </a:xfrm>
          <a:custGeom>
            <a:avLst/>
            <a:gdLst/>
            <a:ahLst/>
            <a:cxnLst/>
            <a:rect l="l" t="t" r="r" b="b"/>
            <a:pathLst>
              <a:path w="6146707" h="11578483" extrusionOk="0">
                <a:moveTo>
                  <a:pt x="6146707" y="11578483"/>
                </a:moveTo>
                <a:lnTo>
                  <a:pt x="6146707" y="4785245"/>
                </a:lnTo>
                <a:lnTo>
                  <a:pt x="6146707" y="4785239"/>
                </a:lnTo>
                <a:lnTo>
                  <a:pt x="6146707" y="742631"/>
                </a:lnTo>
                <a:cubicBezTo>
                  <a:pt x="6146707" y="331141"/>
                  <a:pt x="5844988" y="0"/>
                  <a:pt x="5474996" y="0"/>
                </a:cubicBezTo>
                <a:lnTo>
                  <a:pt x="2" y="0"/>
                </a:lnTo>
                <a:lnTo>
                  <a:pt x="2" y="4042615"/>
                </a:lnTo>
                <a:lnTo>
                  <a:pt x="0" y="4042615"/>
                </a:lnTo>
                <a:lnTo>
                  <a:pt x="1" y="10020178"/>
                </a:lnTo>
                <a:cubicBezTo>
                  <a:pt x="1" y="10879680"/>
                  <a:pt x="632070" y="11578483"/>
                  <a:pt x="1409493" y="11578483"/>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3" name="Google Shape;53;p34"/>
          <p:cNvSpPr txBox="1">
            <a:spLocks noGrp="1"/>
          </p:cNvSpPr>
          <p:nvPr>
            <p:ph type="body" idx="1"/>
          </p:nvPr>
        </p:nvSpPr>
        <p:spPr>
          <a:xfrm>
            <a:off x="6186233" y="2341241"/>
            <a:ext cx="6010480" cy="3066422"/>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000000"/>
              </a:buClr>
              <a:buSzPts val="4800"/>
              <a:buFont typeface="Arial"/>
              <a:buNone/>
              <a:defRPr sz="48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4" name="Google Shape;54;p34"/>
          <p:cNvSpPr txBox="1">
            <a:spLocks noGrp="1"/>
          </p:cNvSpPr>
          <p:nvPr>
            <p:ph type="body" idx="2"/>
          </p:nvPr>
        </p:nvSpPr>
        <p:spPr>
          <a:xfrm>
            <a:off x="4502882" y="892243"/>
            <a:ext cx="2066906" cy="58222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9000"/>
              <a:buFont typeface="Arial"/>
              <a:buNone/>
              <a:defRPr sz="90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55" name="Google Shape;55;p34"/>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8124669" y="6484108"/>
            <a:ext cx="3540279" cy="252000"/>
          </a:xfrm>
          <a:prstGeom prst="rect">
            <a:avLst/>
          </a:prstGeom>
          <a:noFill/>
          <a:ln>
            <a:noFill/>
          </a:ln>
        </p:spPr>
      </p:pic>
      <p:sp>
        <p:nvSpPr>
          <p:cNvPr id="56" name="Google Shape;56;p34"/>
          <p:cNvSpPr/>
          <p:nvPr/>
        </p:nvSpPr>
        <p:spPr>
          <a:xfrm>
            <a:off x="0" y="6553248"/>
            <a:ext cx="8229600" cy="45719"/>
          </a:xfrm>
          <a:custGeom>
            <a:avLst/>
            <a:gdLst/>
            <a:ahLst/>
            <a:cxnLst/>
            <a:rect l="l" t="t" r="r" b="b"/>
            <a:pathLst>
              <a:path w="3587009" h="35236" extrusionOk="0">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57" name="Google Shape;57;p34"/>
          <p:cNvGrpSpPr/>
          <p:nvPr/>
        </p:nvGrpSpPr>
        <p:grpSpPr>
          <a:xfrm>
            <a:off x="482255" y="3109382"/>
            <a:ext cx="6917577" cy="2914086"/>
            <a:chOff x="1202708" y="6807724"/>
            <a:chExt cx="6270636" cy="2641557"/>
          </a:xfrm>
        </p:grpSpPr>
        <p:grpSp>
          <p:nvGrpSpPr>
            <p:cNvPr id="58" name="Google Shape;58;p34"/>
            <p:cNvGrpSpPr/>
            <p:nvPr/>
          </p:nvGrpSpPr>
          <p:grpSpPr>
            <a:xfrm>
              <a:off x="2348838" y="6807724"/>
              <a:ext cx="1249545" cy="2223620"/>
              <a:chOff x="2348838" y="6807724"/>
              <a:chExt cx="1249545" cy="2223620"/>
            </a:xfrm>
          </p:grpSpPr>
          <p:sp>
            <p:nvSpPr>
              <p:cNvPr id="59" name="Google Shape;59;p34"/>
              <p:cNvSpPr/>
              <p:nvPr/>
            </p:nvSpPr>
            <p:spPr>
              <a:xfrm>
                <a:off x="2519028" y="7841415"/>
                <a:ext cx="536931" cy="498493"/>
              </a:xfrm>
              <a:custGeom>
                <a:avLst/>
                <a:gdLst/>
                <a:ahLst/>
                <a:cxnLst/>
                <a:rect l="l" t="t" r="r" b="b"/>
                <a:pathLst>
                  <a:path w="536931" h="498493" extrusionOk="0">
                    <a:moveTo>
                      <a:pt x="453593" y="0"/>
                    </a:moveTo>
                    <a:cubicBezTo>
                      <a:pt x="426525" y="0"/>
                      <a:pt x="399458" y="7519"/>
                      <a:pt x="373894" y="13534"/>
                    </a:cubicBezTo>
                    <a:cubicBezTo>
                      <a:pt x="330285" y="24060"/>
                      <a:pt x="286677" y="34586"/>
                      <a:pt x="244572" y="45112"/>
                    </a:cubicBezTo>
                    <a:cubicBezTo>
                      <a:pt x="181414" y="60150"/>
                      <a:pt x="106227" y="69172"/>
                      <a:pt x="56603" y="114285"/>
                    </a:cubicBezTo>
                    <a:cubicBezTo>
                      <a:pt x="17505" y="150375"/>
                      <a:pt x="-5051" y="206014"/>
                      <a:pt x="964" y="260149"/>
                    </a:cubicBezTo>
                    <a:cubicBezTo>
                      <a:pt x="6979" y="320299"/>
                      <a:pt x="46077" y="374434"/>
                      <a:pt x="101715" y="399997"/>
                    </a:cubicBezTo>
                    <a:cubicBezTo>
                      <a:pt x="134798" y="415035"/>
                      <a:pt x="170888" y="419546"/>
                      <a:pt x="205474" y="430072"/>
                    </a:cubicBezTo>
                    <a:cubicBezTo>
                      <a:pt x="249083" y="442102"/>
                      <a:pt x="286677" y="464659"/>
                      <a:pt x="318255" y="496238"/>
                    </a:cubicBezTo>
                    <a:cubicBezTo>
                      <a:pt x="321263" y="499245"/>
                      <a:pt x="325774" y="499245"/>
                      <a:pt x="328782" y="496238"/>
                    </a:cubicBezTo>
                    <a:cubicBezTo>
                      <a:pt x="330285" y="496238"/>
                      <a:pt x="330285" y="494734"/>
                      <a:pt x="331789" y="494734"/>
                    </a:cubicBezTo>
                    <a:cubicBezTo>
                      <a:pt x="370887" y="461651"/>
                      <a:pt x="342315" y="404509"/>
                      <a:pt x="315248" y="372930"/>
                    </a:cubicBezTo>
                    <a:cubicBezTo>
                      <a:pt x="295699" y="351877"/>
                      <a:pt x="273143" y="338344"/>
                      <a:pt x="247579" y="326314"/>
                    </a:cubicBezTo>
                    <a:cubicBezTo>
                      <a:pt x="231038" y="318795"/>
                      <a:pt x="206978" y="309772"/>
                      <a:pt x="205474" y="287216"/>
                    </a:cubicBezTo>
                    <a:cubicBezTo>
                      <a:pt x="205474" y="261652"/>
                      <a:pt x="232542" y="245111"/>
                      <a:pt x="255098" y="243608"/>
                    </a:cubicBezTo>
                    <a:cubicBezTo>
                      <a:pt x="292692" y="240600"/>
                      <a:pt x="325774" y="264660"/>
                      <a:pt x="363368" y="270675"/>
                    </a:cubicBezTo>
                    <a:cubicBezTo>
                      <a:pt x="393443" y="276690"/>
                      <a:pt x="414495" y="261652"/>
                      <a:pt x="434044" y="240600"/>
                    </a:cubicBezTo>
                    <a:cubicBezTo>
                      <a:pt x="476149" y="199999"/>
                      <a:pt x="527277" y="145864"/>
                      <a:pt x="536299" y="85714"/>
                    </a:cubicBezTo>
                    <a:cubicBezTo>
                      <a:pt x="542314" y="33083"/>
                      <a:pt x="504720" y="0"/>
                      <a:pt x="453593" y="0"/>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0" name="Google Shape;60;p34"/>
              <p:cNvSpPr/>
              <p:nvPr/>
            </p:nvSpPr>
            <p:spPr>
              <a:xfrm>
                <a:off x="2908218" y="8231767"/>
                <a:ext cx="491926" cy="675803"/>
              </a:xfrm>
              <a:custGeom>
                <a:avLst/>
                <a:gdLst/>
                <a:ahLst/>
                <a:cxnLst/>
                <a:rect l="l" t="t" r="r" b="b"/>
                <a:pathLst>
                  <a:path w="491926" h="675803" extrusionOk="0">
                    <a:moveTo>
                      <a:pt x="488461" y="271298"/>
                    </a:moveTo>
                    <a:cubicBezTo>
                      <a:pt x="480942" y="254757"/>
                      <a:pt x="462897" y="248742"/>
                      <a:pt x="446356" y="242726"/>
                    </a:cubicBezTo>
                    <a:cubicBezTo>
                      <a:pt x="416281" y="230696"/>
                      <a:pt x="402747" y="214155"/>
                      <a:pt x="390717" y="185584"/>
                    </a:cubicBezTo>
                    <a:cubicBezTo>
                      <a:pt x="371168" y="141975"/>
                      <a:pt x="359138" y="101374"/>
                      <a:pt x="306507" y="96863"/>
                    </a:cubicBezTo>
                    <a:cubicBezTo>
                      <a:pt x="265906" y="93855"/>
                      <a:pt x="235831" y="59269"/>
                      <a:pt x="201244" y="41224"/>
                    </a:cubicBezTo>
                    <a:cubicBezTo>
                      <a:pt x="166658" y="23179"/>
                      <a:pt x="129064" y="12653"/>
                      <a:pt x="91471" y="623"/>
                    </a:cubicBezTo>
                    <a:cubicBezTo>
                      <a:pt x="88463" y="-881"/>
                      <a:pt x="85456" y="623"/>
                      <a:pt x="83952" y="2127"/>
                    </a:cubicBezTo>
                    <a:cubicBezTo>
                      <a:pt x="61396" y="24683"/>
                      <a:pt x="43351" y="48743"/>
                      <a:pt x="26809" y="75810"/>
                    </a:cubicBezTo>
                    <a:cubicBezTo>
                      <a:pt x="25306" y="75810"/>
                      <a:pt x="23802" y="77314"/>
                      <a:pt x="22298" y="80321"/>
                    </a:cubicBezTo>
                    <a:cubicBezTo>
                      <a:pt x="10268" y="107389"/>
                      <a:pt x="7261" y="135960"/>
                      <a:pt x="4253" y="164532"/>
                    </a:cubicBezTo>
                    <a:cubicBezTo>
                      <a:pt x="1246" y="199118"/>
                      <a:pt x="-1762" y="233704"/>
                      <a:pt x="1246" y="269794"/>
                    </a:cubicBezTo>
                    <a:cubicBezTo>
                      <a:pt x="4253" y="296862"/>
                      <a:pt x="8764" y="323929"/>
                      <a:pt x="20795" y="347989"/>
                    </a:cubicBezTo>
                    <a:cubicBezTo>
                      <a:pt x="35832" y="379568"/>
                      <a:pt x="59892" y="400620"/>
                      <a:pt x="80945" y="426184"/>
                    </a:cubicBezTo>
                    <a:cubicBezTo>
                      <a:pt x="132072" y="490845"/>
                      <a:pt x="95982" y="563025"/>
                      <a:pt x="108012" y="635205"/>
                    </a:cubicBezTo>
                    <a:cubicBezTo>
                      <a:pt x="111019" y="650243"/>
                      <a:pt x="117034" y="668288"/>
                      <a:pt x="133576" y="674303"/>
                    </a:cubicBezTo>
                    <a:cubicBezTo>
                      <a:pt x="157636" y="681821"/>
                      <a:pt x="189214" y="659265"/>
                      <a:pt x="207259" y="647235"/>
                    </a:cubicBezTo>
                    <a:cubicBezTo>
                      <a:pt x="225305" y="635205"/>
                      <a:pt x="243350" y="620168"/>
                      <a:pt x="253876" y="599115"/>
                    </a:cubicBezTo>
                    <a:cubicBezTo>
                      <a:pt x="258387" y="590093"/>
                      <a:pt x="261394" y="581070"/>
                      <a:pt x="261394" y="570544"/>
                    </a:cubicBezTo>
                    <a:cubicBezTo>
                      <a:pt x="261394" y="550995"/>
                      <a:pt x="243350" y="525431"/>
                      <a:pt x="258387" y="507387"/>
                    </a:cubicBezTo>
                    <a:cubicBezTo>
                      <a:pt x="279439" y="483326"/>
                      <a:pt x="329063" y="495356"/>
                      <a:pt x="357634" y="483326"/>
                    </a:cubicBezTo>
                    <a:cubicBezTo>
                      <a:pt x="384702" y="472800"/>
                      <a:pt x="408762" y="453251"/>
                      <a:pt x="426807" y="430695"/>
                    </a:cubicBezTo>
                    <a:cubicBezTo>
                      <a:pt x="444852" y="408139"/>
                      <a:pt x="458386" y="381071"/>
                      <a:pt x="470416" y="354004"/>
                    </a:cubicBezTo>
                    <a:cubicBezTo>
                      <a:pt x="477934" y="329944"/>
                      <a:pt x="500491" y="295358"/>
                      <a:pt x="488461" y="271298"/>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1" name="Google Shape;61;p34"/>
              <p:cNvSpPr/>
              <p:nvPr/>
            </p:nvSpPr>
            <p:spPr>
              <a:xfrm>
                <a:off x="2348838" y="7983188"/>
                <a:ext cx="604234" cy="1048156"/>
              </a:xfrm>
              <a:custGeom>
                <a:avLst/>
                <a:gdLst/>
                <a:ahLst/>
                <a:cxnLst/>
                <a:rect l="l" t="t" r="r" b="b"/>
                <a:pathLst>
                  <a:path w="604234" h="1048156" extrusionOk="0">
                    <a:moveTo>
                      <a:pt x="604235" y="761980"/>
                    </a:moveTo>
                    <a:cubicBezTo>
                      <a:pt x="602731" y="686793"/>
                      <a:pt x="547092" y="647695"/>
                      <a:pt x="507995" y="590553"/>
                    </a:cubicBezTo>
                    <a:cubicBezTo>
                      <a:pt x="482431" y="552959"/>
                      <a:pt x="483935" y="515365"/>
                      <a:pt x="482431" y="471756"/>
                    </a:cubicBezTo>
                    <a:cubicBezTo>
                      <a:pt x="482431" y="438674"/>
                      <a:pt x="474912" y="405592"/>
                      <a:pt x="449349" y="384539"/>
                    </a:cubicBezTo>
                    <a:cubicBezTo>
                      <a:pt x="384687" y="331908"/>
                      <a:pt x="292958" y="372509"/>
                      <a:pt x="225290" y="330404"/>
                    </a:cubicBezTo>
                    <a:cubicBezTo>
                      <a:pt x="126042" y="267247"/>
                      <a:pt x="141080" y="133413"/>
                      <a:pt x="154613" y="34165"/>
                    </a:cubicBezTo>
                    <a:cubicBezTo>
                      <a:pt x="154613" y="31158"/>
                      <a:pt x="153110" y="28150"/>
                      <a:pt x="151606" y="26647"/>
                    </a:cubicBezTo>
                    <a:cubicBezTo>
                      <a:pt x="154613" y="22135"/>
                      <a:pt x="159125" y="17624"/>
                      <a:pt x="162132" y="13113"/>
                    </a:cubicBezTo>
                    <a:cubicBezTo>
                      <a:pt x="168147" y="5594"/>
                      <a:pt x="157621" y="-4932"/>
                      <a:pt x="151606" y="2587"/>
                    </a:cubicBezTo>
                    <a:cubicBezTo>
                      <a:pt x="28299" y="154465"/>
                      <a:pt x="-25836" y="358975"/>
                      <a:pt x="11757" y="551455"/>
                    </a:cubicBezTo>
                    <a:cubicBezTo>
                      <a:pt x="47847" y="733409"/>
                      <a:pt x="163636" y="895814"/>
                      <a:pt x="321530" y="990550"/>
                    </a:cubicBezTo>
                    <a:cubicBezTo>
                      <a:pt x="399725" y="1037166"/>
                      <a:pt x="526040" y="1089798"/>
                      <a:pt x="592205" y="996565"/>
                    </a:cubicBezTo>
                    <a:cubicBezTo>
                      <a:pt x="593708" y="993558"/>
                      <a:pt x="593708" y="990550"/>
                      <a:pt x="592205" y="989047"/>
                    </a:cubicBezTo>
                    <a:cubicBezTo>
                      <a:pt x="557618" y="916866"/>
                      <a:pt x="604235" y="837168"/>
                      <a:pt x="604235" y="761980"/>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2" name="Google Shape;62;p34"/>
              <p:cNvSpPr/>
              <p:nvPr/>
            </p:nvSpPr>
            <p:spPr>
              <a:xfrm>
                <a:off x="2901049" y="7819127"/>
                <a:ext cx="697334" cy="1163667"/>
              </a:xfrm>
              <a:custGeom>
                <a:avLst/>
                <a:gdLst/>
                <a:ahLst/>
                <a:cxnLst/>
                <a:rect l="l" t="t" r="r" b="b"/>
                <a:pathLst>
                  <a:path w="697334" h="1163667" extrusionOk="0">
                    <a:moveTo>
                      <a:pt x="627960" y="274918"/>
                    </a:moveTo>
                    <a:cubicBezTo>
                      <a:pt x="572321" y="169655"/>
                      <a:pt x="485104" y="79430"/>
                      <a:pt x="376834" y="31310"/>
                    </a:cubicBezTo>
                    <a:cubicBezTo>
                      <a:pt x="331721" y="11762"/>
                      <a:pt x="274579" y="-12298"/>
                      <a:pt x="226459" y="7250"/>
                    </a:cubicBezTo>
                    <a:cubicBezTo>
                      <a:pt x="211421" y="13265"/>
                      <a:pt x="196384" y="25295"/>
                      <a:pt x="193376" y="43340"/>
                    </a:cubicBezTo>
                    <a:lnTo>
                      <a:pt x="193376" y="43340"/>
                    </a:lnTo>
                    <a:cubicBezTo>
                      <a:pt x="190369" y="44844"/>
                      <a:pt x="188865" y="49355"/>
                      <a:pt x="191872" y="53866"/>
                    </a:cubicBezTo>
                    <a:cubicBezTo>
                      <a:pt x="226459" y="117024"/>
                      <a:pt x="187361" y="189204"/>
                      <a:pt x="142249" y="234316"/>
                    </a:cubicBezTo>
                    <a:cubicBezTo>
                      <a:pt x="100144" y="276421"/>
                      <a:pt x="46009" y="308000"/>
                      <a:pt x="11422" y="357624"/>
                    </a:cubicBezTo>
                    <a:cubicBezTo>
                      <a:pt x="-2111" y="377173"/>
                      <a:pt x="-11134" y="431308"/>
                      <a:pt x="29468" y="422285"/>
                    </a:cubicBezTo>
                    <a:cubicBezTo>
                      <a:pt x="39994" y="420782"/>
                      <a:pt x="47513" y="411759"/>
                      <a:pt x="56535" y="405744"/>
                    </a:cubicBezTo>
                    <a:cubicBezTo>
                      <a:pt x="68565" y="396721"/>
                      <a:pt x="82099" y="390707"/>
                      <a:pt x="95633" y="387699"/>
                    </a:cubicBezTo>
                    <a:cubicBezTo>
                      <a:pt x="127211" y="378677"/>
                      <a:pt x="161797" y="378677"/>
                      <a:pt x="193376" y="387699"/>
                    </a:cubicBezTo>
                    <a:cubicBezTo>
                      <a:pt x="259541" y="404240"/>
                      <a:pt x="315180" y="452360"/>
                      <a:pt x="364804" y="495969"/>
                    </a:cubicBezTo>
                    <a:cubicBezTo>
                      <a:pt x="414427" y="539578"/>
                      <a:pt x="467059" y="583186"/>
                      <a:pt x="503149" y="638825"/>
                    </a:cubicBezTo>
                    <a:cubicBezTo>
                      <a:pt x="543750" y="701983"/>
                      <a:pt x="545254" y="772659"/>
                      <a:pt x="492622" y="829801"/>
                    </a:cubicBezTo>
                    <a:cubicBezTo>
                      <a:pt x="452021" y="874914"/>
                      <a:pt x="394879" y="901981"/>
                      <a:pt x="348263" y="939575"/>
                    </a:cubicBezTo>
                    <a:cubicBezTo>
                      <a:pt x="307661" y="972658"/>
                      <a:pt x="274579" y="1016266"/>
                      <a:pt x="273075" y="1070401"/>
                    </a:cubicBezTo>
                    <a:cubicBezTo>
                      <a:pt x="271571" y="1115514"/>
                      <a:pt x="297135" y="1165138"/>
                      <a:pt x="348263" y="1163634"/>
                    </a:cubicBezTo>
                    <a:cubicBezTo>
                      <a:pt x="453525" y="1159123"/>
                      <a:pt x="539239" y="1062883"/>
                      <a:pt x="588863" y="978673"/>
                    </a:cubicBezTo>
                    <a:cubicBezTo>
                      <a:pt x="707659" y="771155"/>
                      <a:pt x="740741" y="491458"/>
                      <a:pt x="627960" y="274918"/>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63" name="Google Shape;63;p34"/>
              <p:cNvGrpSpPr/>
              <p:nvPr/>
            </p:nvGrpSpPr>
            <p:grpSpPr>
              <a:xfrm>
                <a:off x="2483956" y="6807724"/>
                <a:ext cx="738321" cy="802017"/>
                <a:chOff x="2483956" y="6807724"/>
                <a:chExt cx="738321" cy="802017"/>
              </a:xfrm>
            </p:grpSpPr>
            <p:sp>
              <p:nvSpPr>
                <p:cNvPr id="64" name="Google Shape;64;p34"/>
                <p:cNvSpPr/>
                <p:nvPr/>
              </p:nvSpPr>
              <p:spPr>
                <a:xfrm>
                  <a:off x="2483956" y="7278916"/>
                  <a:ext cx="360330" cy="330825"/>
                </a:xfrm>
                <a:custGeom>
                  <a:avLst/>
                  <a:gdLst/>
                  <a:ahLst/>
                  <a:cxnLst/>
                  <a:rect l="l" t="t" r="r" b="b"/>
                  <a:pathLst>
                    <a:path w="360330" h="330825" extrusionOk="0">
                      <a:moveTo>
                        <a:pt x="359343" y="293327"/>
                      </a:moveTo>
                      <a:cubicBezTo>
                        <a:pt x="362350" y="212125"/>
                        <a:pt x="347313" y="118892"/>
                        <a:pt x="279644" y="67765"/>
                      </a:cubicBezTo>
                      <a:cubicBezTo>
                        <a:pt x="207464" y="13630"/>
                        <a:pt x="100698" y="9119"/>
                        <a:pt x="13480" y="96"/>
                      </a:cubicBezTo>
                      <a:cubicBezTo>
                        <a:pt x="-54" y="-1408"/>
                        <a:pt x="-3061" y="15133"/>
                        <a:pt x="2954" y="24156"/>
                      </a:cubicBezTo>
                      <a:cubicBezTo>
                        <a:pt x="31525" y="61750"/>
                        <a:pt x="46563" y="106862"/>
                        <a:pt x="69119" y="147463"/>
                      </a:cubicBezTo>
                      <a:cubicBezTo>
                        <a:pt x="88668" y="180546"/>
                        <a:pt x="112728" y="210621"/>
                        <a:pt x="141299" y="236185"/>
                      </a:cubicBezTo>
                      <a:cubicBezTo>
                        <a:pt x="193930" y="282801"/>
                        <a:pt x="260095" y="312876"/>
                        <a:pt x="329268" y="323402"/>
                      </a:cubicBezTo>
                      <a:cubicBezTo>
                        <a:pt x="333779" y="335432"/>
                        <a:pt x="354831" y="332425"/>
                        <a:pt x="356335" y="317387"/>
                      </a:cubicBezTo>
                      <a:cubicBezTo>
                        <a:pt x="356335" y="311372"/>
                        <a:pt x="357839" y="305357"/>
                        <a:pt x="357839" y="299342"/>
                      </a:cubicBezTo>
                      <a:cubicBezTo>
                        <a:pt x="360846" y="297838"/>
                        <a:pt x="360846" y="294831"/>
                        <a:pt x="359343" y="29332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5" name="Google Shape;65;p34"/>
                <p:cNvSpPr/>
                <p:nvPr/>
              </p:nvSpPr>
              <p:spPr>
                <a:xfrm>
                  <a:off x="2727059" y="6807724"/>
                  <a:ext cx="278617" cy="539813"/>
                </a:xfrm>
                <a:custGeom>
                  <a:avLst/>
                  <a:gdLst/>
                  <a:ahLst/>
                  <a:cxnLst/>
                  <a:rect l="l" t="t" r="r" b="b"/>
                  <a:pathLst>
                    <a:path w="278617" h="539813" extrusionOk="0">
                      <a:moveTo>
                        <a:pt x="275637" y="274297"/>
                      </a:moveTo>
                      <a:cubicBezTo>
                        <a:pt x="266615" y="221666"/>
                        <a:pt x="233532" y="175050"/>
                        <a:pt x="201954" y="134448"/>
                      </a:cubicBezTo>
                      <a:cubicBezTo>
                        <a:pt x="164360" y="86328"/>
                        <a:pt x="122255" y="42720"/>
                        <a:pt x="77142" y="3622"/>
                      </a:cubicBezTo>
                      <a:cubicBezTo>
                        <a:pt x="68120" y="-3897"/>
                        <a:pt x="54586" y="615"/>
                        <a:pt x="53082" y="14148"/>
                      </a:cubicBezTo>
                      <a:cubicBezTo>
                        <a:pt x="50075" y="71291"/>
                        <a:pt x="41052" y="126930"/>
                        <a:pt x="29022" y="182568"/>
                      </a:cubicBezTo>
                      <a:cubicBezTo>
                        <a:pt x="18496" y="227681"/>
                        <a:pt x="3459" y="272793"/>
                        <a:pt x="451" y="319409"/>
                      </a:cubicBezTo>
                      <a:cubicBezTo>
                        <a:pt x="-2557" y="361515"/>
                        <a:pt x="9474" y="397605"/>
                        <a:pt x="36541" y="430687"/>
                      </a:cubicBezTo>
                      <a:cubicBezTo>
                        <a:pt x="65112" y="468281"/>
                        <a:pt x="96691" y="505874"/>
                        <a:pt x="132781" y="535949"/>
                      </a:cubicBezTo>
                      <a:cubicBezTo>
                        <a:pt x="141804" y="543468"/>
                        <a:pt x="152330" y="538957"/>
                        <a:pt x="155337" y="531438"/>
                      </a:cubicBezTo>
                      <a:lnTo>
                        <a:pt x="155337" y="531438"/>
                      </a:lnTo>
                      <a:cubicBezTo>
                        <a:pt x="156841" y="529934"/>
                        <a:pt x="158345" y="529934"/>
                        <a:pt x="158345" y="528431"/>
                      </a:cubicBezTo>
                      <a:cubicBezTo>
                        <a:pt x="238043" y="472792"/>
                        <a:pt x="292179" y="375048"/>
                        <a:pt x="275637" y="27429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 name="Google Shape;66;p34"/>
                <p:cNvSpPr/>
                <p:nvPr/>
              </p:nvSpPr>
              <p:spPr>
                <a:xfrm>
                  <a:off x="2947809" y="7217347"/>
                  <a:ext cx="274468" cy="379484"/>
                </a:xfrm>
                <a:custGeom>
                  <a:avLst/>
                  <a:gdLst/>
                  <a:ahLst/>
                  <a:cxnLst/>
                  <a:rect l="l" t="t" r="r" b="b"/>
                  <a:pathLst>
                    <a:path w="274468" h="379484" extrusionOk="0">
                      <a:moveTo>
                        <a:pt x="257893" y="13545"/>
                      </a:moveTo>
                      <a:cubicBezTo>
                        <a:pt x="256389" y="3019"/>
                        <a:pt x="247367" y="-2996"/>
                        <a:pt x="236841" y="1515"/>
                      </a:cubicBezTo>
                      <a:cubicBezTo>
                        <a:pt x="194736" y="21064"/>
                        <a:pt x="152631" y="40613"/>
                        <a:pt x="110526" y="60162"/>
                      </a:cubicBezTo>
                      <a:cubicBezTo>
                        <a:pt x="78947" y="75199"/>
                        <a:pt x="47368" y="88733"/>
                        <a:pt x="30827" y="120312"/>
                      </a:cubicBezTo>
                      <a:cubicBezTo>
                        <a:pt x="15789" y="147379"/>
                        <a:pt x="12782" y="177454"/>
                        <a:pt x="11278" y="207529"/>
                      </a:cubicBezTo>
                      <a:cubicBezTo>
                        <a:pt x="8271" y="237604"/>
                        <a:pt x="5263" y="267679"/>
                        <a:pt x="3759" y="297754"/>
                      </a:cubicBezTo>
                      <a:cubicBezTo>
                        <a:pt x="3759" y="299258"/>
                        <a:pt x="2256" y="299258"/>
                        <a:pt x="2256" y="300762"/>
                      </a:cubicBezTo>
                      <a:cubicBezTo>
                        <a:pt x="-752" y="309784"/>
                        <a:pt x="-752" y="317303"/>
                        <a:pt x="2256" y="324822"/>
                      </a:cubicBezTo>
                      <a:cubicBezTo>
                        <a:pt x="2256" y="330837"/>
                        <a:pt x="752" y="335348"/>
                        <a:pt x="752" y="341363"/>
                      </a:cubicBezTo>
                      <a:cubicBezTo>
                        <a:pt x="-752" y="354897"/>
                        <a:pt x="15789" y="357904"/>
                        <a:pt x="23308" y="351889"/>
                      </a:cubicBezTo>
                      <a:cubicBezTo>
                        <a:pt x="42857" y="365423"/>
                        <a:pt x="68421" y="374445"/>
                        <a:pt x="86466" y="377453"/>
                      </a:cubicBezTo>
                      <a:cubicBezTo>
                        <a:pt x="133082" y="384972"/>
                        <a:pt x="179698" y="371438"/>
                        <a:pt x="214284" y="339859"/>
                      </a:cubicBezTo>
                      <a:cubicBezTo>
                        <a:pt x="306013" y="260160"/>
                        <a:pt x="268419" y="121815"/>
                        <a:pt x="257893" y="13545"/>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grpSp>
          <p:nvGrpSpPr>
            <p:cNvPr id="67" name="Google Shape;67;p34"/>
            <p:cNvGrpSpPr/>
            <p:nvPr/>
          </p:nvGrpSpPr>
          <p:grpSpPr>
            <a:xfrm>
              <a:off x="1202708" y="6848940"/>
              <a:ext cx="6270636" cy="2600341"/>
              <a:chOff x="1202708" y="6848940"/>
              <a:chExt cx="6270636" cy="2600341"/>
            </a:xfrm>
          </p:grpSpPr>
          <p:sp>
            <p:nvSpPr>
              <p:cNvPr id="68" name="Google Shape;68;p34"/>
              <p:cNvSpPr/>
              <p:nvPr/>
            </p:nvSpPr>
            <p:spPr>
              <a:xfrm>
                <a:off x="1202708" y="6848940"/>
                <a:ext cx="6270636" cy="2600341"/>
              </a:xfrm>
              <a:custGeom>
                <a:avLst/>
                <a:gdLst/>
                <a:ahLst/>
                <a:cxnLst/>
                <a:rect l="l" t="t" r="r" b="b"/>
                <a:pathLst>
                  <a:path w="6270636" h="2600341" extrusionOk="0">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 name="Google Shape;69;p34"/>
              <p:cNvSpPr/>
              <p:nvPr/>
            </p:nvSpPr>
            <p:spPr>
              <a:xfrm>
                <a:off x="1202708" y="6848940"/>
                <a:ext cx="6270636" cy="2600341"/>
              </a:xfrm>
              <a:custGeom>
                <a:avLst/>
                <a:gdLst/>
                <a:ahLst/>
                <a:cxnLst/>
                <a:rect l="l" t="t" r="r" b="b"/>
                <a:pathLst>
                  <a:path w="6270636" h="2600341" extrusionOk="0">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
        <p:nvSpPr>
          <p:cNvPr id="70" name="Google Shape;70;p34"/>
          <p:cNvSpPr/>
          <p:nvPr/>
        </p:nvSpPr>
        <p:spPr>
          <a:xfrm>
            <a:off x="6186233" y="1718215"/>
            <a:ext cx="6010479" cy="86688"/>
          </a:xfrm>
          <a:custGeom>
            <a:avLst/>
            <a:gdLst/>
            <a:ahLst/>
            <a:cxnLst/>
            <a:rect l="l" t="t" r="r" b="b"/>
            <a:pathLst>
              <a:path w="3587009" h="35236" extrusionOk="0">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Laptop Slide">
  <p:cSld name="Laptop Slide">
    <p:spTree>
      <p:nvGrpSpPr>
        <p:cNvPr id="1" name="Shape 71"/>
        <p:cNvGrpSpPr/>
        <p:nvPr/>
      </p:nvGrpSpPr>
      <p:grpSpPr>
        <a:xfrm>
          <a:off x="0" y="0"/>
          <a:ext cx="0" cy="0"/>
          <a:chOff x="0" y="0"/>
          <a:chExt cx="0" cy="0"/>
        </a:xfrm>
      </p:grpSpPr>
      <p:sp>
        <p:nvSpPr>
          <p:cNvPr id="72" name="Google Shape;72;p35"/>
          <p:cNvSpPr/>
          <p:nvPr/>
        </p:nvSpPr>
        <p:spPr>
          <a:xfrm>
            <a:off x="511444" y="453836"/>
            <a:ext cx="6549756" cy="5655332"/>
          </a:xfrm>
          <a:custGeom>
            <a:avLst/>
            <a:gdLst/>
            <a:ahLst/>
            <a:cxnLst/>
            <a:rect l="l" t="t" r="r" b="b"/>
            <a:pathLst>
              <a:path w="1180419" h="1059839" extrusionOk="0">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73" name="Google Shape;73;p35"/>
          <p:cNvSpPr txBox="1">
            <a:spLocks noGrp="1"/>
          </p:cNvSpPr>
          <p:nvPr>
            <p:ph type="body" idx="1"/>
          </p:nvPr>
        </p:nvSpPr>
        <p:spPr>
          <a:xfrm>
            <a:off x="898357" y="2319301"/>
            <a:ext cx="4867011" cy="32910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4" name="Google Shape;74;p35"/>
          <p:cNvSpPr txBox="1">
            <a:spLocks noGrp="1"/>
          </p:cNvSpPr>
          <p:nvPr>
            <p:ph type="body" idx="2"/>
          </p:nvPr>
        </p:nvSpPr>
        <p:spPr>
          <a:xfrm>
            <a:off x="898358" y="890242"/>
            <a:ext cx="4990998" cy="99265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75" name="Google Shape;75;p35"/>
          <p:cNvPicPr preferRelativeResize="0"/>
          <p:nvPr/>
        </p:nvPicPr>
        <p:blipFill rotWithShape="1">
          <a:blip r:embed="rId2" cstate="email">
            <a:alphaModFix/>
            <a:extLst>
              <a:ext uri="{28A0092B-C50C-407E-A947-70E740481C1C}">
                <a14:useLocalDpi xmlns:a14="http://schemas.microsoft.com/office/drawing/2010/main"/>
              </a:ext>
            </a:extLst>
          </a:blip>
          <a:srcRect l="-25867"/>
          <a:stretch/>
        </p:blipFill>
        <p:spPr>
          <a:xfrm>
            <a:off x="3752900" y="1247613"/>
            <a:ext cx="8439100" cy="5375657"/>
          </a:xfrm>
          <a:prstGeom prst="rect">
            <a:avLst/>
          </a:prstGeom>
          <a:noFill/>
          <a:ln>
            <a:noFill/>
          </a:ln>
        </p:spPr>
      </p:pic>
      <p:sp>
        <p:nvSpPr>
          <p:cNvPr id="76" name="Google Shape;76;p35"/>
          <p:cNvSpPr>
            <a:spLocks noGrp="1"/>
          </p:cNvSpPr>
          <p:nvPr>
            <p:ph type="pic" idx="3"/>
          </p:nvPr>
        </p:nvSpPr>
        <p:spPr>
          <a:xfrm>
            <a:off x="7061200" y="1420553"/>
            <a:ext cx="5130800" cy="3913188"/>
          </a:xfrm>
          <a:prstGeom prst="rect">
            <a:avLst/>
          </a:prstGeom>
          <a:solidFill>
            <a:srgbClr val="D8D8D8"/>
          </a:solidFill>
          <a:ln>
            <a:noFill/>
          </a:ln>
        </p:spPr>
      </p:sp>
      <p:sp>
        <p:nvSpPr>
          <p:cNvPr id="77" name="Google Shape;77;p35"/>
          <p:cNvSpPr/>
          <p:nvPr/>
        </p:nvSpPr>
        <p:spPr>
          <a:xfrm>
            <a:off x="0" y="5782590"/>
            <a:ext cx="4963395" cy="875479"/>
          </a:xfrm>
          <a:custGeom>
            <a:avLst/>
            <a:gdLst/>
            <a:ahLst/>
            <a:cxnLst/>
            <a:rect l="l" t="t" r="r" b="b"/>
            <a:pathLst>
              <a:path w="4963395" h="875479" extrusionOk="0">
                <a:moveTo>
                  <a:pt x="0" y="0"/>
                </a:moveTo>
                <a:lnTo>
                  <a:pt x="4489787" y="0"/>
                </a:lnTo>
                <a:cubicBezTo>
                  <a:pt x="4750572" y="0"/>
                  <a:pt x="4963395" y="212873"/>
                  <a:pt x="4963395" y="473717"/>
                </a:cubicBezTo>
                <a:lnTo>
                  <a:pt x="4963395" y="875479"/>
                </a:lnTo>
                <a:lnTo>
                  <a:pt x="15515" y="875479"/>
                </a:lnTo>
                <a:lnTo>
                  <a:pt x="15515" y="174171"/>
                </a:lnTo>
                <a:cubicBezTo>
                  <a:pt x="15515" y="137630"/>
                  <a:pt x="13666" y="101524"/>
                  <a:pt x="10055" y="65941"/>
                </a:cubicBezTo>
                <a:lnTo>
                  <a:pt x="0" y="0"/>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78"/>
        <p:cNvGrpSpPr/>
        <p:nvPr/>
      </p:nvGrpSpPr>
      <p:grpSpPr>
        <a:xfrm>
          <a:off x="0" y="0"/>
          <a:ext cx="0" cy="0"/>
          <a:chOff x="0" y="0"/>
          <a:chExt cx="0" cy="0"/>
        </a:xfrm>
      </p:grpSpPr>
    </p:spTree>
  </p:cSld>
  <p:clrMapOvr>
    <a:masterClrMapping/>
  </p:clrMapOvr>
  <p:extLst>
    <p:ext uri="{DCECCB84-F9BA-43D5-87BE-67443E8EF086}">
      <p15:sldGuideLst xmlns:p15="http://schemas.microsoft.com/office/powerpoint/2012/main">
        <p15:guide id="1" orient="horz" pos="412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hoto Slide">
  <p:cSld name="Photo Slide">
    <p:spTree>
      <p:nvGrpSpPr>
        <p:cNvPr id="1" name="Shape 79"/>
        <p:cNvGrpSpPr/>
        <p:nvPr/>
      </p:nvGrpSpPr>
      <p:grpSpPr>
        <a:xfrm>
          <a:off x="0" y="0"/>
          <a:ext cx="0" cy="0"/>
          <a:chOff x="0" y="0"/>
          <a:chExt cx="0" cy="0"/>
        </a:xfrm>
      </p:grpSpPr>
      <p:sp>
        <p:nvSpPr>
          <p:cNvPr id="80" name="Google Shape;80;p37"/>
          <p:cNvSpPr/>
          <p:nvPr/>
        </p:nvSpPr>
        <p:spPr>
          <a:xfrm>
            <a:off x="511444" y="453836"/>
            <a:ext cx="6033735" cy="5655332"/>
          </a:xfrm>
          <a:custGeom>
            <a:avLst/>
            <a:gdLst/>
            <a:ahLst/>
            <a:cxnLst/>
            <a:rect l="l" t="t" r="r" b="b"/>
            <a:pathLst>
              <a:path w="1180419" h="1059839" extrusionOk="0">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81" name="Google Shape;81;p37"/>
          <p:cNvSpPr txBox="1">
            <a:spLocks noGrp="1"/>
          </p:cNvSpPr>
          <p:nvPr>
            <p:ph type="body" idx="1"/>
          </p:nvPr>
        </p:nvSpPr>
        <p:spPr>
          <a:xfrm>
            <a:off x="898357" y="2584411"/>
            <a:ext cx="4867011" cy="302597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2" name="Google Shape;82;p37"/>
          <p:cNvSpPr txBox="1">
            <a:spLocks noGrp="1"/>
          </p:cNvSpPr>
          <p:nvPr>
            <p:ph type="body" idx="2"/>
          </p:nvPr>
        </p:nvSpPr>
        <p:spPr>
          <a:xfrm>
            <a:off x="898358" y="890242"/>
            <a:ext cx="4990998" cy="99265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3" name="Google Shape;83;p37"/>
          <p:cNvSpPr>
            <a:spLocks noGrp="1"/>
          </p:cNvSpPr>
          <p:nvPr>
            <p:ph type="pic" idx="3"/>
          </p:nvPr>
        </p:nvSpPr>
        <p:spPr>
          <a:xfrm>
            <a:off x="6545263" y="1452563"/>
            <a:ext cx="5646737" cy="4656137"/>
          </a:xfrm>
          <a:prstGeom prst="rect">
            <a:avLst/>
          </a:prstGeom>
          <a:solidFill>
            <a:srgbClr val="D8D8D8"/>
          </a:solid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ster">
  <p:cSld name="Master">
    <p:spTree>
      <p:nvGrpSpPr>
        <p:cNvPr id="1" name="Shape 88"/>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hone Slide">
  <p:cSld name="Phone Slide">
    <p:spTree>
      <p:nvGrpSpPr>
        <p:cNvPr id="1" name="Shape 119"/>
        <p:cNvGrpSpPr/>
        <p:nvPr/>
      </p:nvGrpSpPr>
      <p:grpSpPr>
        <a:xfrm>
          <a:off x="0" y="0"/>
          <a:ext cx="0" cy="0"/>
          <a:chOff x="0" y="0"/>
          <a:chExt cx="0" cy="0"/>
        </a:xfrm>
      </p:grpSpPr>
      <p:sp>
        <p:nvSpPr>
          <p:cNvPr id="120" name="Google Shape;120;p41"/>
          <p:cNvSpPr/>
          <p:nvPr/>
        </p:nvSpPr>
        <p:spPr>
          <a:xfrm>
            <a:off x="511443" y="453836"/>
            <a:ext cx="9895090" cy="5655338"/>
          </a:xfrm>
          <a:custGeom>
            <a:avLst/>
            <a:gdLst/>
            <a:ahLst/>
            <a:cxnLst/>
            <a:rect l="l" t="t" r="r" b="b"/>
            <a:pathLst>
              <a:path w="9895090" h="5655338" extrusionOk="0">
                <a:moveTo>
                  <a:pt x="0" y="0"/>
                </a:moveTo>
                <a:lnTo>
                  <a:pt x="3861355" y="0"/>
                </a:lnTo>
                <a:lnTo>
                  <a:pt x="4984550" y="0"/>
                </a:lnTo>
                <a:lnTo>
                  <a:pt x="8845904" y="0"/>
                </a:lnTo>
                <a:cubicBezTo>
                  <a:pt x="9425720" y="0"/>
                  <a:pt x="9895090" y="489848"/>
                  <a:pt x="9895090" y="1094953"/>
                </a:cubicBezTo>
                <a:lnTo>
                  <a:pt x="9895090" y="5655338"/>
                </a:lnTo>
                <a:lnTo>
                  <a:pt x="6033735" y="5655338"/>
                </a:lnTo>
                <a:lnTo>
                  <a:pt x="5402003" y="5655338"/>
                </a:lnTo>
                <a:lnTo>
                  <a:pt x="1540648" y="5655338"/>
                </a:lnTo>
                <a:cubicBezTo>
                  <a:pt x="690255" y="5655338"/>
                  <a:pt x="0" y="4934974"/>
                  <a:pt x="0" y="4047485"/>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pic>
        <p:nvPicPr>
          <p:cNvPr id="121" name="Google Shape;121;p41" descr="iPhone6_mockup_front_white.png"/>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8097746" y="226918"/>
            <a:ext cx="4094254" cy="6404164"/>
          </a:xfrm>
          <a:prstGeom prst="rect">
            <a:avLst/>
          </a:prstGeom>
          <a:noFill/>
          <a:ln>
            <a:noFill/>
          </a:ln>
        </p:spPr>
      </p:pic>
      <p:sp>
        <p:nvSpPr>
          <p:cNvPr id="122" name="Google Shape;122;p41"/>
          <p:cNvSpPr>
            <a:spLocks noGrp="1"/>
          </p:cNvSpPr>
          <p:nvPr>
            <p:ph type="pic" idx="2"/>
          </p:nvPr>
        </p:nvSpPr>
        <p:spPr>
          <a:xfrm>
            <a:off x="8912202" y="1246695"/>
            <a:ext cx="2444127" cy="4336988"/>
          </a:xfrm>
          <a:prstGeom prst="rect">
            <a:avLst/>
          </a:prstGeom>
          <a:solidFill>
            <a:srgbClr val="D8D8D8"/>
          </a:solidFill>
          <a:ln>
            <a:noFill/>
          </a:ln>
        </p:spPr>
      </p:sp>
      <p:sp>
        <p:nvSpPr>
          <p:cNvPr id="123" name="Google Shape;123;p41"/>
          <p:cNvSpPr txBox="1">
            <a:spLocks noGrp="1"/>
          </p:cNvSpPr>
          <p:nvPr>
            <p:ph type="body" idx="1"/>
          </p:nvPr>
        </p:nvSpPr>
        <p:spPr>
          <a:xfrm>
            <a:off x="898357" y="2319301"/>
            <a:ext cx="4867011" cy="32910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4" name="Google Shape;124;p41"/>
          <p:cNvSpPr txBox="1">
            <a:spLocks noGrp="1"/>
          </p:cNvSpPr>
          <p:nvPr>
            <p:ph type="body" idx="3"/>
          </p:nvPr>
        </p:nvSpPr>
        <p:spPr>
          <a:xfrm>
            <a:off x="835671" y="1104338"/>
            <a:ext cx="4990998" cy="99265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5" name="Google Shape;125;p41"/>
          <p:cNvSpPr/>
          <p:nvPr/>
        </p:nvSpPr>
        <p:spPr>
          <a:xfrm>
            <a:off x="0" y="5782590"/>
            <a:ext cx="4963395" cy="875479"/>
          </a:xfrm>
          <a:custGeom>
            <a:avLst/>
            <a:gdLst/>
            <a:ahLst/>
            <a:cxnLst/>
            <a:rect l="l" t="t" r="r" b="b"/>
            <a:pathLst>
              <a:path w="4963395" h="875479" extrusionOk="0">
                <a:moveTo>
                  <a:pt x="0" y="0"/>
                </a:moveTo>
                <a:lnTo>
                  <a:pt x="4489787" y="0"/>
                </a:lnTo>
                <a:cubicBezTo>
                  <a:pt x="4750572" y="0"/>
                  <a:pt x="4963395" y="212873"/>
                  <a:pt x="4963395" y="473717"/>
                </a:cubicBezTo>
                <a:lnTo>
                  <a:pt x="4963395" y="875479"/>
                </a:lnTo>
                <a:lnTo>
                  <a:pt x="15515" y="875479"/>
                </a:lnTo>
                <a:lnTo>
                  <a:pt x="15515" y="174171"/>
                </a:lnTo>
                <a:cubicBezTo>
                  <a:pt x="15515" y="137630"/>
                  <a:pt x="13666" y="101524"/>
                  <a:pt x="10055" y="65941"/>
                </a:cubicBezTo>
                <a:lnTo>
                  <a:pt x="0" y="0"/>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Final Slide">
  <p:cSld name="Final Slide">
    <p:spTree>
      <p:nvGrpSpPr>
        <p:cNvPr id="1" name="Shape 126"/>
        <p:cNvGrpSpPr/>
        <p:nvPr/>
      </p:nvGrpSpPr>
      <p:grpSpPr>
        <a:xfrm>
          <a:off x="0" y="0"/>
          <a:ext cx="0" cy="0"/>
          <a:chOff x="0" y="0"/>
          <a:chExt cx="0" cy="0"/>
        </a:xfrm>
      </p:grpSpPr>
      <p:sp>
        <p:nvSpPr>
          <p:cNvPr id="127" name="Google Shape;127;p42"/>
          <p:cNvSpPr/>
          <p:nvPr/>
        </p:nvSpPr>
        <p:spPr>
          <a:xfrm>
            <a:off x="417724" y="728421"/>
            <a:ext cx="11356551" cy="4377036"/>
          </a:xfrm>
          <a:custGeom>
            <a:avLst/>
            <a:gdLst/>
            <a:ahLst/>
            <a:cxnLst/>
            <a:rect l="l" t="t" r="r" b="b"/>
            <a:pathLst>
              <a:path w="11356551" h="3728821" extrusionOk="0">
                <a:moveTo>
                  <a:pt x="0" y="0"/>
                </a:moveTo>
                <a:lnTo>
                  <a:pt x="2348414" y="0"/>
                </a:lnTo>
                <a:lnTo>
                  <a:pt x="2743596" y="0"/>
                </a:lnTo>
                <a:lnTo>
                  <a:pt x="5092010" y="0"/>
                </a:lnTo>
                <a:lnTo>
                  <a:pt x="6470666" y="0"/>
                </a:lnTo>
                <a:lnTo>
                  <a:pt x="6470668" y="0"/>
                </a:lnTo>
                <a:lnTo>
                  <a:pt x="8223635" y="0"/>
                </a:lnTo>
                <a:lnTo>
                  <a:pt x="8819080" y="0"/>
                </a:lnTo>
                <a:lnTo>
                  <a:pt x="8819081" y="0"/>
                </a:lnTo>
                <a:lnTo>
                  <a:pt x="10572049" y="0"/>
                </a:lnTo>
                <a:cubicBezTo>
                  <a:pt x="11005591" y="0"/>
                  <a:pt x="11356551" y="322979"/>
                  <a:pt x="11356551" y="721953"/>
                </a:cubicBezTo>
                <a:lnTo>
                  <a:pt x="11356551" y="3728821"/>
                </a:lnTo>
                <a:lnTo>
                  <a:pt x="9603581" y="3728821"/>
                </a:lnTo>
                <a:lnTo>
                  <a:pt x="9008137" y="3728821"/>
                </a:lnTo>
                <a:lnTo>
                  <a:pt x="7996960" y="3728821"/>
                </a:lnTo>
                <a:lnTo>
                  <a:pt x="7255167" y="3728821"/>
                </a:lnTo>
                <a:lnTo>
                  <a:pt x="6859985" y="3728821"/>
                </a:lnTo>
                <a:lnTo>
                  <a:pt x="6243990" y="3728821"/>
                </a:lnTo>
                <a:lnTo>
                  <a:pt x="5648546" y="3728821"/>
                </a:lnTo>
                <a:lnTo>
                  <a:pt x="4511571" y="3728821"/>
                </a:lnTo>
                <a:lnTo>
                  <a:pt x="3895576" y="3728821"/>
                </a:lnTo>
                <a:lnTo>
                  <a:pt x="3500395" y="3728821"/>
                </a:lnTo>
                <a:lnTo>
                  <a:pt x="1151981" y="3728821"/>
                </a:lnTo>
                <a:cubicBezTo>
                  <a:pt x="516120" y="3728821"/>
                  <a:pt x="0" y="3253852"/>
                  <a:pt x="0" y="2668691"/>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128" name="Google Shape;128;p42"/>
          <p:cNvSpPr/>
          <p:nvPr/>
        </p:nvSpPr>
        <p:spPr>
          <a:xfrm>
            <a:off x="4530600" y="4480875"/>
            <a:ext cx="7661400" cy="730419"/>
          </a:xfrm>
          <a:custGeom>
            <a:avLst/>
            <a:gdLst/>
            <a:ahLst/>
            <a:cxnLst/>
            <a:rect l="l" t="t" r="r" b="b"/>
            <a:pathLst>
              <a:path w="7530847" h="717972" extrusionOk="0">
                <a:moveTo>
                  <a:pt x="0" y="717973"/>
                </a:moveTo>
                <a:lnTo>
                  <a:pt x="0" y="0"/>
                </a:lnTo>
                <a:lnTo>
                  <a:pt x="7143771" y="0"/>
                </a:lnTo>
                <a:cubicBezTo>
                  <a:pt x="7356909" y="0"/>
                  <a:pt x="7530848" y="173980"/>
                  <a:pt x="7530848" y="387166"/>
                </a:cubicBezTo>
                <a:lnTo>
                  <a:pt x="7530848" y="715523"/>
                </a:lnTo>
                <a:lnTo>
                  <a:pt x="0" y="715523"/>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9" name="Google Shape;129;p42"/>
          <p:cNvSpPr txBox="1">
            <a:spLocks noGrp="1"/>
          </p:cNvSpPr>
          <p:nvPr>
            <p:ph type="body" idx="1"/>
          </p:nvPr>
        </p:nvSpPr>
        <p:spPr>
          <a:xfrm>
            <a:off x="920835" y="2037653"/>
            <a:ext cx="3195486" cy="731140"/>
          </a:xfrm>
          <a:prstGeom prst="rect">
            <a:avLst/>
          </a:prstGeom>
          <a:noFill/>
          <a:ln>
            <a:noFill/>
          </a:ln>
        </p:spPr>
        <p:txBody>
          <a:bodyPr spcFirstLastPara="1" wrap="square" lIns="91425" tIns="45700" rIns="91425" bIns="45700" anchor="ctr" anchorCtr="0">
            <a:normAutofit/>
          </a:bodyPr>
          <a:lstStyle>
            <a:lvl1pPr marL="457200" marR="0" lvl="0" indent="-228600" algn="l" rtl="0">
              <a:lnSpc>
                <a:spcPct val="90000"/>
              </a:lnSpc>
              <a:spcBef>
                <a:spcPts val="1000"/>
              </a:spcBef>
              <a:spcAft>
                <a:spcPts val="0"/>
              </a:spcAft>
              <a:buClr>
                <a:srgbClr val="000000"/>
              </a:buClr>
              <a:buSzPts val="2800"/>
              <a:buFont typeface="Arial"/>
              <a:buNone/>
              <a:defRPr sz="28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0" name="Google Shape;130;p42"/>
          <p:cNvSpPr txBox="1">
            <a:spLocks noGrp="1"/>
          </p:cNvSpPr>
          <p:nvPr>
            <p:ph type="body" idx="2"/>
          </p:nvPr>
        </p:nvSpPr>
        <p:spPr>
          <a:xfrm>
            <a:off x="920835" y="1228077"/>
            <a:ext cx="3195485" cy="837258"/>
          </a:xfrm>
          <a:prstGeom prst="rect">
            <a:avLst/>
          </a:prstGeom>
          <a:noFill/>
          <a:ln>
            <a:noFill/>
          </a:ln>
        </p:spPr>
        <p:txBody>
          <a:bodyPr spcFirstLastPara="1" wrap="square" lIns="91425" tIns="45700" rIns="91425" bIns="45700" anchor="ctr" anchorCtr="0">
            <a:normAutofit/>
          </a:bodyPr>
          <a:lstStyle>
            <a:lvl1pPr marL="457200" marR="0" lvl="0" indent="-228600" algn="l" rtl="0">
              <a:lnSpc>
                <a:spcPct val="90000"/>
              </a:lnSpc>
              <a:spcBef>
                <a:spcPts val="1000"/>
              </a:spcBef>
              <a:spcAft>
                <a:spcPts val="0"/>
              </a:spcAft>
              <a:buClr>
                <a:srgbClr val="000000"/>
              </a:buClr>
              <a:buSzPts val="5000"/>
              <a:buFont typeface="Arial"/>
              <a:buNone/>
              <a:defRPr sz="50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grpSp>
        <p:nvGrpSpPr>
          <p:cNvPr id="131" name="Google Shape;131;p42"/>
          <p:cNvGrpSpPr/>
          <p:nvPr/>
        </p:nvGrpSpPr>
        <p:grpSpPr>
          <a:xfrm>
            <a:off x="548818" y="6039954"/>
            <a:ext cx="2735993" cy="679345"/>
            <a:chOff x="0" y="0"/>
            <a:chExt cx="2301694" cy="571500"/>
          </a:xfrm>
        </p:grpSpPr>
        <p:sp>
          <p:nvSpPr>
            <p:cNvPr id="132" name="Google Shape;132;p42"/>
            <p:cNvSpPr/>
            <p:nvPr/>
          </p:nvSpPr>
          <p:spPr>
            <a:xfrm>
              <a:off x="0" y="0"/>
              <a:ext cx="2301694" cy="571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pic>
          <p:nvPicPr>
            <p:cNvPr id="133" name="Google Shape;133;p42"/>
            <p:cNvPicPr preferRelativeResize="0"/>
            <p:nvPr/>
          </p:nvPicPr>
          <p:blipFill rotWithShape="1">
            <a:blip r:embed="rId2"/>
            <a:srcRect/>
            <a:stretch/>
          </p:blipFill>
          <p:spPr>
            <a:xfrm>
              <a:off x="312965" y="101059"/>
              <a:ext cx="1675765" cy="375165"/>
            </a:xfrm>
            <a:prstGeom prst="rect">
              <a:avLst/>
            </a:prstGeom>
            <a:noFill/>
            <a:ln>
              <a:noFill/>
            </a:ln>
          </p:spPr>
        </p:pic>
      </p:grpSp>
      <p:sp>
        <p:nvSpPr>
          <p:cNvPr id="134" name="Google Shape;134;p42"/>
          <p:cNvSpPr/>
          <p:nvPr/>
        </p:nvSpPr>
        <p:spPr>
          <a:xfrm>
            <a:off x="-169156" y="4480875"/>
            <a:ext cx="7661400" cy="730419"/>
          </a:xfrm>
          <a:custGeom>
            <a:avLst/>
            <a:gdLst/>
            <a:ahLst/>
            <a:cxnLst/>
            <a:rect l="l" t="t" r="r" b="b"/>
            <a:pathLst>
              <a:path w="7530847" h="717972" extrusionOk="0">
                <a:moveTo>
                  <a:pt x="0" y="717973"/>
                </a:moveTo>
                <a:lnTo>
                  <a:pt x="0" y="0"/>
                </a:lnTo>
                <a:lnTo>
                  <a:pt x="7143771" y="0"/>
                </a:lnTo>
                <a:cubicBezTo>
                  <a:pt x="7356909" y="0"/>
                  <a:pt x="7530848" y="173980"/>
                  <a:pt x="7530848" y="387166"/>
                </a:cubicBezTo>
                <a:lnTo>
                  <a:pt x="7530848" y="715523"/>
                </a:lnTo>
                <a:lnTo>
                  <a:pt x="0" y="715523"/>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35" name="Google Shape;135;p42"/>
          <p:cNvGrpSpPr/>
          <p:nvPr/>
        </p:nvGrpSpPr>
        <p:grpSpPr>
          <a:xfrm>
            <a:off x="309236" y="3028352"/>
            <a:ext cx="6499866" cy="2738122"/>
            <a:chOff x="1202708" y="6807724"/>
            <a:chExt cx="6270636" cy="2641557"/>
          </a:xfrm>
        </p:grpSpPr>
        <p:grpSp>
          <p:nvGrpSpPr>
            <p:cNvPr id="136" name="Google Shape;136;p42"/>
            <p:cNvGrpSpPr/>
            <p:nvPr/>
          </p:nvGrpSpPr>
          <p:grpSpPr>
            <a:xfrm>
              <a:off x="2348838" y="6807724"/>
              <a:ext cx="1249545" cy="2223620"/>
              <a:chOff x="2348838" y="6807724"/>
              <a:chExt cx="1249545" cy="2223620"/>
            </a:xfrm>
          </p:grpSpPr>
          <p:sp>
            <p:nvSpPr>
              <p:cNvPr id="137" name="Google Shape;137;p42"/>
              <p:cNvSpPr/>
              <p:nvPr/>
            </p:nvSpPr>
            <p:spPr>
              <a:xfrm>
                <a:off x="2519028" y="7841415"/>
                <a:ext cx="536931" cy="498493"/>
              </a:xfrm>
              <a:custGeom>
                <a:avLst/>
                <a:gdLst/>
                <a:ahLst/>
                <a:cxnLst/>
                <a:rect l="l" t="t" r="r" b="b"/>
                <a:pathLst>
                  <a:path w="536931" h="498493" extrusionOk="0">
                    <a:moveTo>
                      <a:pt x="453593" y="0"/>
                    </a:moveTo>
                    <a:cubicBezTo>
                      <a:pt x="426525" y="0"/>
                      <a:pt x="399458" y="7519"/>
                      <a:pt x="373894" y="13534"/>
                    </a:cubicBezTo>
                    <a:cubicBezTo>
                      <a:pt x="330285" y="24060"/>
                      <a:pt x="286677" y="34586"/>
                      <a:pt x="244572" y="45112"/>
                    </a:cubicBezTo>
                    <a:cubicBezTo>
                      <a:pt x="181414" y="60150"/>
                      <a:pt x="106227" y="69172"/>
                      <a:pt x="56603" y="114285"/>
                    </a:cubicBezTo>
                    <a:cubicBezTo>
                      <a:pt x="17505" y="150375"/>
                      <a:pt x="-5051" y="206014"/>
                      <a:pt x="964" y="260149"/>
                    </a:cubicBezTo>
                    <a:cubicBezTo>
                      <a:pt x="6979" y="320299"/>
                      <a:pt x="46077" y="374434"/>
                      <a:pt x="101715" y="399997"/>
                    </a:cubicBezTo>
                    <a:cubicBezTo>
                      <a:pt x="134798" y="415035"/>
                      <a:pt x="170888" y="419546"/>
                      <a:pt x="205474" y="430072"/>
                    </a:cubicBezTo>
                    <a:cubicBezTo>
                      <a:pt x="249083" y="442102"/>
                      <a:pt x="286677" y="464659"/>
                      <a:pt x="318255" y="496238"/>
                    </a:cubicBezTo>
                    <a:cubicBezTo>
                      <a:pt x="321263" y="499245"/>
                      <a:pt x="325774" y="499245"/>
                      <a:pt x="328782" y="496238"/>
                    </a:cubicBezTo>
                    <a:cubicBezTo>
                      <a:pt x="330285" y="496238"/>
                      <a:pt x="330285" y="494734"/>
                      <a:pt x="331789" y="494734"/>
                    </a:cubicBezTo>
                    <a:cubicBezTo>
                      <a:pt x="370887" y="461651"/>
                      <a:pt x="342315" y="404509"/>
                      <a:pt x="315248" y="372930"/>
                    </a:cubicBezTo>
                    <a:cubicBezTo>
                      <a:pt x="295699" y="351877"/>
                      <a:pt x="273143" y="338344"/>
                      <a:pt x="247579" y="326314"/>
                    </a:cubicBezTo>
                    <a:cubicBezTo>
                      <a:pt x="231038" y="318795"/>
                      <a:pt x="206978" y="309772"/>
                      <a:pt x="205474" y="287216"/>
                    </a:cubicBezTo>
                    <a:cubicBezTo>
                      <a:pt x="205474" y="261652"/>
                      <a:pt x="232542" y="245111"/>
                      <a:pt x="255098" y="243608"/>
                    </a:cubicBezTo>
                    <a:cubicBezTo>
                      <a:pt x="292692" y="240600"/>
                      <a:pt x="325774" y="264660"/>
                      <a:pt x="363368" y="270675"/>
                    </a:cubicBezTo>
                    <a:cubicBezTo>
                      <a:pt x="393443" y="276690"/>
                      <a:pt x="414495" y="261652"/>
                      <a:pt x="434044" y="240600"/>
                    </a:cubicBezTo>
                    <a:cubicBezTo>
                      <a:pt x="476149" y="199999"/>
                      <a:pt x="527277" y="145864"/>
                      <a:pt x="536299" y="85714"/>
                    </a:cubicBezTo>
                    <a:cubicBezTo>
                      <a:pt x="542314" y="33083"/>
                      <a:pt x="504720" y="0"/>
                      <a:pt x="453593" y="0"/>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8" name="Google Shape;138;p42"/>
              <p:cNvSpPr/>
              <p:nvPr/>
            </p:nvSpPr>
            <p:spPr>
              <a:xfrm>
                <a:off x="2908218" y="8231767"/>
                <a:ext cx="491926" cy="675803"/>
              </a:xfrm>
              <a:custGeom>
                <a:avLst/>
                <a:gdLst/>
                <a:ahLst/>
                <a:cxnLst/>
                <a:rect l="l" t="t" r="r" b="b"/>
                <a:pathLst>
                  <a:path w="491926" h="675803" extrusionOk="0">
                    <a:moveTo>
                      <a:pt x="488461" y="271298"/>
                    </a:moveTo>
                    <a:cubicBezTo>
                      <a:pt x="480942" y="254757"/>
                      <a:pt x="462897" y="248742"/>
                      <a:pt x="446356" y="242726"/>
                    </a:cubicBezTo>
                    <a:cubicBezTo>
                      <a:pt x="416281" y="230696"/>
                      <a:pt x="402747" y="214155"/>
                      <a:pt x="390717" y="185584"/>
                    </a:cubicBezTo>
                    <a:cubicBezTo>
                      <a:pt x="371168" y="141975"/>
                      <a:pt x="359138" y="101374"/>
                      <a:pt x="306507" y="96863"/>
                    </a:cubicBezTo>
                    <a:cubicBezTo>
                      <a:pt x="265906" y="93855"/>
                      <a:pt x="235831" y="59269"/>
                      <a:pt x="201244" y="41224"/>
                    </a:cubicBezTo>
                    <a:cubicBezTo>
                      <a:pt x="166658" y="23179"/>
                      <a:pt x="129064" y="12653"/>
                      <a:pt x="91471" y="623"/>
                    </a:cubicBezTo>
                    <a:cubicBezTo>
                      <a:pt x="88463" y="-881"/>
                      <a:pt x="85456" y="623"/>
                      <a:pt x="83952" y="2127"/>
                    </a:cubicBezTo>
                    <a:cubicBezTo>
                      <a:pt x="61396" y="24683"/>
                      <a:pt x="43351" y="48743"/>
                      <a:pt x="26809" y="75810"/>
                    </a:cubicBezTo>
                    <a:cubicBezTo>
                      <a:pt x="25306" y="75810"/>
                      <a:pt x="23802" y="77314"/>
                      <a:pt x="22298" y="80321"/>
                    </a:cubicBezTo>
                    <a:cubicBezTo>
                      <a:pt x="10268" y="107389"/>
                      <a:pt x="7261" y="135960"/>
                      <a:pt x="4253" y="164532"/>
                    </a:cubicBezTo>
                    <a:cubicBezTo>
                      <a:pt x="1246" y="199118"/>
                      <a:pt x="-1762" y="233704"/>
                      <a:pt x="1246" y="269794"/>
                    </a:cubicBezTo>
                    <a:cubicBezTo>
                      <a:pt x="4253" y="296862"/>
                      <a:pt x="8764" y="323929"/>
                      <a:pt x="20795" y="347989"/>
                    </a:cubicBezTo>
                    <a:cubicBezTo>
                      <a:pt x="35832" y="379568"/>
                      <a:pt x="59892" y="400620"/>
                      <a:pt x="80945" y="426184"/>
                    </a:cubicBezTo>
                    <a:cubicBezTo>
                      <a:pt x="132072" y="490845"/>
                      <a:pt x="95982" y="563025"/>
                      <a:pt x="108012" y="635205"/>
                    </a:cubicBezTo>
                    <a:cubicBezTo>
                      <a:pt x="111019" y="650243"/>
                      <a:pt x="117034" y="668288"/>
                      <a:pt x="133576" y="674303"/>
                    </a:cubicBezTo>
                    <a:cubicBezTo>
                      <a:pt x="157636" y="681821"/>
                      <a:pt x="189214" y="659265"/>
                      <a:pt x="207259" y="647235"/>
                    </a:cubicBezTo>
                    <a:cubicBezTo>
                      <a:pt x="225305" y="635205"/>
                      <a:pt x="243350" y="620168"/>
                      <a:pt x="253876" y="599115"/>
                    </a:cubicBezTo>
                    <a:cubicBezTo>
                      <a:pt x="258387" y="590093"/>
                      <a:pt x="261394" y="581070"/>
                      <a:pt x="261394" y="570544"/>
                    </a:cubicBezTo>
                    <a:cubicBezTo>
                      <a:pt x="261394" y="550995"/>
                      <a:pt x="243350" y="525431"/>
                      <a:pt x="258387" y="507387"/>
                    </a:cubicBezTo>
                    <a:cubicBezTo>
                      <a:pt x="279439" y="483326"/>
                      <a:pt x="329063" y="495356"/>
                      <a:pt x="357634" y="483326"/>
                    </a:cubicBezTo>
                    <a:cubicBezTo>
                      <a:pt x="384702" y="472800"/>
                      <a:pt x="408762" y="453251"/>
                      <a:pt x="426807" y="430695"/>
                    </a:cubicBezTo>
                    <a:cubicBezTo>
                      <a:pt x="444852" y="408139"/>
                      <a:pt x="458386" y="381071"/>
                      <a:pt x="470416" y="354004"/>
                    </a:cubicBezTo>
                    <a:cubicBezTo>
                      <a:pt x="477934" y="329944"/>
                      <a:pt x="500491" y="295358"/>
                      <a:pt x="488461" y="271298"/>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 name="Google Shape;139;p42"/>
              <p:cNvSpPr/>
              <p:nvPr/>
            </p:nvSpPr>
            <p:spPr>
              <a:xfrm>
                <a:off x="2348838" y="7983188"/>
                <a:ext cx="604234" cy="1048156"/>
              </a:xfrm>
              <a:custGeom>
                <a:avLst/>
                <a:gdLst/>
                <a:ahLst/>
                <a:cxnLst/>
                <a:rect l="l" t="t" r="r" b="b"/>
                <a:pathLst>
                  <a:path w="604234" h="1048156" extrusionOk="0">
                    <a:moveTo>
                      <a:pt x="604235" y="761980"/>
                    </a:moveTo>
                    <a:cubicBezTo>
                      <a:pt x="602731" y="686793"/>
                      <a:pt x="547092" y="647695"/>
                      <a:pt x="507995" y="590553"/>
                    </a:cubicBezTo>
                    <a:cubicBezTo>
                      <a:pt x="482431" y="552959"/>
                      <a:pt x="483935" y="515365"/>
                      <a:pt x="482431" y="471756"/>
                    </a:cubicBezTo>
                    <a:cubicBezTo>
                      <a:pt x="482431" y="438674"/>
                      <a:pt x="474912" y="405592"/>
                      <a:pt x="449349" y="384539"/>
                    </a:cubicBezTo>
                    <a:cubicBezTo>
                      <a:pt x="384687" y="331908"/>
                      <a:pt x="292958" y="372509"/>
                      <a:pt x="225290" y="330404"/>
                    </a:cubicBezTo>
                    <a:cubicBezTo>
                      <a:pt x="126042" y="267247"/>
                      <a:pt x="141080" y="133413"/>
                      <a:pt x="154613" y="34165"/>
                    </a:cubicBezTo>
                    <a:cubicBezTo>
                      <a:pt x="154613" y="31158"/>
                      <a:pt x="153110" y="28150"/>
                      <a:pt x="151606" y="26647"/>
                    </a:cubicBezTo>
                    <a:cubicBezTo>
                      <a:pt x="154613" y="22135"/>
                      <a:pt x="159125" y="17624"/>
                      <a:pt x="162132" y="13113"/>
                    </a:cubicBezTo>
                    <a:cubicBezTo>
                      <a:pt x="168147" y="5594"/>
                      <a:pt x="157621" y="-4932"/>
                      <a:pt x="151606" y="2587"/>
                    </a:cubicBezTo>
                    <a:cubicBezTo>
                      <a:pt x="28299" y="154465"/>
                      <a:pt x="-25836" y="358975"/>
                      <a:pt x="11757" y="551455"/>
                    </a:cubicBezTo>
                    <a:cubicBezTo>
                      <a:pt x="47847" y="733409"/>
                      <a:pt x="163636" y="895814"/>
                      <a:pt x="321530" y="990550"/>
                    </a:cubicBezTo>
                    <a:cubicBezTo>
                      <a:pt x="399725" y="1037166"/>
                      <a:pt x="526040" y="1089798"/>
                      <a:pt x="592205" y="996565"/>
                    </a:cubicBezTo>
                    <a:cubicBezTo>
                      <a:pt x="593708" y="993558"/>
                      <a:pt x="593708" y="990550"/>
                      <a:pt x="592205" y="989047"/>
                    </a:cubicBezTo>
                    <a:cubicBezTo>
                      <a:pt x="557618" y="916866"/>
                      <a:pt x="604235" y="837168"/>
                      <a:pt x="604235" y="761980"/>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0" name="Google Shape;140;p42"/>
              <p:cNvSpPr/>
              <p:nvPr/>
            </p:nvSpPr>
            <p:spPr>
              <a:xfrm>
                <a:off x="2901049" y="7819127"/>
                <a:ext cx="697334" cy="1163667"/>
              </a:xfrm>
              <a:custGeom>
                <a:avLst/>
                <a:gdLst/>
                <a:ahLst/>
                <a:cxnLst/>
                <a:rect l="l" t="t" r="r" b="b"/>
                <a:pathLst>
                  <a:path w="697334" h="1163667" extrusionOk="0">
                    <a:moveTo>
                      <a:pt x="627960" y="274918"/>
                    </a:moveTo>
                    <a:cubicBezTo>
                      <a:pt x="572321" y="169655"/>
                      <a:pt x="485104" y="79430"/>
                      <a:pt x="376834" y="31310"/>
                    </a:cubicBezTo>
                    <a:cubicBezTo>
                      <a:pt x="331721" y="11762"/>
                      <a:pt x="274579" y="-12298"/>
                      <a:pt x="226459" y="7250"/>
                    </a:cubicBezTo>
                    <a:cubicBezTo>
                      <a:pt x="211421" y="13265"/>
                      <a:pt x="196384" y="25295"/>
                      <a:pt x="193376" y="43340"/>
                    </a:cubicBezTo>
                    <a:lnTo>
                      <a:pt x="193376" y="43340"/>
                    </a:lnTo>
                    <a:cubicBezTo>
                      <a:pt x="190369" y="44844"/>
                      <a:pt x="188865" y="49355"/>
                      <a:pt x="191872" y="53866"/>
                    </a:cubicBezTo>
                    <a:cubicBezTo>
                      <a:pt x="226459" y="117024"/>
                      <a:pt x="187361" y="189204"/>
                      <a:pt x="142249" y="234316"/>
                    </a:cubicBezTo>
                    <a:cubicBezTo>
                      <a:pt x="100144" y="276421"/>
                      <a:pt x="46009" y="308000"/>
                      <a:pt x="11422" y="357624"/>
                    </a:cubicBezTo>
                    <a:cubicBezTo>
                      <a:pt x="-2111" y="377173"/>
                      <a:pt x="-11134" y="431308"/>
                      <a:pt x="29468" y="422285"/>
                    </a:cubicBezTo>
                    <a:cubicBezTo>
                      <a:pt x="39994" y="420782"/>
                      <a:pt x="47513" y="411759"/>
                      <a:pt x="56535" y="405744"/>
                    </a:cubicBezTo>
                    <a:cubicBezTo>
                      <a:pt x="68565" y="396721"/>
                      <a:pt x="82099" y="390707"/>
                      <a:pt x="95633" y="387699"/>
                    </a:cubicBezTo>
                    <a:cubicBezTo>
                      <a:pt x="127211" y="378677"/>
                      <a:pt x="161797" y="378677"/>
                      <a:pt x="193376" y="387699"/>
                    </a:cubicBezTo>
                    <a:cubicBezTo>
                      <a:pt x="259541" y="404240"/>
                      <a:pt x="315180" y="452360"/>
                      <a:pt x="364804" y="495969"/>
                    </a:cubicBezTo>
                    <a:cubicBezTo>
                      <a:pt x="414427" y="539578"/>
                      <a:pt x="467059" y="583186"/>
                      <a:pt x="503149" y="638825"/>
                    </a:cubicBezTo>
                    <a:cubicBezTo>
                      <a:pt x="543750" y="701983"/>
                      <a:pt x="545254" y="772659"/>
                      <a:pt x="492622" y="829801"/>
                    </a:cubicBezTo>
                    <a:cubicBezTo>
                      <a:pt x="452021" y="874914"/>
                      <a:pt x="394879" y="901981"/>
                      <a:pt x="348263" y="939575"/>
                    </a:cubicBezTo>
                    <a:cubicBezTo>
                      <a:pt x="307661" y="972658"/>
                      <a:pt x="274579" y="1016266"/>
                      <a:pt x="273075" y="1070401"/>
                    </a:cubicBezTo>
                    <a:cubicBezTo>
                      <a:pt x="271571" y="1115514"/>
                      <a:pt x="297135" y="1165138"/>
                      <a:pt x="348263" y="1163634"/>
                    </a:cubicBezTo>
                    <a:cubicBezTo>
                      <a:pt x="453525" y="1159123"/>
                      <a:pt x="539239" y="1062883"/>
                      <a:pt x="588863" y="978673"/>
                    </a:cubicBezTo>
                    <a:cubicBezTo>
                      <a:pt x="707659" y="771155"/>
                      <a:pt x="740741" y="491458"/>
                      <a:pt x="627960" y="274918"/>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41" name="Google Shape;141;p42"/>
              <p:cNvGrpSpPr/>
              <p:nvPr/>
            </p:nvGrpSpPr>
            <p:grpSpPr>
              <a:xfrm>
                <a:off x="2483956" y="6807724"/>
                <a:ext cx="738321" cy="802017"/>
                <a:chOff x="2483956" y="6807724"/>
                <a:chExt cx="738321" cy="802017"/>
              </a:xfrm>
            </p:grpSpPr>
            <p:sp>
              <p:nvSpPr>
                <p:cNvPr id="142" name="Google Shape;142;p42"/>
                <p:cNvSpPr/>
                <p:nvPr/>
              </p:nvSpPr>
              <p:spPr>
                <a:xfrm>
                  <a:off x="2483956" y="7278916"/>
                  <a:ext cx="360330" cy="330825"/>
                </a:xfrm>
                <a:custGeom>
                  <a:avLst/>
                  <a:gdLst/>
                  <a:ahLst/>
                  <a:cxnLst/>
                  <a:rect l="l" t="t" r="r" b="b"/>
                  <a:pathLst>
                    <a:path w="360330" h="330825" extrusionOk="0">
                      <a:moveTo>
                        <a:pt x="359343" y="293327"/>
                      </a:moveTo>
                      <a:cubicBezTo>
                        <a:pt x="362350" y="212125"/>
                        <a:pt x="347313" y="118892"/>
                        <a:pt x="279644" y="67765"/>
                      </a:cubicBezTo>
                      <a:cubicBezTo>
                        <a:pt x="207464" y="13630"/>
                        <a:pt x="100698" y="9119"/>
                        <a:pt x="13480" y="96"/>
                      </a:cubicBezTo>
                      <a:cubicBezTo>
                        <a:pt x="-54" y="-1408"/>
                        <a:pt x="-3061" y="15133"/>
                        <a:pt x="2954" y="24156"/>
                      </a:cubicBezTo>
                      <a:cubicBezTo>
                        <a:pt x="31525" y="61750"/>
                        <a:pt x="46563" y="106862"/>
                        <a:pt x="69119" y="147463"/>
                      </a:cubicBezTo>
                      <a:cubicBezTo>
                        <a:pt x="88668" y="180546"/>
                        <a:pt x="112728" y="210621"/>
                        <a:pt x="141299" y="236185"/>
                      </a:cubicBezTo>
                      <a:cubicBezTo>
                        <a:pt x="193930" y="282801"/>
                        <a:pt x="260095" y="312876"/>
                        <a:pt x="329268" y="323402"/>
                      </a:cubicBezTo>
                      <a:cubicBezTo>
                        <a:pt x="333779" y="335432"/>
                        <a:pt x="354831" y="332425"/>
                        <a:pt x="356335" y="317387"/>
                      </a:cubicBezTo>
                      <a:cubicBezTo>
                        <a:pt x="356335" y="311372"/>
                        <a:pt x="357839" y="305357"/>
                        <a:pt x="357839" y="299342"/>
                      </a:cubicBezTo>
                      <a:cubicBezTo>
                        <a:pt x="360846" y="297838"/>
                        <a:pt x="360846" y="294831"/>
                        <a:pt x="359343" y="29332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 name="Google Shape;143;p42"/>
                <p:cNvSpPr/>
                <p:nvPr/>
              </p:nvSpPr>
              <p:spPr>
                <a:xfrm>
                  <a:off x="2727059" y="6807724"/>
                  <a:ext cx="278617" cy="539813"/>
                </a:xfrm>
                <a:custGeom>
                  <a:avLst/>
                  <a:gdLst/>
                  <a:ahLst/>
                  <a:cxnLst/>
                  <a:rect l="l" t="t" r="r" b="b"/>
                  <a:pathLst>
                    <a:path w="278617" h="539813" extrusionOk="0">
                      <a:moveTo>
                        <a:pt x="275637" y="274297"/>
                      </a:moveTo>
                      <a:cubicBezTo>
                        <a:pt x="266615" y="221666"/>
                        <a:pt x="233532" y="175050"/>
                        <a:pt x="201954" y="134448"/>
                      </a:cubicBezTo>
                      <a:cubicBezTo>
                        <a:pt x="164360" y="86328"/>
                        <a:pt x="122255" y="42720"/>
                        <a:pt x="77142" y="3622"/>
                      </a:cubicBezTo>
                      <a:cubicBezTo>
                        <a:pt x="68120" y="-3897"/>
                        <a:pt x="54586" y="615"/>
                        <a:pt x="53082" y="14148"/>
                      </a:cubicBezTo>
                      <a:cubicBezTo>
                        <a:pt x="50075" y="71291"/>
                        <a:pt x="41052" y="126930"/>
                        <a:pt x="29022" y="182568"/>
                      </a:cubicBezTo>
                      <a:cubicBezTo>
                        <a:pt x="18496" y="227681"/>
                        <a:pt x="3459" y="272793"/>
                        <a:pt x="451" y="319409"/>
                      </a:cubicBezTo>
                      <a:cubicBezTo>
                        <a:pt x="-2557" y="361515"/>
                        <a:pt x="9474" y="397605"/>
                        <a:pt x="36541" y="430687"/>
                      </a:cubicBezTo>
                      <a:cubicBezTo>
                        <a:pt x="65112" y="468281"/>
                        <a:pt x="96691" y="505874"/>
                        <a:pt x="132781" y="535949"/>
                      </a:cubicBezTo>
                      <a:cubicBezTo>
                        <a:pt x="141804" y="543468"/>
                        <a:pt x="152330" y="538957"/>
                        <a:pt x="155337" y="531438"/>
                      </a:cubicBezTo>
                      <a:lnTo>
                        <a:pt x="155337" y="531438"/>
                      </a:lnTo>
                      <a:cubicBezTo>
                        <a:pt x="156841" y="529934"/>
                        <a:pt x="158345" y="529934"/>
                        <a:pt x="158345" y="528431"/>
                      </a:cubicBezTo>
                      <a:cubicBezTo>
                        <a:pt x="238043" y="472792"/>
                        <a:pt x="292179" y="375048"/>
                        <a:pt x="275637" y="27429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 name="Google Shape;144;p42"/>
                <p:cNvSpPr/>
                <p:nvPr/>
              </p:nvSpPr>
              <p:spPr>
                <a:xfrm>
                  <a:off x="2947809" y="7217347"/>
                  <a:ext cx="274468" cy="379484"/>
                </a:xfrm>
                <a:custGeom>
                  <a:avLst/>
                  <a:gdLst/>
                  <a:ahLst/>
                  <a:cxnLst/>
                  <a:rect l="l" t="t" r="r" b="b"/>
                  <a:pathLst>
                    <a:path w="274468" h="379484" extrusionOk="0">
                      <a:moveTo>
                        <a:pt x="257893" y="13545"/>
                      </a:moveTo>
                      <a:cubicBezTo>
                        <a:pt x="256389" y="3019"/>
                        <a:pt x="247367" y="-2996"/>
                        <a:pt x="236841" y="1515"/>
                      </a:cubicBezTo>
                      <a:cubicBezTo>
                        <a:pt x="194736" y="21064"/>
                        <a:pt x="152631" y="40613"/>
                        <a:pt x="110526" y="60162"/>
                      </a:cubicBezTo>
                      <a:cubicBezTo>
                        <a:pt x="78947" y="75199"/>
                        <a:pt x="47368" y="88733"/>
                        <a:pt x="30827" y="120312"/>
                      </a:cubicBezTo>
                      <a:cubicBezTo>
                        <a:pt x="15789" y="147379"/>
                        <a:pt x="12782" y="177454"/>
                        <a:pt x="11278" y="207529"/>
                      </a:cubicBezTo>
                      <a:cubicBezTo>
                        <a:pt x="8271" y="237604"/>
                        <a:pt x="5263" y="267679"/>
                        <a:pt x="3759" y="297754"/>
                      </a:cubicBezTo>
                      <a:cubicBezTo>
                        <a:pt x="3759" y="299258"/>
                        <a:pt x="2256" y="299258"/>
                        <a:pt x="2256" y="300762"/>
                      </a:cubicBezTo>
                      <a:cubicBezTo>
                        <a:pt x="-752" y="309784"/>
                        <a:pt x="-752" y="317303"/>
                        <a:pt x="2256" y="324822"/>
                      </a:cubicBezTo>
                      <a:cubicBezTo>
                        <a:pt x="2256" y="330837"/>
                        <a:pt x="752" y="335348"/>
                        <a:pt x="752" y="341363"/>
                      </a:cubicBezTo>
                      <a:cubicBezTo>
                        <a:pt x="-752" y="354897"/>
                        <a:pt x="15789" y="357904"/>
                        <a:pt x="23308" y="351889"/>
                      </a:cubicBezTo>
                      <a:cubicBezTo>
                        <a:pt x="42857" y="365423"/>
                        <a:pt x="68421" y="374445"/>
                        <a:pt x="86466" y="377453"/>
                      </a:cubicBezTo>
                      <a:cubicBezTo>
                        <a:pt x="133082" y="384972"/>
                        <a:pt x="179698" y="371438"/>
                        <a:pt x="214284" y="339859"/>
                      </a:cubicBezTo>
                      <a:cubicBezTo>
                        <a:pt x="306013" y="260160"/>
                        <a:pt x="268419" y="121815"/>
                        <a:pt x="257893" y="13545"/>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grpSp>
          <p:nvGrpSpPr>
            <p:cNvPr id="145" name="Google Shape;145;p42"/>
            <p:cNvGrpSpPr/>
            <p:nvPr/>
          </p:nvGrpSpPr>
          <p:grpSpPr>
            <a:xfrm>
              <a:off x="1202708" y="6848940"/>
              <a:ext cx="6270636" cy="2600341"/>
              <a:chOff x="1202708" y="6848940"/>
              <a:chExt cx="6270636" cy="2600341"/>
            </a:xfrm>
          </p:grpSpPr>
          <p:sp>
            <p:nvSpPr>
              <p:cNvPr id="146" name="Google Shape;146;p42"/>
              <p:cNvSpPr/>
              <p:nvPr/>
            </p:nvSpPr>
            <p:spPr>
              <a:xfrm>
                <a:off x="1202708" y="6848940"/>
                <a:ext cx="6270636" cy="2600341"/>
              </a:xfrm>
              <a:custGeom>
                <a:avLst/>
                <a:gdLst/>
                <a:ahLst/>
                <a:cxnLst/>
                <a:rect l="l" t="t" r="r" b="b"/>
                <a:pathLst>
                  <a:path w="6270636" h="2600341" extrusionOk="0">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7" name="Google Shape;147;p42"/>
              <p:cNvSpPr/>
              <p:nvPr/>
            </p:nvSpPr>
            <p:spPr>
              <a:xfrm>
                <a:off x="1202708" y="6848940"/>
                <a:ext cx="6270636" cy="2600341"/>
              </a:xfrm>
              <a:custGeom>
                <a:avLst/>
                <a:gdLst/>
                <a:ahLst/>
                <a:cxnLst/>
                <a:rect l="l" t="t" r="r" b="b"/>
                <a:pathLst>
                  <a:path w="6270636" h="2600341" extrusionOk="0">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
        <p:nvSpPr>
          <p:cNvPr id="148" name="Google Shape;148;p42"/>
          <p:cNvSpPr txBox="1">
            <a:spLocks noGrp="1"/>
          </p:cNvSpPr>
          <p:nvPr>
            <p:ph type="body" idx="3"/>
          </p:nvPr>
        </p:nvSpPr>
        <p:spPr>
          <a:xfrm>
            <a:off x="6199057" y="4615890"/>
            <a:ext cx="5278651" cy="697353"/>
          </a:xfrm>
          <a:prstGeom prst="rect">
            <a:avLst/>
          </a:prstGeom>
          <a:noFill/>
          <a:ln>
            <a:noFill/>
          </a:ln>
        </p:spPr>
        <p:txBody>
          <a:bodyPr spcFirstLastPara="1" wrap="square" lIns="91425" tIns="45700" rIns="91425" bIns="45700" anchor="t" anchorCtr="0">
            <a:normAutofit/>
          </a:bodyPr>
          <a:lstStyle>
            <a:lvl1pPr marL="457200" marR="0" lvl="0" indent="-228600" algn="r" rtl="0">
              <a:lnSpc>
                <a:spcPct val="90000"/>
              </a:lnSpc>
              <a:spcBef>
                <a:spcPts val="10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Font Typecae &amp; Size">
  <p:cSld name="Font Typecae &amp; Size">
    <p:spTree>
      <p:nvGrpSpPr>
        <p:cNvPr id="1" name="Shape 149"/>
        <p:cNvGrpSpPr/>
        <p:nvPr/>
      </p:nvGrpSpPr>
      <p:grpSpPr>
        <a:xfrm>
          <a:off x="0" y="0"/>
          <a:ext cx="0" cy="0"/>
          <a:chOff x="0" y="0"/>
          <a:chExt cx="0" cy="0"/>
        </a:xfrm>
      </p:grpSpPr>
      <p:sp>
        <p:nvSpPr>
          <p:cNvPr id="150" name="Google Shape;150;p43"/>
          <p:cNvSpPr/>
          <p:nvPr/>
        </p:nvSpPr>
        <p:spPr>
          <a:xfrm>
            <a:off x="0" y="0"/>
            <a:ext cx="12192000" cy="6858001"/>
          </a:xfrm>
          <a:prstGeom prst="rect">
            <a:avLst/>
          </a:prstGeom>
          <a:solidFill>
            <a:srgbClr val="9FDAD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1" name="Google Shape;151;p43"/>
          <p:cNvSpPr/>
          <p:nvPr/>
        </p:nvSpPr>
        <p:spPr>
          <a:xfrm>
            <a:off x="424669" y="528535"/>
            <a:ext cx="6498645" cy="7694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b="0" i="0" u="none" strike="noStrike">
                <a:solidFill>
                  <a:srgbClr val="000000"/>
                </a:solidFill>
                <a:latin typeface="Calibri"/>
                <a:ea typeface="Calibri"/>
                <a:cs typeface="Calibri"/>
                <a:sym typeface="Calibri"/>
              </a:rPr>
              <a:t>FONT TYPEFACE &amp; SIZE</a:t>
            </a:r>
            <a:endParaRPr sz="3600">
              <a:solidFill>
                <a:srgbClr val="000000"/>
              </a:solidFill>
              <a:latin typeface="Calibri"/>
              <a:ea typeface="Calibri"/>
              <a:cs typeface="Calibri"/>
              <a:sym typeface="Calibri"/>
            </a:endParaRPr>
          </a:p>
        </p:txBody>
      </p:sp>
      <p:sp>
        <p:nvSpPr>
          <p:cNvPr id="152" name="Google Shape;152;p43"/>
          <p:cNvSpPr/>
          <p:nvPr/>
        </p:nvSpPr>
        <p:spPr>
          <a:xfrm>
            <a:off x="7347983" y="564843"/>
            <a:ext cx="4589207" cy="470898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b="0" i="0" u="none" strike="noStrike">
                <a:solidFill>
                  <a:srgbClr val="000000"/>
                </a:solidFill>
                <a:latin typeface="Calibri"/>
                <a:ea typeface="Calibri"/>
                <a:cs typeface="Calibri"/>
                <a:sym typeface="Calibri"/>
              </a:rPr>
              <a:t>PLEASE ENSURE TO KEEP FONTS AS PER THE LAYOUT</a:t>
            </a:r>
            <a:endParaRPr sz="3000" b="0" i="0" u="none" strike="noStrike">
              <a:solidFill>
                <a:srgbClr val="000000"/>
              </a:solidFill>
              <a:latin typeface="Calibri"/>
              <a:ea typeface="Calibri"/>
              <a:cs typeface="Calibri"/>
              <a:sym typeface="Calibri"/>
            </a:endParaRPr>
          </a:p>
          <a:p>
            <a:pPr marL="0" marR="0" lvl="0" indent="0" algn="l" rtl="0">
              <a:spcBef>
                <a:spcPts val="0"/>
              </a:spcBef>
              <a:spcAft>
                <a:spcPts val="0"/>
              </a:spcAft>
              <a:buNone/>
            </a:pPr>
            <a:endParaRPr sz="3000" b="0" i="0" u="none" strike="noStrike">
              <a:solidFill>
                <a:srgbClr val="000000"/>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r>
              <a:rPr lang="en-US" sz="3000" b="0" i="0" u="none" strike="noStrike">
                <a:solidFill>
                  <a:srgbClr val="000000"/>
                </a:solidFill>
                <a:latin typeface="Calibri"/>
                <a:ea typeface="Calibri"/>
                <a:cs typeface="Calibri"/>
                <a:sym typeface="Calibri"/>
              </a:rPr>
              <a:t>48 point  -  Divider Slides</a:t>
            </a:r>
            <a:endParaRPr/>
          </a:p>
          <a:p>
            <a:pPr marL="0" marR="0" lvl="0" indent="0" algn="l" rtl="0">
              <a:spcBef>
                <a:spcPts val="0"/>
              </a:spcBef>
              <a:spcAft>
                <a:spcPts val="0"/>
              </a:spcAft>
              <a:buClr>
                <a:schemeClr val="dk1"/>
              </a:buClr>
              <a:buSzPts val="1100"/>
              <a:buFont typeface="Arial"/>
              <a:buNone/>
            </a:pPr>
            <a:endParaRPr sz="1000" b="1">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r>
              <a:rPr lang="en-US" sz="3000" b="0" i="0" u="none" strike="noStrike">
                <a:solidFill>
                  <a:srgbClr val="000000"/>
                </a:solidFill>
                <a:latin typeface="Calibri"/>
                <a:ea typeface="Calibri"/>
                <a:cs typeface="Calibri"/>
                <a:sym typeface="Calibri"/>
              </a:rPr>
              <a:t>36 point  -  Title Heading</a:t>
            </a:r>
            <a:endParaRPr/>
          </a:p>
          <a:p>
            <a:pPr marL="0" marR="0" lvl="0" indent="0" algn="l" rtl="0">
              <a:lnSpc>
                <a:spcPct val="100000"/>
              </a:lnSpc>
              <a:spcBef>
                <a:spcPts val="0"/>
              </a:spcBef>
              <a:spcAft>
                <a:spcPts val="0"/>
              </a:spcAft>
              <a:buClr>
                <a:schemeClr val="dk1"/>
              </a:buClr>
              <a:buSzPts val="1100"/>
              <a:buFont typeface="Arial"/>
              <a:buNone/>
            </a:pPr>
            <a:endParaRPr sz="1000" b="0" i="0" u="none" strike="noStrik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r>
              <a:rPr lang="en-US" sz="3000" b="0" i="0" u="none" strike="noStrike">
                <a:solidFill>
                  <a:srgbClr val="000000"/>
                </a:solidFill>
                <a:latin typeface="Calibri"/>
                <a:ea typeface="Calibri"/>
                <a:cs typeface="Calibri"/>
                <a:sym typeface="Calibri"/>
              </a:rPr>
              <a:t>30 point  -  Sub-Titles</a:t>
            </a:r>
            <a:endParaRPr/>
          </a:p>
          <a:p>
            <a:pPr marL="0" marR="0" lvl="0" indent="0" algn="l" rtl="0">
              <a:lnSpc>
                <a:spcPct val="100000"/>
              </a:lnSpc>
              <a:spcBef>
                <a:spcPts val="0"/>
              </a:spcBef>
              <a:spcAft>
                <a:spcPts val="0"/>
              </a:spcAft>
              <a:buClr>
                <a:schemeClr val="dk1"/>
              </a:buClr>
              <a:buSzPts val="1100"/>
              <a:buFont typeface="Arial"/>
              <a:buNone/>
            </a:pPr>
            <a:r>
              <a:rPr lang="en-US" sz="3000" b="0" i="0" u="none" strike="noStrike">
                <a:solidFill>
                  <a:srgbClr val="000000"/>
                </a:solidFill>
                <a:latin typeface="Calibri"/>
                <a:ea typeface="Calibri"/>
                <a:cs typeface="Calibri"/>
                <a:sym typeface="Calibri"/>
              </a:rPr>
              <a:t>	       - Quotes	</a:t>
            </a:r>
            <a:endParaRPr/>
          </a:p>
          <a:p>
            <a:pPr marL="0" marR="0" lvl="0" indent="0" algn="l" rtl="0">
              <a:lnSpc>
                <a:spcPct val="100000"/>
              </a:lnSpc>
              <a:spcBef>
                <a:spcPts val="0"/>
              </a:spcBef>
              <a:spcAft>
                <a:spcPts val="0"/>
              </a:spcAft>
              <a:buClr>
                <a:schemeClr val="dk1"/>
              </a:buClr>
              <a:buSzPts val="1100"/>
              <a:buFont typeface="Arial"/>
              <a:buNone/>
            </a:pPr>
            <a:endParaRPr sz="1000" b="0" i="0" u="none" strike="noStrik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r>
              <a:rPr lang="en-US" sz="3000" b="0" i="0" u="none" strike="noStrike">
                <a:solidFill>
                  <a:srgbClr val="000000"/>
                </a:solidFill>
                <a:latin typeface="Calibri"/>
                <a:ea typeface="Calibri"/>
                <a:cs typeface="Calibri"/>
                <a:sym typeface="Calibri"/>
              </a:rPr>
              <a:t>24 point  -  Main Text Body </a:t>
            </a:r>
            <a:endParaRPr sz="3000">
              <a:solidFill>
                <a:srgbClr val="000000"/>
              </a:solidFill>
              <a:latin typeface="Calibri"/>
              <a:ea typeface="Calibri"/>
              <a:cs typeface="Calibri"/>
              <a:sym typeface="Calibri"/>
            </a:endParaRPr>
          </a:p>
          <a:p>
            <a:pPr marL="0" marR="0" lvl="0" indent="0" algn="l" rtl="0">
              <a:spcBef>
                <a:spcPts val="0"/>
              </a:spcBef>
              <a:spcAft>
                <a:spcPts val="0"/>
              </a:spcAft>
              <a:buNone/>
            </a:pPr>
            <a:endParaRPr sz="3000" b="0" i="0" u="none" strike="noStrike">
              <a:solidFill>
                <a:srgbClr val="000000"/>
              </a:solidFill>
              <a:latin typeface="Calibri"/>
              <a:ea typeface="Calibri"/>
              <a:cs typeface="Calibri"/>
              <a:sym typeface="Calibri"/>
            </a:endParaRPr>
          </a:p>
        </p:txBody>
      </p:sp>
      <p:sp>
        <p:nvSpPr>
          <p:cNvPr id="153" name="Google Shape;153;p43"/>
          <p:cNvSpPr/>
          <p:nvPr/>
        </p:nvSpPr>
        <p:spPr>
          <a:xfrm>
            <a:off x="424669" y="2014904"/>
            <a:ext cx="5845501" cy="24929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Calibri"/>
              <a:buNone/>
            </a:pPr>
            <a:r>
              <a:rPr lang="en-US" sz="2400" b="0" i="0" u="none" strike="noStrike">
                <a:solidFill>
                  <a:srgbClr val="000000"/>
                </a:solidFill>
                <a:latin typeface="Calibri"/>
                <a:ea typeface="Calibri"/>
                <a:cs typeface="Calibri"/>
                <a:sym typeface="Calibri"/>
              </a:rPr>
              <a:t>Please ensure to keep the font sizes set as per the slide layouts. The font used throughout the </a:t>
            </a:r>
            <a:r>
              <a:rPr lang="en-US" sz="2400" b="1" i="0" u="none" strike="noStrike">
                <a:solidFill>
                  <a:srgbClr val="000000"/>
                </a:solidFill>
                <a:latin typeface="Calibri"/>
                <a:ea typeface="Calibri"/>
                <a:cs typeface="Calibri"/>
                <a:sym typeface="Calibri"/>
              </a:rPr>
              <a:t>EU DARE </a:t>
            </a:r>
            <a:r>
              <a:rPr lang="en-US" sz="2400" b="0" i="0" u="none" strike="noStrike">
                <a:solidFill>
                  <a:srgbClr val="000000"/>
                </a:solidFill>
                <a:latin typeface="Calibri"/>
                <a:ea typeface="Calibri"/>
                <a:cs typeface="Calibri"/>
                <a:sym typeface="Calibri"/>
              </a:rPr>
              <a:t>PowerPoint is….</a:t>
            </a:r>
            <a:endParaRPr/>
          </a:p>
          <a:p>
            <a:pPr marL="0" marR="0" lvl="0" indent="0" algn="l" rtl="0">
              <a:lnSpc>
                <a:spcPct val="100000"/>
              </a:lnSpc>
              <a:spcBef>
                <a:spcPts val="0"/>
              </a:spcBef>
              <a:spcAft>
                <a:spcPts val="0"/>
              </a:spcAft>
              <a:buClr>
                <a:schemeClr val="dk1"/>
              </a:buClr>
              <a:buSzPts val="2400"/>
              <a:buFont typeface="Calibri"/>
              <a:buNone/>
            </a:pPr>
            <a:endParaRPr sz="2400" b="0" i="0" u="none" strike="noStrike">
              <a:solidFill>
                <a:srgbClr val="000000"/>
              </a:solidFill>
              <a:latin typeface="Calibri"/>
              <a:ea typeface="Calibri"/>
              <a:cs typeface="Calibri"/>
              <a:sym typeface="Calibri"/>
            </a:endParaRPr>
          </a:p>
          <a:p>
            <a:pPr marL="0" marR="0" lvl="0" indent="0" algn="l" rtl="0">
              <a:spcBef>
                <a:spcPts val="0"/>
              </a:spcBef>
              <a:spcAft>
                <a:spcPts val="0"/>
              </a:spcAft>
              <a:buNone/>
            </a:pPr>
            <a:endParaRPr sz="2400" b="0" i="0" u="none" strike="noStrike">
              <a:solidFill>
                <a:srgbClr val="000000"/>
              </a:solidFill>
              <a:latin typeface="Calibri"/>
              <a:ea typeface="Calibri"/>
              <a:cs typeface="Calibri"/>
              <a:sym typeface="Calibri"/>
            </a:endParaRPr>
          </a:p>
          <a:p>
            <a:pPr marL="0" marR="0" lvl="0" indent="0" algn="l" rtl="0">
              <a:spcBef>
                <a:spcPts val="0"/>
              </a:spcBef>
              <a:spcAft>
                <a:spcPts val="0"/>
              </a:spcAft>
              <a:buNone/>
            </a:pPr>
            <a:r>
              <a:rPr lang="en-US" sz="3600" b="1" i="1">
                <a:solidFill>
                  <a:srgbClr val="000000"/>
                </a:solidFill>
                <a:latin typeface="Calibri"/>
                <a:ea typeface="Calibri"/>
                <a:cs typeface="Calibri"/>
                <a:sym typeface="Calibri"/>
              </a:rPr>
              <a:t>Calibri</a:t>
            </a:r>
            <a:endParaRPr sz="3600">
              <a:solidFill>
                <a:srgbClr val="000000"/>
              </a:solidFill>
              <a:latin typeface="Calibri"/>
              <a:ea typeface="Calibri"/>
              <a:cs typeface="Calibri"/>
              <a:sym typeface="Calibri"/>
            </a:endParaRPr>
          </a:p>
        </p:txBody>
      </p:sp>
      <p:cxnSp>
        <p:nvCxnSpPr>
          <p:cNvPr id="154" name="Google Shape;154;p43"/>
          <p:cNvCxnSpPr/>
          <p:nvPr/>
        </p:nvCxnSpPr>
        <p:spPr>
          <a:xfrm>
            <a:off x="7098716" y="-1"/>
            <a:ext cx="0" cy="5540408"/>
          </a:xfrm>
          <a:prstGeom prst="straightConnector1">
            <a:avLst/>
          </a:prstGeom>
          <a:noFill/>
          <a:ln w="9525" cap="flat" cmpd="sng">
            <a:solidFill>
              <a:srgbClr val="000000"/>
            </a:solidFill>
            <a:prstDash val="solid"/>
            <a:miter lim="800000"/>
            <a:headEnd type="none" w="sm" len="sm"/>
            <a:tailEnd type="none" w="sm" len="sm"/>
          </a:ln>
        </p:spPr>
      </p:cxnSp>
      <p:cxnSp>
        <p:nvCxnSpPr>
          <p:cNvPr id="155" name="Google Shape;155;p43"/>
          <p:cNvCxnSpPr/>
          <p:nvPr/>
        </p:nvCxnSpPr>
        <p:spPr>
          <a:xfrm rot="10800000">
            <a:off x="1" y="1620217"/>
            <a:ext cx="7098715" cy="0"/>
          </a:xfrm>
          <a:prstGeom prst="straightConnector1">
            <a:avLst/>
          </a:prstGeom>
          <a:noFill/>
          <a:ln w="9525" cap="flat" cmpd="sng">
            <a:solidFill>
              <a:srgbClr val="000000"/>
            </a:solidFill>
            <a:prstDash val="solid"/>
            <a:miter lim="800000"/>
            <a:headEnd type="none" w="sm" len="sm"/>
            <a:tailEnd type="none" w="sm" len="sm"/>
          </a:ln>
        </p:spPr>
      </p:cxnSp>
      <p:sp>
        <p:nvSpPr>
          <p:cNvPr id="156" name="Google Shape;156;p43"/>
          <p:cNvSpPr/>
          <p:nvPr/>
        </p:nvSpPr>
        <p:spPr>
          <a:xfrm>
            <a:off x="0" y="5968370"/>
            <a:ext cx="121920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rgbClr val="000000"/>
                </a:solidFill>
                <a:latin typeface="Calibri"/>
                <a:ea typeface="Calibri"/>
                <a:cs typeface="Calibri"/>
                <a:sym typeface="Calibri"/>
              </a:rPr>
              <a:t>*** </a:t>
            </a:r>
            <a:r>
              <a:rPr lang="en-US" sz="2400" b="1">
                <a:solidFill>
                  <a:srgbClr val="000000"/>
                </a:solidFill>
                <a:latin typeface="Calibri"/>
                <a:ea typeface="Calibri"/>
                <a:cs typeface="Calibri"/>
                <a:sym typeface="Calibri"/>
              </a:rPr>
              <a:t>PLEASE DELETE THIS INSTRUCTION SLIDE BEFORE PRESENTING FINAL PRESENTATION </a:t>
            </a:r>
            <a:r>
              <a:rPr lang="en-US" sz="2400">
                <a:solidFill>
                  <a:srgbClr val="000000"/>
                </a:solidFill>
                <a:latin typeface="Calibri"/>
                <a:ea typeface="Calibri"/>
                <a:cs typeface="Calibri"/>
                <a:sym typeface="Calibri"/>
              </a:rPr>
              <a:t>*** </a:t>
            </a:r>
            <a:endParaRPr sz="2400">
              <a:solidFill>
                <a:srgbClr val="000000"/>
              </a:solidFill>
              <a:latin typeface="Calibri"/>
              <a:ea typeface="Calibri"/>
              <a:cs typeface="Calibri"/>
              <a:sym typeface="Calibri"/>
            </a:endParaRPr>
          </a:p>
        </p:txBody>
      </p:sp>
      <p:cxnSp>
        <p:nvCxnSpPr>
          <p:cNvPr id="157" name="Google Shape;157;p43"/>
          <p:cNvCxnSpPr/>
          <p:nvPr/>
        </p:nvCxnSpPr>
        <p:spPr>
          <a:xfrm rot="10800000">
            <a:off x="2" y="5540407"/>
            <a:ext cx="12191998" cy="0"/>
          </a:xfrm>
          <a:prstGeom prst="straightConnector1">
            <a:avLst/>
          </a:prstGeom>
          <a:noFill/>
          <a:ln w="9525" cap="flat" cmpd="sng">
            <a:solidFill>
              <a:srgbClr val="000000"/>
            </a:solidFill>
            <a:prstDash val="solid"/>
            <a:miter lim="800000"/>
            <a:headEnd type="none" w="sm" len="sm"/>
            <a:tailEnd type="none" w="sm" len="sm"/>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Icons" type="blank">
  <p:cSld name="BLANK">
    <p:spTree>
      <p:nvGrpSpPr>
        <p:cNvPr id="1" name="Shape 158"/>
        <p:cNvGrpSpPr/>
        <p:nvPr/>
      </p:nvGrpSpPr>
      <p:grpSpPr>
        <a:xfrm>
          <a:off x="0" y="0"/>
          <a:ext cx="0" cy="0"/>
          <a:chOff x="0" y="0"/>
          <a:chExt cx="0" cy="0"/>
        </a:xfrm>
      </p:grpSpPr>
      <p:cxnSp>
        <p:nvCxnSpPr>
          <p:cNvPr id="159" name="Google Shape;159;p44"/>
          <p:cNvCxnSpPr/>
          <p:nvPr/>
        </p:nvCxnSpPr>
        <p:spPr>
          <a:xfrm rot="10800000">
            <a:off x="2" y="5540407"/>
            <a:ext cx="12191998" cy="0"/>
          </a:xfrm>
          <a:prstGeom prst="straightConnector1">
            <a:avLst/>
          </a:prstGeom>
          <a:noFill/>
          <a:ln w="9525" cap="flat" cmpd="sng">
            <a:solidFill>
              <a:schemeClr val="lt1"/>
            </a:solidFill>
            <a:prstDash val="solid"/>
            <a:miter lim="800000"/>
            <a:headEnd type="none" w="sm" len="sm"/>
            <a:tailEnd type="none" w="sm" len="sm"/>
          </a:ln>
        </p:spPr>
      </p:cxnSp>
      <p:cxnSp>
        <p:nvCxnSpPr>
          <p:cNvPr id="160" name="Google Shape;160;p44"/>
          <p:cNvCxnSpPr/>
          <p:nvPr/>
        </p:nvCxnSpPr>
        <p:spPr>
          <a:xfrm>
            <a:off x="5145818" y="0"/>
            <a:ext cx="0" cy="5540408"/>
          </a:xfrm>
          <a:prstGeom prst="straightConnector1">
            <a:avLst/>
          </a:prstGeom>
          <a:noFill/>
          <a:ln w="9525" cap="flat" cmpd="sng">
            <a:solidFill>
              <a:schemeClr val="lt1"/>
            </a:solidFill>
            <a:prstDash val="solid"/>
            <a:miter lim="800000"/>
            <a:headEnd type="none" w="sm" len="sm"/>
            <a:tailEnd type="none" w="sm" len="sm"/>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Cover Slide 02">
  <p:cSld name="Cover Slide 02">
    <p:spTree>
      <p:nvGrpSpPr>
        <p:cNvPr id="1" name="Shape 161"/>
        <p:cNvGrpSpPr/>
        <p:nvPr/>
      </p:nvGrpSpPr>
      <p:grpSpPr>
        <a:xfrm>
          <a:off x="0" y="0"/>
          <a:ext cx="0" cy="0"/>
          <a:chOff x="0" y="0"/>
          <a:chExt cx="0" cy="0"/>
        </a:xfrm>
      </p:grpSpPr>
      <p:sp>
        <p:nvSpPr>
          <p:cNvPr id="162" name="Google Shape;162;p45"/>
          <p:cNvSpPr/>
          <p:nvPr/>
        </p:nvSpPr>
        <p:spPr>
          <a:xfrm>
            <a:off x="517168" y="3092717"/>
            <a:ext cx="11393619" cy="3142374"/>
          </a:xfrm>
          <a:custGeom>
            <a:avLst/>
            <a:gdLst/>
            <a:ahLst/>
            <a:cxnLst/>
            <a:rect l="l" t="t" r="r" b="b"/>
            <a:pathLst>
              <a:path w="11393619" h="4716265" extrusionOk="0">
                <a:moveTo>
                  <a:pt x="3470139" y="0"/>
                </a:moveTo>
                <a:lnTo>
                  <a:pt x="8184190" y="0"/>
                </a:lnTo>
                <a:lnTo>
                  <a:pt x="8184192" y="0"/>
                </a:lnTo>
                <a:lnTo>
                  <a:pt x="10401370" y="0"/>
                </a:lnTo>
                <a:cubicBezTo>
                  <a:pt x="10949720" y="0"/>
                  <a:pt x="11393619" y="408508"/>
                  <a:pt x="11393619" y="913136"/>
                </a:cubicBezTo>
                <a:lnTo>
                  <a:pt x="11393619" y="4716265"/>
                </a:lnTo>
                <a:lnTo>
                  <a:pt x="9176438" y="4716265"/>
                </a:lnTo>
                <a:lnTo>
                  <a:pt x="7144361" y="4716265"/>
                </a:lnTo>
                <a:lnTo>
                  <a:pt x="5706299" y="4716265"/>
                </a:lnTo>
                <a:lnTo>
                  <a:pt x="4927180" y="4716265"/>
                </a:lnTo>
                <a:lnTo>
                  <a:pt x="1457041" y="4716265"/>
                </a:lnTo>
                <a:cubicBezTo>
                  <a:pt x="652796" y="4716265"/>
                  <a:pt x="0" y="4115518"/>
                  <a:pt x="0" y="3375397"/>
                </a:cubicBezTo>
                <a:lnTo>
                  <a:pt x="0" y="0"/>
                </a:lnTo>
                <a:lnTo>
                  <a:pt x="3470139" y="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pic>
        <p:nvPicPr>
          <p:cNvPr id="163" name="Google Shape;163;p45"/>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47740" y="-215395"/>
            <a:ext cx="6718883" cy="3816325"/>
          </a:xfrm>
          <a:prstGeom prst="rect">
            <a:avLst/>
          </a:prstGeom>
          <a:noFill/>
          <a:ln>
            <a:noFill/>
          </a:ln>
        </p:spPr>
      </p:pic>
      <p:sp>
        <p:nvSpPr>
          <p:cNvPr id="164" name="Google Shape;164;p45"/>
          <p:cNvSpPr/>
          <p:nvPr/>
        </p:nvSpPr>
        <p:spPr>
          <a:xfrm>
            <a:off x="0" y="5775564"/>
            <a:ext cx="4372199" cy="727928"/>
          </a:xfrm>
          <a:custGeom>
            <a:avLst/>
            <a:gdLst/>
            <a:ahLst/>
            <a:cxnLst/>
            <a:rect l="l" t="t" r="r" b="b"/>
            <a:pathLst>
              <a:path w="4372199" h="727928" extrusionOk="0">
                <a:moveTo>
                  <a:pt x="0" y="0"/>
                </a:moveTo>
                <a:lnTo>
                  <a:pt x="3978412" y="0"/>
                </a:lnTo>
                <a:cubicBezTo>
                  <a:pt x="4195245" y="0"/>
                  <a:pt x="4372199" y="176996"/>
                  <a:pt x="4372199" y="393878"/>
                </a:cubicBezTo>
                <a:lnTo>
                  <a:pt x="4372199" y="727928"/>
                </a:lnTo>
                <a:lnTo>
                  <a:pt x="0" y="727928"/>
                </a:lnTo>
                <a:lnTo>
                  <a:pt x="0" y="0"/>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165" name="Google Shape;165;p45"/>
          <p:cNvSpPr txBox="1">
            <a:spLocks noGrp="1"/>
          </p:cNvSpPr>
          <p:nvPr>
            <p:ph type="body" idx="1"/>
          </p:nvPr>
        </p:nvSpPr>
        <p:spPr>
          <a:xfrm>
            <a:off x="935325" y="4448301"/>
            <a:ext cx="5278651" cy="69735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4800"/>
              <a:buFont typeface="Arial"/>
              <a:buNone/>
              <a:defRPr sz="4800" b="1"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6" name="Google Shape;166;p45"/>
          <p:cNvSpPr txBox="1">
            <a:spLocks noGrp="1"/>
          </p:cNvSpPr>
          <p:nvPr>
            <p:ph type="body" idx="2"/>
          </p:nvPr>
        </p:nvSpPr>
        <p:spPr>
          <a:xfrm>
            <a:off x="935326" y="3825575"/>
            <a:ext cx="5278651"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grpSp>
        <p:nvGrpSpPr>
          <p:cNvPr id="167" name="Google Shape;167;p45"/>
          <p:cNvGrpSpPr/>
          <p:nvPr/>
        </p:nvGrpSpPr>
        <p:grpSpPr>
          <a:xfrm>
            <a:off x="9031059" y="445499"/>
            <a:ext cx="2735993" cy="679345"/>
            <a:chOff x="0" y="0"/>
            <a:chExt cx="2301694" cy="571500"/>
          </a:xfrm>
        </p:grpSpPr>
        <p:sp>
          <p:nvSpPr>
            <p:cNvPr id="168" name="Google Shape;168;p45"/>
            <p:cNvSpPr/>
            <p:nvPr/>
          </p:nvSpPr>
          <p:spPr>
            <a:xfrm>
              <a:off x="0" y="0"/>
              <a:ext cx="2301694" cy="571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pic>
          <p:nvPicPr>
            <p:cNvPr id="169" name="Google Shape;169;p45"/>
            <p:cNvPicPr preferRelativeResize="0"/>
            <p:nvPr/>
          </p:nvPicPr>
          <p:blipFill rotWithShape="1">
            <a:blip r:embed="rId3"/>
            <a:srcRect/>
            <a:stretch/>
          </p:blipFill>
          <p:spPr>
            <a:xfrm>
              <a:off x="312965" y="101059"/>
              <a:ext cx="1675765" cy="375165"/>
            </a:xfrm>
            <a:prstGeom prst="rect">
              <a:avLst/>
            </a:prstGeom>
            <a:noFill/>
            <a:ln>
              <a:noFill/>
            </a:ln>
          </p:spPr>
        </p:pic>
      </p:grpSp>
      <p:sp>
        <p:nvSpPr>
          <p:cNvPr id="170" name="Google Shape;170;p45"/>
          <p:cNvSpPr/>
          <p:nvPr/>
        </p:nvSpPr>
        <p:spPr>
          <a:xfrm rot="-5400000">
            <a:off x="1770610" y="9117214"/>
            <a:ext cx="571614" cy="3180945"/>
          </a:xfrm>
          <a:custGeom>
            <a:avLst/>
            <a:gdLst/>
            <a:ahLst/>
            <a:cxnLst/>
            <a:rect l="l" t="t" r="r" b="b"/>
            <a:pathLst>
              <a:path w="715523" h="3981779" extrusionOk="0">
                <a:moveTo>
                  <a:pt x="715523" y="0"/>
                </a:moveTo>
                <a:lnTo>
                  <a:pt x="715523" y="3591287"/>
                </a:lnTo>
                <a:cubicBezTo>
                  <a:pt x="715523" y="3806305"/>
                  <a:pt x="541543" y="3981779"/>
                  <a:pt x="328357" y="3981779"/>
                </a:cubicBezTo>
                <a:lnTo>
                  <a:pt x="0" y="3981779"/>
                </a:lnTo>
                <a:lnTo>
                  <a:pt x="0" y="0"/>
                </a:lnTo>
                <a:lnTo>
                  <a:pt x="715523" y="0"/>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171" name="Google Shape;171;p45"/>
          <p:cNvSpPr txBox="1">
            <a:spLocks noGrp="1"/>
          </p:cNvSpPr>
          <p:nvPr>
            <p:ph type="body" idx="3"/>
          </p:nvPr>
        </p:nvSpPr>
        <p:spPr>
          <a:xfrm>
            <a:off x="712750" y="5921074"/>
            <a:ext cx="5278651"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2" name="Google Shape;172;p45"/>
          <p:cNvSpPr>
            <a:spLocks noGrp="1"/>
          </p:cNvSpPr>
          <p:nvPr>
            <p:ph type="pic" idx="4"/>
          </p:nvPr>
        </p:nvSpPr>
        <p:spPr>
          <a:xfrm>
            <a:off x="6404869" y="1379349"/>
            <a:ext cx="5153881" cy="5154359"/>
          </a:xfrm>
          <a:prstGeom prst="rect">
            <a:avLst/>
          </a:prstGeom>
          <a:solidFill>
            <a:srgbClr val="D8D8D8"/>
          </a:solid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Cover Slide 03">
  <p:cSld name="Cover Slide 03">
    <p:spTree>
      <p:nvGrpSpPr>
        <p:cNvPr id="1" name="Shape 173"/>
        <p:cNvGrpSpPr/>
        <p:nvPr/>
      </p:nvGrpSpPr>
      <p:grpSpPr>
        <a:xfrm>
          <a:off x="0" y="0"/>
          <a:ext cx="0" cy="0"/>
          <a:chOff x="0" y="0"/>
          <a:chExt cx="0" cy="0"/>
        </a:xfrm>
      </p:grpSpPr>
      <p:sp>
        <p:nvSpPr>
          <p:cNvPr id="174" name="Google Shape;174;p46"/>
          <p:cNvSpPr/>
          <p:nvPr/>
        </p:nvSpPr>
        <p:spPr>
          <a:xfrm>
            <a:off x="408680" y="1218981"/>
            <a:ext cx="11393619" cy="3322022"/>
          </a:xfrm>
          <a:custGeom>
            <a:avLst/>
            <a:gdLst/>
            <a:ahLst/>
            <a:cxnLst/>
            <a:rect l="l" t="t" r="r" b="b"/>
            <a:pathLst>
              <a:path w="11393619" h="4716265" extrusionOk="0">
                <a:moveTo>
                  <a:pt x="3470139" y="0"/>
                </a:moveTo>
                <a:lnTo>
                  <a:pt x="8184190" y="0"/>
                </a:lnTo>
                <a:lnTo>
                  <a:pt x="8184192" y="0"/>
                </a:lnTo>
                <a:lnTo>
                  <a:pt x="10401370" y="0"/>
                </a:lnTo>
                <a:cubicBezTo>
                  <a:pt x="10949720" y="0"/>
                  <a:pt x="11393619" y="408508"/>
                  <a:pt x="11393619" y="913136"/>
                </a:cubicBezTo>
                <a:lnTo>
                  <a:pt x="11393619" y="4716265"/>
                </a:lnTo>
                <a:lnTo>
                  <a:pt x="9176438" y="4716265"/>
                </a:lnTo>
                <a:lnTo>
                  <a:pt x="7144361" y="4716265"/>
                </a:lnTo>
                <a:lnTo>
                  <a:pt x="5706299" y="4716265"/>
                </a:lnTo>
                <a:lnTo>
                  <a:pt x="4927180" y="4716265"/>
                </a:lnTo>
                <a:lnTo>
                  <a:pt x="1457041" y="4716265"/>
                </a:lnTo>
                <a:cubicBezTo>
                  <a:pt x="652796" y="4716265"/>
                  <a:pt x="0" y="4115518"/>
                  <a:pt x="0" y="3375397"/>
                </a:cubicBezTo>
                <a:lnTo>
                  <a:pt x="0" y="0"/>
                </a:lnTo>
                <a:lnTo>
                  <a:pt x="3470139" y="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175" name="Google Shape;175;p46"/>
          <p:cNvSpPr txBox="1">
            <a:spLocks noGrp="1"/>
          </p:cNvSpPr>
          <p:nvPr>
            <p:ph type="body" idx="1"/>
          </p:nvPr>
        </p:nvSpPr>
        <p:spPr>
          <a:xfrm>
            <a:off x="6690366" y="2260013"/>
            <a:ext cx="5092953" cy="69735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4800"/>
              <a:buFont typeface="Arial"/>
              <a:buNone/>
              <a:defRPr sz="4800" b="1"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6" name="Google Shape;176;p46"/>
          <p:cNvSpPr txBox="1">
            <a:spLocks noGrp="1"/>
          </p:cNvSpPr>
          <p:nvPr>
            <p:ph type="body" idx="2"/>
          </p:nvPr>
        </p:nvSpPr>
        <p:spPr>
          <a:xfrm>
            <a:off x="6690367" y="1637287"/>
            <a:ext cx="5092953"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grpSp>
        <p:nvGrpSpPr>
          <p:cNvPr id="177" name="Google Shape;177;p46"/>
          <p:cNvGrpSpPr/>
          <p:nvPr/>
        </p:nvGrpSpPr>
        <p:grpSpPr>
          <a:xfrm>
            <a:off x="9236842" y="286604"/>
            <a:ext cx="2735993" cy="679345"/>
            <a:chOff x="0" y="0"/>
            <a:chExt cx="2301694" cy="571500"/>
          </a:xfrm>
        </p:grpSpPr>
        <p:sp>
          <p:nvSpPr>
            <p:cNvPr id="178" name="Google Shape;178;p46"/>
            <p:cNvSpPr/>
            <p:nvPr/>
          </p:nvSpPr>
          <p:spPr>
            <a:xfrm>
              <a:off x="0" y="0"/>
              <a:ext cx="2301694" cy="571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pic>
          <p:nvPicPr>
            <p:cNvPr id="179" name="Google Shape;179;p46"/>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312965" y="96237"/>
              <a:ext cx="1675765" cy="384810"/>
            </a:xfrm>
            <a:prstGeom prst="rect">
              <a:avLst/>
            </a:prstGeom>
            <a:noFill/>
            <a:ln>
              <a:noFill/>
            </a:ln>
          </p:spPr>
        </p:pic>
      </p:grpSp>
      <p:sp>
        <p:nvSpPr>
          <p:cNvPr id="180" name="Google Shape;180;p46"/>
          <p:cNvSpPr/>
          <p:nvPr/>
        </p:nvSpPr>
        <p:spPr>
          <a:xfrm rot="-5400000">
            <a:off x="1662122" y="7722366"/>
            <a:ext cx="571614" cy="3180945"/>
          </a:xfrm>
          <a:custGeom>
            <a:avLst/>
            <a:gdLst/>
            <a:ahLst/>
            <a:cxnLst/>
            <a:rect l="l" t="t" r="r" b="b"/>
            <a:pathLst>
              <a:path w="715523" h="3981779" extrusionOk="0">
                <a:moveTo>
                  <a:pt x="715523" y="0"/>
                </a:moveTo>
                <a:lnTo>
                  <a:pt x="715523" y="3591287"/>
                </a:lnTo>
                <a:cubicBezTo>
                  <a:pt x="715523" y="3806305"/>
                  <a:pt x="541543" y="3981779"/>
                  <a:pt x="328357" y="3981779"/>
                </a:cubicBezTo>
                <a:lnTo>
                  <a:pt x="0" y="3981779"/>
                </a:lnTo>
                <a:lnTo>
                  <a:pt x="0" y="0"/>
                </a:lnTo>
                <a:lnTo>
                  <a:pt x="715523" y="0"/>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181" name="Google Shape;181;p46"/>
          <p:cNvSpPr>
            <a:spLocks noGrp="1"/>
          </p:cNvSpPr>
          <p:nvPr>
            <p:ph type="pic" idx="3"/>
          </p:nvPr>
        </p:nvSpPr>
        <p:spPr>
          <a:xfrm>
            <a:off x="-1" y="354507"/>
            <a:ext cx="5501637" cy="4939649"/>
          </a:xfrm>
          <a:prstGeom prst="rect">
            <a:avLst/>
          </a:prstGeom>
          <a:solidFill>
            <a:srgbClr val="D8D8D8"/>
          </a:solidFill>
          <a:ln>
            <a:noFill/>
          </a:ln>
        </p:spPr>
      </p:sp>
      <p:pic>
        <p:nvPicPr>
          <p:cNvPr id="182" name="Google Shape;182;p46"/>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5064436" y="3332171"/>
            <a:ext cx="6908399" cy="3923970"/>
          </a:xfrm>
          <a:prstGeom prst="rect">
            <a:avLst/>
          </a:prstGeom>
          <a:noFill/>
          <a:ln>
            <a:noFill/>
          </a:ln>
        </p:spPr>
      </p:pic>
      <p:sp>
        <p:nvSpPr>
          <p:cNvPr id="183" name="Google Shape;183;p46"/>
          <p:cNvSpPr/>
          <p:nvPr/>
        </p:nvSpPr>
        <p:spPr>
          <a:xfrm>
            <a:off x="0" y="5775564"/>
            <a:ext cx="4372199" cy="727928"/>
          </a:xfrm>
          <a:custGeom>
            <a:avLst/>
            <a:gdLst/>
            <a:ahLst/>
            <a:cxnLst/>
            <a:rect l="l" t="t" r="r" b="b"/>
            <a:pathLst>
              <a:path w="4372199" h="727928" extrusionOk="0">
                <a:moveTo>
                  <a:pt x="0" y="0"/>
                </a:moveTo>
                <a:lnTo>
                  <a:pt x="3978412" y="0"/>
                </a:lnTo>
                <a:cubicBezTo>
                  <a:pt x="4195245" y="0"/>
                  <a:pt x="4372199" y="176996"/>
                  <a:pt x="4372199" y="393878"/>
                </a:cubicBezTo>
                <a:lnTo>
                  <a:pt x="4372199" y="727928"/>
                </a:lnTo>
                <a:lnTo>
                  <a:pt x="0" y="727928"/>
                </a:lnTo>
                <a:lnTo>
                  <a:pt x="0" y="0"/>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184" name="Google Shape;184;p46"/>
          <p:cNvSpPr txBox="1">
            <a:spLocks noGrp="1"/>
          </p:cNvSpPr>
          <p:nvPr>
            <p:ph type="body" idx="4"/>
          </p:nvPr>
        </p:nvSpPr>
        <p:spPr>
          <a:xfrm>
            <a:off x="712750" y="5890500"/>
            <a:ext cx="3659449" cy="727927"/>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Slide">
  <p:cSld name="Quote Slide">
    <p:spTree>
      <p:nvGrpSpPr>
        <p:cNvPr id="1" name="Shape 185"/>
        <p:cNvGrpSpPr/>
        <p:nvPr/>
      </p:nvGrpSpPr>
      <p:grpSpPr>
        <a:xfrm>
          <a:off x="0" y="0"/>
          <a:ext cx="0" cy="0"/>
          <a:chOff x="0" y="0"/>
          <a:chExt cx="0" cy="0"/>
        </a:xfrm>
      </p:grpSpPr>
      <p:sp>
        <p:nvSpPr>
          <p:cNvPr id="186" name="Google Shape;186;p47"/>
          <p:cNvSpPr/>
          <p:nvPr/>
        </p:nvSpPr>
        <p:spPr>
          <a:xfrm>
            <a:off x="632638" y="567428"/>
            <a:ext cx="5912541" cy="5541739"/>
          </a:xfrm>
          <a:custGeom>
            <a:avLst/>
            <a:gdLst/>
            <a:ahLst/>
            <a:cxnLst/>
            <a:rect l="l" t="t" r="r" b="b"/>
            <a:pathLst>
              <a:path w="1180419" h="1059839" extrusionOk="0">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187" name="Google Shape;187;p47"/>
          <p:cNvSpPr txBox="1">
            <a:spLocks noGrp="1"/>
          </p:cNvSpPr>
          <p:nvPr>
            <p:ph type="body" idx="1"/>
          </p:nvPr>
        </p:nvSpPr>
        <p:spPr>
          <a:xfrm>
            <a:off x="856356" y="1524912"/>
            <a:ext cx="5055171" cy="3808175"/>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90000"/>
              </a:lnSpc>
              <a:spcBef>
                <a:spcPts val="1000"/>
              </a:spcBef>
              <a:spcAft>
                <a:spcPts val="0"/>
              </a:spcAft>
              <a:buClr>
                <a:srgbClr val="000000"/>
              </a:buClr>
              <a:buSzPts val="3000"/>
              <a:buFont typeface="Arial"/>
              <a:buNone/>
              <a:defRPr sz="3000" b="0" i="1"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8" name="Google Shape;188;p47"/>
          <p:cNvSpPr>
            <a:spLocks noGrp="1"/>
          </p:cNvSpPr>
          <p:nvPr>
            <p:ph type="pic" idx="2"/>
          </p:nvPr>
        </p:nvSpPr>
        <p:spPr>
          <a:xfrm>
            <a:off x="6096000" y="1404749"/>
            <a:ext cx="5239644" cy="4704418"/>
          </a:xfrm>
          <a:prstGeom prst="rect">
            <a:avLst/>
          </a:prstGeom>
          <a:solidFill>
            <a:srgbClr val="D8D8D8"/>
          </a:solidFill>
          <a:ln>
            <a:no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Quote Slide 2">
  <p:cSld name="Quote Slide 2">
    <p:spTree>
      <p:nvGrpSpPr>
        <p:cNvPr id="1" name="Shape 189"/>
        <p:cNvGrpSpPr/>
        <p:nvPr/>
      </p:nvGrpSpPr>
      <p:grpSpPr>
        <a:xfrm>
          <a:off x="0" y="0"/>
          <a:ext cx="0" cy="0"/>
          <a:chOff x="0" y="0"/>
          <a:chExt cx="0" cy="0"/>
        </a:xfrm>
      </p:grpSpPr>
      <p:sp>
        <p:nvSpPr>
          <p:cNvPr id="190" name="Google Shape;190;p48"/>
          <p:cNvSpPr/>
          <p:nvPr/>
        </p:nvSpPr>
        <p:spPr>
          <a:xfrm>
            <a:off x="-1014" y="637821"/>
            <a:ext cx="5912541" cy="5541739"/>
          </a:xfrm>
          <a:custGeom>
            <a:avLst/>
            <a:gdLst/>
            <a:ahLst/>
            <a:cxnLst/>
            <a:rect l="l" t="t" r="r" b="b"/>
            <a:pathLst>
              <a:path w="1180419" h="1059839" extrusionOk="0">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191" name="Google Shape;191;p48"/>
          <p:cNvSpPr>
            <a:spLocks noGrp="1"/>
          </p:cNvSpPr>
          <p:nvPr>
            <p:ph type="pic" idx="2"/>
          </p:nvPr>
        </p:nvSpPr>
        <p:spPr>
          <a:xfrm>
            <a:off x="320540" y="335338"/>
            <a:ext cx="11578483" cy="6146707"/>
          </a:xfrm>
          <a:prstGeom prst="rect">
            <a:avLst/>
          </a:prstGeom>
          <a:solidFill>
            <a:srgbClr val="D8D8D8"/>
          </a:solidFill>
          <a:ln>
            <a:noFill/>
          </a:ln>
        </p:spPr>
      </p:sp>
      <p:sp>
        <p:nvSpPr>
          <p:cNvPr id="192" name="Google Shape;192;p48"/>
          <p:cNvSpPr txBox="1">
            <a:spLocks noGrp="1"/>
          </p:cNvSpPr>
          <p:nvPr>
            <p:ph type="body" idx="1"/>
          </p:nvPr>
        </p:nvSpPr>
        <p:spPr>
          <a:xfrm>
            <a:off x="427670" y="1504602"/>
            <a:ext cx="5055171" cy="3808175"/>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90000"/>
              </a:lnSpc>
              <a:spcBef>
                <a:spcPts val="1000"/>
              </a:spcBef>
              <a:spcAft>
                <a:spcPts val="0"/>
              </a:spcAft>
              <a:buClr>
                <a:srgbClr val="000000"/>
              </a:buClr>
              <a:buSzPts val="3000"/>
              <a:buFont typeface="Arial"/>
              <a:buNone/>
              <a:defRPr sz="3000" b="0" i="1"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1_Cover Slide 01">
    <p:spTree>
      <p:nvGrpSpPr>
        <p:cNvPr id="1" name=""/>
        <p:cNvGrpSpPr/>
        <p:nvPr/>
      </p:nvGrpSpPr>
      <p:grpSpPr>
        <a:xfrm>
          <a:off x="0" y="0"/>
          <a:ext cx="0" cy="0"/>
          <a:chOff x="0" y="0"/>
          <a:chExt cx="0" cy="0"/>
        </a:xfrm>
      </p:grpSpPr>
      <p:sp>
        <p:nvSpPr>
          <p:cNvPr id="129" name="Freeform 128">
            <a:extLst>
              <a:ext uri="{FF2B5EF4-FFF2-40B4-BE49-F238E27FC236}">
                <a16:creationId xmlns:a16="http://schemas.microsoft.com/office/drawing/2014/main" id="{6BF9E979-3EFE-8646-A6CF-9C0035BF3DF1}"/>
              </a:ext>
            </a:extLst>
          </p:cNvPr>
          <p:cNvSpPr/>
          <p:nvPr userDrawn="1"/>
        </p:nvSpPr>
        <p:spPr>
          <a:xfrm>
            <a:off x="3538402" y="3132111"/>
            <a:ext cx="8372413" cy="3208481"/>
          </a:xfrm>
          <a:custGeom>
            <a:avLst/>
            <a:gdLst>
              <a:gd name="connsiteX0" fmla="*/ 3470139 w 11393619"/>
              <a:gd name="connsiteY0" fmla="*/ 0 h 4716265"/>
              <a:gd name="connsiteX1" fmla="*/ 8184190 w 11393619"/>
              <a:gd name="connsiteY1" fmla="*/ 0 h 4716265"/>
              <a:gd name="connsiteX2" fmla="*/ 8184192 w 11393619"/>
              <a:gd name="connsiteY2" fmla="*/ 0 h 4716265"/>
              <a:gd name="connsiteX3" fmla="*/ 10401370 w 11393619"/>
              <a:gd name="connsiteY3" fmla="*/ 0 h 4716265"/>
              <a:gd name="connsiteX4" fmla="*/ 11393619 w 11393619"/>
              <a:gd name="connsiteY4" fmla="*/ 913136 h 4716265"/>
              <a:gd name="connsiteX5" fmla="*/ 11393619 w 11393619"/>
              <a:gd name="connsiteY5" fmla="*/ 4716265 h 4716265"/>
              <a:gd name="connsiteX6" fmla="*/ 9176438 w 11393619"/>
              <a:gd name="connsiteY6" fmla="*/ 4716265 h 4716265"/>
              <a:gd name="connsiteX7" fmla="*/ 7144361 w 11393619"/>
              <a:gd name="connsiteY7" fmla="*/ 4716265 h 4716265"/>
              <a:gd name="connsiteX8" fmla="*/ 5706299 w 11393619"/>
              <a:gd name="connsiteY8" fmla="*/ 4716265 h 4716265"/>
              <a:gd name="connsiteX9" fmla="*/ 4927180 w 11393619"/>
              <a:gd name="connsiteY9" fmla="*/ 4716265 h 4716265"/>
              <a:gd name="connsiteX10" fmla="*/ 1457041 w 11393619"/>
              <a:gd name="connsiteY10" fmla="*/ 4716265 h 4716265"/>
              <a:gd name="connsiteX11" fmla="*/ 0 w 11393619"/>
              <a:gd name="connsiteY11" fmla="*/ 3375397 h 4716265"/>
              <a:gd name="connsiteX12" fmla="*/ 0 w 11393619"/>
              <a:gd name="connsiteY12" fmla="*/ 0 h 4716265"/>
              <a:gd name="connsiteX13" fmla="*/ 3470139 w 11393619"/>
              <a:gd name="connsiteY13" fmla="*/ 0 h 471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93619" h="4716265">
                <a:moveTo>
                  <a:pt x="3470139" y="0"/>
                </a:moveTo>
                <a:lnTo>
                  <a:pt x="8184190" y="0"/>
                </a:lnTo>
                <a:lnTo>
                  <a:pt x="8184192" y="0"/>
                </a:lnTo>
                <a:lnTo>
                  <a:pt x="10401370" y="0"/>
                </a:lnTo>
                <a:cubicBezTo>
                  <a:pt x="10949720" y="0"/>
                  <a:pt x="11393619" y="408508"/>
                  <a:pt x="11393619" y="913136"/>
                </a:cubicBezTo>
                <a:lnTo>
                  <a:pt x="11393619" y="4716265"/>
                </a:lnTo>
                <a:lnTo>
                  <a:pt x="9176438" y="4716265"/>
                </a:lnTo>
                <a:lnTo>
                  <a:pt x="7144361" y="4716265"/>
                </a:lnTo>
                <a:lnTo>
                  <a:pt x="5706299" y="4716265"/>
                </a:lnTo>
                <a:lnTo>
                  <a:pt x="4927180" y="4716265"/>
                </a:lnTo>
                <a:lnTo>
                  <a:pt x="1457041" y="4716265"/>
                </a:lnTo>
                <a:cubicBezTo>
                  <a:pt x="652796" y="4716265"/>
                  <a:pt x="0" y="4115518"/>
                  <a:pt x="0" y="3375397"/>
                </a:cubicBezTo>
                <a:lnTo>
                  <a:pt x="0" y="0"/>
                </a:lnTo>
                <a:lnTo>
                  <a:pt x="3470139" y="0"/>
                </a:lnTo>
                <a:close/>
              </a:path>
            </a:pathLst>
          </a:custGeom>
          <a:solidFill>
            <a:srgbClr val="9FDADF"/>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16" name="Freeform 15">
            <a:extLst>
              <a:ext uri="{FF2B5EF4-FFF2-40B4-BE49-F238E27FC236}">
                <a16:creationId xmlns:a16="http://schemas.microsoft.com/office/drawing/2014/main" id="{B7F80010-6A0A-D208-4E9B-9F12092CE078}"/>
              </a:ext>
            </a:extLst>
          </p:cNvPr>
          <p:cNvSpPr/>
          <p:nvPr userDrawn="1"/>
        </p:nvSpPr>
        <p:spPr>
          <a:xfrm>
            <a:off x="5982684" y="5831346"/>
            <a:ext cx="6207100" cy="727928"/>
          </a:xfrm>
          <a:custGeom>
            <a:avLst/>
            <a:gdLst>
              <a:gd name="connsiteX0" fmla="*/ 393788 w 6207100"/>
              <a:gd name="connsiteY0" fmla="*/ 0 h 727928"/>
              <a:gd name="connsiteX1" fmla="*/ 6207100 w 6207100"/>
              <a:gd name="connsiteY1" fmla="*/ 0 h 727928"/>
              <a:gd name="connsiteX2" fmla="*/ 6207100 w 6207100"/>
              <a:gd name="connsiteY2" fmla="*/ 727928 h 727928"/>
              <a:gd name="connsiteX3" fmla="*/ 0 w 6207100"/>
              <a:gd name="connsiteY3" fmla="*/ 727928 h 727928"/>
              <a:gd name="connsiteX4" fmla="*/ 0 w 6207100"/>
              <a:gd name="connsiteY4" fmla="*/ 393878 h 727928"/>
              <a:gd name="connsiteX5" fmla="*/ 393788 w 6207100"/>
              <a:gd name="connsiteY5" fmla="*/ 0 h 727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7100" h="727928">
                <a:moveTo>
                  <a:pt x="393788" y="0"/>
                </a:moveTo>
                <a:lnTo>
                  <a:pt x="6207100" y="0"/>
                </a:lnTo>
                <a:lnTo>
                  <a:pt x="6207100" y="727928"/>
                </a:lnTo>
                <a:lnTo>
                  <a:pt x="0" y="727928"/>
                </a:lnTo>
                <a:lnTo>
                  <a:pt x="0" y="393878"/>
                </a:lnTo>
                <a:cubicBezTo>
                  <a:pt x="0" y="176996"/>
                  <a:pt x="176955" y="0"/>
                  <a:pt x="393788" y="0"/>
                </a:cubicBezTo>
                <a:close/>
              </a:path>
            </a:pathLst>
          </a:custGeom>
          <a:solidFill>
            <a:srgbClr val="8DC641"/>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7" name="Text Placeholder 23">
            <a:extLst>
              <a:ext uri="{FF2B5EF4-FFF2-40B4-BE49-F238E27FC236}">
                <a16:creationId xmlns:a16="http://schemas.microsoft.com/office/drawing/2014/main" id="{FEE206B0-D9B7-0D4E-8581-4F2B31738F8F}"/>
              </a:ext>
            </a:extLst>
          </p:cNvPr>
          <p:cNvSpPr>
            <a:spLocks noGrp="1"/>
          </p:cNvSpPr>
          <p:nvPr>
            <p:ph type="body" sz="quarter" idx="15" hasCustomPrompt="1"/>
          </p:nvPr>
        </p:nvSpPr>
        <p:spPr>
          <a:xfrm>
            <a:off x="6245431" y="4341482"/>
            <a:ext cx="5278651" cy="697353"/>
          </a:xfrm>
          <a:prstGeom prst="rect">
            <a:avLst/>
          </a:prstGeom>
        </p:spPr>
        <p:txBody>
          <a:bodyPr>
            <a:noAutofit/>
          </a:bodyPr>
          <a:lstStyle>
            <a:lvl1pPr marL="0" indent="0" algn="l">
              <a:buNone/>
              <a:defRPr sz="4800" b="1" baseline="0">
                <a:solidFill>
                  <a:srgbClr val="000000"/>
                </a:solidFill>
                <a:latin typeface="+mn-lt"/>
              </a:defRPr>
            </a:lvl1pPr>
          </a:lstStyle>
          <a:p>
            <a:pPr lvl="0"/>
            <a:r>
              <a:rPr lang="en-US" dirty="0"/>
              <a:t>POWERPIONT</a:t>
            </a:r>
          </a:p>
        </p:txBody>
      </p:sp>
      <p:sp>
        <p:nvSpPr>
          <p:cNvPr id="8" name="Text Placeholder 23">
            <a:extLst>
              <a:ext uri="{FF2B5EF4-FFF2-40B4-BE49-F238E27FC236}">
                <a16:creationId xmlns:a16="http://schemas.microsoft.com/office/drawing/2014/main" id="{59FC3FD8-D2E4-9344-BB18-A0E8935AA6BB}"/>
              </a:ext>
            </a:extLst>
          </p:cNvPr>
          <p:cNvSpPr>
            <a:spLocks noGrp="1"/>
          </p:cNvSpPr>
          <p:nvPr>
            <p:ph type="body" sz="quarter" idx="16" hasCustomPrompt="1"/>
          </p:nvPr>
        </p:nvSpPr>
        <p:spPr>
          <a:xfrm>
            <a:off x="6245431" y="3718756"/>
            <a:ext cx="5278651" cy="697353"/>
          </a:xfrm>
          <a:prstGeom prst="rect">
            <a:avLst/>
          </a:prstGeom>
        </p:spPr>
        <p:txBody>
          <a:bodyPr>
            <a:normAutofit/>
          </a:bodyPr>
          <a:lstStyle>
            <a:lvl1pPr marL="0" indent="0" algn="l">
              <a:buNone/>
              <a:defRPr sz="3600" b="0" i="0">
                <a:solidFill>
                  <a:srgbClr val="000000"/>
                </a:solidFill>
                <a:latin typeface="+mn-lt"/>
              </a:defRPr>
            </a:lvl1pPr>
          </a:lstStyle>
          <a:p>
            <a:pPr lvl="0"/>
            <a:r>
              <a:rPr lang="en-US" dirty="0"/>
              <a:t>Cover Design 1</a:t>
            </a:r>
          </a:p>
        </p:txBody>
      </p:sp>
      <p:grpSp>
        <p:nvGrpSpPr>
          <p:cNvPr id="17" name="Group 16">
            <a:extLst>
              <a:ext uri="{FF2B5EF4-FFF2-40B4-BE49-F238E27FC236}">
                <a16:creationId xmlns:a16="http://schemas.microsoft.com/office/drawing/2014/main" id="{1AEC8C81-1228-634A-A794-E7C603C00625}"/>
              </a:ext>
            </a:extLst>
          </p:cNvPr>
          <p:cNvGrpSpPr/>
          <p:nvPr userDrawn="1"/>
        </p:nvGrpSpPr>
        <p:grpSpPr>
          <a:xfrm>
            <a:off x="2920696" y="415101"/>
            <a:ext cx="2735993" cy="679345"/>
            <a:chOff x="0" y="0"/>
            <a:chExt cx="2301694" cy="571500"/>
          </a:xfrm>
        </p:grpSpPr>
        <p:sp>
          <p:nvSpPr>
            <p:cNvPr id="18" name="Rectangle 17">
              <a:extLst>
                <a:ext uri="{FF2B5EF4-FFF2-40B4-BE49-F238E27FC236}">
                  <a16:creationId xmlns:a16="http://schemas.microsoft.com/office/drawing/2014/main" id="{7869F886-5497-4144-A9AE-E6C2F639A7D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9" name="Picture 18">
              <a:extLst>
                <a:ext uri="{FF2B5EF4-FFF2-40B4-BE49-F238E27FC236}">
                  <a16:creationId xmlns:a16="http://schemas.microsoft.com/office/drawing/2014/main" id="{1F16DD5D-1738-B545-90A2-60DAA7083A3A}"/>
                </a:ext>
              </a:extLst>
            </p:cNvPr>
            <p:cNvPicPr>
              <a:picLocks noChangeAspect="1"/>
            </p:cNvPicPr>
            <p:nvPr/>
          </p:nvPicPr>
          <p:blipFill rotWithShape="1">
            <a:blip r:embed="rId2"/>
            <a:srcRect l="1253" r="1253"/>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
        <p:nvSpPr>
          <p:cNvPr id="3" name="Freeform 2">
            <a:extLst>
              <a:ext uri="{FF2B5EF4-FFF2-40B4-BE49-F238E27FC236}">
                <a16:creationId xmlns:a16="http://schemas.microsoft.com/office/drawing/2014/main" id="{A30EDEDF-C502-F704-5275-5CCFF6072A43}"/>
              </a:ext>
            </a:extLst>
          </p:cNvPr>
          <p:cNvSpPr/>
          <p:nvPr userDrawn="1"/>
        </p:nvSpPr>
        <p:spPr>
          <a:xfrm rot="16200000">
            <a:off x="1662122" y="7722366"/>
            <a:ext cx="571614" cy="3180945"/>
          </a:xfrm>
          <a:custGeom>
            <a:avLst/>
            <a:gdLst>
              <a:gd name="connsiteX0" fmla="*/ 715523 w 715523"/>
              <a:gd name="connsiteY0" fmla="*/ 0 h 3981779"/>
              <a:gd name="connsiteX1" fmla="*/ 715523 w 715523"/>
              <a:gd name="connsiteY1" fmla="*/ 3591287 h 3981779"/>
              <a:gd name="connsiteX2" fmla="*/ 328357 w 715523"/>
              <a:gd name="connsiteY2" fmla="*/ 3981779 h 3981779"/>
              <a:gd name="connsiteX3" fmla="*/ 0 w 715523"/>
              <a:gd name="connsiteY3" fmla="*/ 3981779 h 3981779"/>
              <a:gd name="connsiteX4" fmla="*/ 0 w 715523"/>
              <a:gd name="connsiteY4" fmla="*/ 0 h 3981779"/>
              <a:gd name="connsiteX5" fmla="*/ 715523 w 715523"/>
              <a:gd name="connsiteY5" fmla="*/ 0 h 3981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5523" h="3981779">
                <a:moveTo>
                  <a:pt x="715523" y="0"/>
                </a:moveTo>
                <a:lnTo>
                  <a:pt x="715523" y="3591287"/>
                </a:lnTo>
                <a:cubicBezTo>
                  <a:pt x="715523" y="3806305"/>
                  <a:pt x="541543" y="3981779"/>
                  <a:pt x="328357" y="3981779"/>
                </a:cubicBezTo>
                <a:lnTo>
                  <a:pt x="0" y="3981779"/>
                </a:lnTo>
                <a:lnTo>
                  <a:pt x="0" y="0"/>
                </a:lnTo>
                <a:lnTo>
                  <a:pt x="715523" y="0"/>
                </a:lnTo>
                <a:close/>
              </a:path>
            </a:pathLst>
          </a:custGeom>
          <a:solidFill>
            <a:srgbClr val="8DC641"/>
          </a:solidFill>
          <a:ln w="24491"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5" name="Text Placeholder 23">
            <a:extLst>
              <a:ext uri="{FF2B5EF4-FFF2-40B4-BE49-F238E27FC236}">
                <a16:creationId xmlns:a16="http://schemas.microsoft.com/office/drawing/2014/main" id="{E46C5BAB-FDAD-B190-5451-F9C6C306C99F}"/>
              </a:ext>
            </a:extLst>
          </p:cNvPr>
          <p:cNvSpPr>
            <a:spLocks noGrp="1"/>
          </p:cNvSpPr>
          <p:nvPr>
            <p:ph type="body" sz="quarter" idx="17" hasCustomPrompt="1"/>
          </p:nvPr>
        </p:nvSpPr>
        <p:spPr>
          <a:xfrm>
            <a:off x="6261654" y="5963613"/>
            <a:ext cx="4448014" cy="679345"/>
          </a:xfrm>
          <a:prstGeom prst="rect">
            <a:avLst/>
          </a:prstGeom>
        </p:spPr>
        <p:txBody>
          <a:bodyPr>
            <a:normAutofit/>
          </a:bodyPr>
          <a:lstStyle>
            <a:lvl1pPr marL="0" indent="0" algn="l">
              <a:buNone/>
              <a:defRPr sz="3200" b="0" i="0">
                <a:solidFill>
                  <a:srgbClr val="000000"/>
                </a:solidFill>
                <a:latin typeface="+mn-lt"/>
              </a:defRPr>
            </a:lvl1pPr>
          </a:lstStyle>
          <a:p>
            <a:pPr lvl="0"/>
            <a:r>
              <a:rPr lang="en-US" dirty="0" err="1"/>
              <a:t>www.website.eu</a:t>
            </a:r>
            <a:endParaRPr lang="en-US" dirty="0"/>
          </a:p>
        </p:txBody>
      </p:sp>
      <p:sp>
        <p:nvSpPr>
          <p:cNvPr id="13" name="Freeform 12">
            <a:extLst>
              <a:ext uri="{FF2B5EF4-FFF2-40B4-BE49-F238E27FC236}">
                <a16:creationId xmlns:a16="http://schemas.microsoft.com/office/drawing/2014/main" id="{12E77AE1-D268-FF03-7D68-0538CD48A740}"/>
              </a:ext>
            </a:extLst>
          </p:cNvPr>
          <p:cNvSpPr>
            <a:spLocks noGrp="1"/>
          </p:cNvSpPr>
          <p:nvPr>
            <p:ph type="pic" sz="quarter" idx="48"/>
          </p:nvPr>
        </p:nvSpPr>
        <p:spPr>
          <a:xfrm>
            <a:off x="0" y="824937"/>
            <a:ext cx="4680488" cy="6056907"/>
          </a:xfrm>
          <a:custGeom>
            <a:avLst/>
            <a:gdLst>
              <a:gd name="connsiteX0" fmla="*/ 1148645 w 4540983"/>
              <a:gd name="connsiteY0" fmla="*/ 0 h 5876377"/>
              <a:gd name="connsiteX1" fmla="*/ 4540983 w 4540983"/>
              <a:gd name="connsiteY1" fmla="*/ 3392339 h 5876377"/>
              <a:gd name="connsiteX2" fmla="*/ 3547390 w 4540983"/>
              <a:gd name="connsiteY2" fmla="*/ 5791085 h 5876377"/>
              <a:gd name="connsiteX3" fmla="*/ 3453545 w 4540983"/>
              <a:gd name="connsiteY3" fmla="*/ 5876377 h 5876377"/>
              <a:gd name="connsiteX4" fmla="*/ 2465998 w 4540983"/>
              <a:gd name="connsiteY4" fmla="*/ 5876377 h 5876377"/>
              <a:gd name="connsiteX5" fmla="*/ 0 w 4540983"/>
              <a:gd name="connsiteY5" fmla="*/ 5876377 h 5876377"/>
              <a:gd name="connsiteX6" fmla="*/ 0 w 4540983"/>
              <a:gd name="connsiteY6" fmla="*/ 203705 h 5876377"/>
              <a:gd name="connsiteX7" fmla="*/ 139867 w 4540983"/>
              <a:gd name="connsiteY7" fmla="*/ 152513 h 5876377"/>
              <a:gd name="connsiteX8" fmla="*/ 1148645 w 4540983"/>
              <a:gd name="connsiteY8" fmla="*/ 0 h 5876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40983" h="5876377">
                <a:moveTo>
                  <a:pt x="1148645" y="0"/>
                </a:moveTo>
                <a:cubicBezTo>
                  <a:pt x="3022181" y="0"/>
                  <a:pt x="4540983" y="1518802"/>
                  <a:pt x="4540983" y="3392339"/>
                </a:cubicBezTo>
                <a:cubicBezTo>
                  <a:pt x="4540983" y="4329108"/>
                  <a:pt x="4161283" y="5177192"/>
                  <a:pt x="3547390" y="5791085"/>
                </a:cubicBezTo>
                <a:lnTo>
                  <a:pt x="3453545" y="5876377"/>
                </a:lnTo>
                <a:lnTo>
                  <a:pt x="2465998" y="5876377"/>
                </a:lnTo>
                <a:lnTo>
                  <a:pt x="0" y="5876377"/>
                </a:lnTo>
                <a:lnTo>
                  <a:pt x="0" y="203705"/>
                </a:lnTo>
                <a:lnTo>
                  <a:pt x="139867" y="152513"/>
                </a:lnTo>
                <a:cubicBezTo>
                  <a:pt x="458539" y="53396"/>
                  <a:pt x="797357" y="0"/>
                  <a:pt x="1148645" y="0"/>
                </a:cubicBezTo>
                <a:close/>
              </a:path>
            </a:pathLst>
          </a:custGeom>
          <a:solidFill>
            <a:schemeClr val="bg1">
              <a:lumMod val="85000"/>
            </a:schemeClr>
          </a:solidFill>
        </p:spPr>
        <p:txBody>
          <a:bodyPr wrap="square" anchor="ctr">
            <a:noAutofit/>
          </a:bodyPr>
          <a:lstStyle>
            <a:lvl1pPr algn="ctr">
              <a:defRPr sz="1800">
                <a:solidFill>
                  <a:srgbClr val="595A59"/>
                </a:solidFill>
                <a:latin typeface="Calibri" panose="020F0502020204030204" pitchFamily="34" charset="0"/>
                <a:cs typeface="Calibri" panose="020F0502020204030204" pitchFamily="34" charset="0"/>
              </a:defRPr>
            </a:lvl1pPr>
          </a:lstStyle>
          <a:p>
            <a:endParaRPr lang="en-RU"/>
          </a:p>
        </p:txBody>
      </p:sp>
      <p:pic>
        <p:nvPicPr>
          <p:cNvPr id="14" name="Graphic 13">
            <a:extLst>
              <a:ext uri="{FF2B5EF4-FFF2-40B4-BE49-F238E27FC236}">
                <a16:creationId xmlns:a16="http://schemas.microsoft.com/office/drawing/2014/main" id="{A928727E-AD91-37B4-5AF0-D11501C6E98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535291" y="-104295"/>
            <a:ext cx="6431807" cy="3653266"/>
          </a:xfrm>
          <a:prstGeom prst="rect">
            <a:avLst/>
          </a:prstGeom>
        </p:spPr>
      </p:pic>
    </p:spTree>
    <p:extLst>
      <p:ext uri="{BB962C8B-B14F-4D97-AF65-F5344CB8AC3E}">
        <p14:creationId xmlns:p14="http://schemas.microsoft.com/office/powerpoint/2010/main" val="229743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30"/>
          <p:cNvPicPr preferRelativeResize="0"/>
          <p:nvPr/>
        </p:nvPicPr>
        <p:blipFill rotWithShape="1">
          <a:blip r:embed="rId18" cstate="email">
            <a:alphaModFix/>
            <a:extLst>
              <a:ext uri="{28A0092B-C50C-407E-A947-70E740481C1C}">
                <a14:useLocalDpi xmlns:a14="http://schemas.microsoft.com/office/drawing/2010/main"/>
              </a:ext>
            </a:extLst>
          </a:blip>
          <a:srcRect/>
          <a:stretch/>
        </p:blipFill>
        <p:spPr>
          <a:xfrm>
            <a:off x="8124669" y="6375621"/>
            <a:ext cx="3540279" cy="252000"/>
          </a:xfrm>
          <a:prstGeom prst="rect">
            <a:avLst/>
          </a:prstGeom>
          <a:noFill/>
          <a:ln>
            <a:noFill/>
          </a:ln>
        </p:spPr>
      </p:pic>
      <p:sp>
        <p:nvSpPr>
          <p:cNvPr id="11" name="Google Shape;11;p30"/>
          <p:cNvSpPr/>
          <p:nvPr/>
        </p:nvSpPr>
        <p:spPr>
          <a:xfrm>
            <a:off x="0" y="6444761"/>
            <a:ext cx="8229600" cy="45719"/>
          </a:xfrm>
          <a:custGeom>
            <a:avLst/>
            <a:gdLst/>
            <a:ahLst/>
            <a:cxnLst/>
            <a:rect l="l" t="t" r="r" b="b"/>
            <a:pathLst>
              <a:path w="3587009" h="35236" extrusionOk="0">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7" r:id="rId7"/>
    <p:sldLayoutId id="2147483659" r:id="rId8"/>
    <p:sldLayoutId id="2147483660" r:id="rId9"/>
    <p:sldLayoutId id="2147483661" r:id="rId10"/>
    <p:sldLayoutId id="2147483662" r:id="rId11"/>
    <p:sldLayoutId id="2147483663" r:id="rId12"/>
    <p:sldLayoutId id="2147483664" r:id="rId13"/>
    <p:sldLayoutId id="2147483665" r:id="rId14"/>
    <p:sldLayoutId id="2147483666" r:id="rId15"/>
    <p:sldLayoutId id="2147483667"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1.xml"/><Relationship Id="rId1" Type="http://schemas.openxmlformats.org/officeDocument/2006/relationships/video" Target="https://www.youtube.com/embed/OgJInRNyEDY?feature=oembed" TargetMode="External"/><Relationship Id="rId5" Type="http://schemas.openxmlformats.org/officeDocument/2006/relationships/hyperlink" Target="https://www.youtube.com/watch?v=OgJInRNyEDY" TargetMode="Externa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ome&#160;|&#160;Agroecology%20Knowledge%20Hub&#160;|&#160;Food%20and%20Agriculture%20Organization%20of%20the%20United%20Nations%20(fao.org)" TargetMode="External"/><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s://www.fao.org/about/meetings/second-international-agroecology-symposium/en/" TargetMode="External"/><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eu-dare.com/good-practices/" TargetMode="External"/><Relationship Id="rId1" Type="http://schemas.openxmlformats.org/officeDocument/2006/relationships/slideLayout" Target="../slideLayouts/slideLayout8.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hyperlink" Target="https://www.foodunfolded.com/article/farming-for-gender-equality-agroecology-in-practice"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36.svg"/><Relationship Id="rId5" Type="http://schemas.openxmlformats.org/officeDocument/2006/relationships/image" Target="../media/image35.png"/><Relationship Id="rId10" Type="http://schemas.openxmlformats.org/officeDocument/2006/relationships/image" Target="../media/image40.svg"/><Relationship Id="rId4" Type="http://schemas.openxmlformats.org/officeDocument/2006/relationships/image" Target="../media/image34.svg"/><Relationship Id="rId9" Type="http://schemas.openxmlformats.org/officeDocument/2006/relationships/image" Target="../media/image39.png"/></Relationships>
</file>

<file path=ppt/slides/_rels/slide30.xml.rels><?xml version="1.0" encoding="UTF-8" standalone="yes"?>
<Relationships xmlns="http://schemas.openxmlformats.org/package/2006/relationships"><Relationship Id="rId3" Type="http://schemas.openxmlformats.org/officeDocument/2006/relationships/hyperlink" Target="https://www.instagram.com/eu_dare_project/" TargetMode="External"/><Relationship Id="rId2" Type="http://schemas.openxmlformats.org/officeDocument/2006/relationships/notesSlide" Target="../notesSlides/notesSlide21.xml"/><Relationship Id="rId1" Type="http://schemas.openxmlformats.org/officeDocument/2006/relationships/slideLayout" Target="../slideLayouts/slideLayout9.xml"/><Relationship Id="rId6" Type="http://schemas.openxmlformats.org/officeDocument/2006/relationships/image" Target="../media/image41.png"/><Relationship Id="rId5" Type="http://schemas.openxmlformats.org/officeDocument/2006/relationships/hyperlink" Target="https://eu-dare.com/" TargetMode="External"/><Relationship Id="rId4" Type="http://schemas.openxmlformats.org/officeDocument/2006/relationships/hyperlink" Target="https://www.facebook.com/EU.Dar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C7A02EA4-4CBF-804E-84A7-7223E815E249}"/>
              </a:ext>
            </a:extLst>
          </p:cNvPr>
          <p:cNvSpPr>
            <a:spLocks noGrp="1"/>
          </p:cNvSpPr>
          <p:nvPr>
            <p:ph type="body" sz="quarter" idx="15"/>
          </p:nvPr>
        </p:nvSpPr>
        <p:spPr>
          <a:xfrm>
            <a:off x="5928786" y="4579624"/>
            <a:ext cx="5646179" cy="697353"/>
          </a:xfrm>
        </p:spPr>
        <p:txBody>
          <a:bodyPr/>
          <a:lstStyle/>
          <a:p>
            <a:r>
              <a:rPr lang="en-US" sz="3600" dirty="0">
                <a:latin typeface="Calibri" panose="020F0502020204030204" pitchFamily="34" charset="0"/>
                <a:ea typeface="Calibri" panose="020F0502020204030204" pitchFamily="34" charset="0"/>
                <a:cs typeface="Calibri" panose="020F0502020204030204" pitchFamily="34" charset="0"/>
              </a:rPr>
              <a:t>Introduction to Agroecology</a:t>
            </a:r>
            <a:endParaRPr lang="en-IE" sz="3600" dirty="0">
              <a:latin typeface="Calibri" panose="020F0502020204030204" pitchFamily="34" charset="0"/>
              <a:ea typeface="Calibri" panose="020F0502020204030204" pitchFamily="34" charset="0"/>
              <a:cs typeface="Calibri" panose="020F0502020204030204" pitchFamily="34" charset="0"/>
            </a:endParaRPr>
          </a:p>
        </p:txBody>
      </p:sp>
      <p:sp>
        <p:nvSpPr>
          <p:cNvPr id="9" name="Text Placeholder 8">
            <a:extLst>
              <a:ext uri="{FF2B5EF4-FFF2-40B4-BE49-F238E27FC236}">
                <a16:creationId xmlns:a16="http://schemas.microsoft.com/office/drawing/2014/main" id="{89177E28-4F22-7E40-AB64-D1BAC04F32A8}"/>
              </a:ext>
            </a:extLst>
          </p:cNvPr>
          <p:cNvSpPr>
            <a:spLocks noGrp="1"/>
          </p:cNvSpPr>
          <p:nvPr>
            <p:ph type="body" sz="quarter" idx="16"/>
          </p:nvPr>
        </p:nvSpPr>
        <p:spPr>
          <a:xfrm>
            <a:off x="5928787" y="3442924"/>
            <a:ext cx="5278651" cy="697353"/>
          </a:xfrm>
        </p:spPr>
        <p:txBody>
          <a:bodyPr>
            <a:noAutofit/>
          </a:bodyPr>
          <a:lstStyle/>
          <a:p>
            <a:r>
              <a:rPr lang="en-US" sz="4800" dirty="0">
                <a:latin typeface="Calibri" panose="020F0502020204030204" pitchFamily="34" charset="0"/>
                <a:ea typeface="Calibri" panose="020F0502020204030204" pitchFamily="34" charset="0"/>
                <a:cs typeface="Calibri" panose="020F0502020204030204" pitchFamily="34" charset="0"/>
              </a:rPr>
              <a:t>MODULE 1</a:t>
            </a:r>
          </a:p>
        </p:txBody>
      </p:sp>
      <p:sp>
        <p:nvSpPr>
          <p:cNvPr id="2" name="Text Placeholder 1">
            <a:extLst>
              <a:ext uri="{FF2B5EF4-FFF2-40B4-BE49-F238E27FC236}">
                <a16:creationId xmlns:a16="http://schemas.microsoft.com/office/drawing/2014/main" id="{8A3C4CCF-2245-77FD-0725-C0934B9EA717}"/>
              </a:ext>
            </a:extLst>
          </p:cNvPr>
          <p:cNvSpPr>
            <a:spLocks noGrp="1"/>
          </p:cNvSpPr>
          <p:nvPr>
            <p:ph type="body" sz="quarter" idx="17"/>
          </p:nvPr>
        </p:nvSpPr>
        <p:spPr>
          <a:xfrm>
            <a:off x="7511514" y="5856037"/>
            <a:ext cx="4448014" cy="679345"/>
          </a:xfrm>
        </p:spPr>
        <p:txBody>
          <a:bodyPr/>
          <a:lstStyle/>
          <a:p>
            <a:pPr algn="r"/>
            <a:r>
              <a:rPr lang="en-US" dirty="0">
                <a:latin typeface="Calibri" panose="020F0502020204030204" pitchFamily="34" charset="0"/>
                <a:ea typeface="Calibri" panose="020F0502020204030204" pitchFamily="34" charset="0"/>
                <a:cs typeface="Calibri" panose="020F0502020204030204" pitchFamily="34" charset="0"/>
              </a:rPr>
              <a:t>www.</a:t>
            </a:r>
            <a:r>
              <a:rPr lang="en-US" b="1" dirty="0">
                <a:latin typeface="Calibri" panose="020F0502020204030204" pitchFamily="34" charset="0"/>
                <a:ea typeface="Calibri" panose="020F0502020204030204" pitchFamily="34" charset="0"/>
                <a:cs typeface="Calibri" panose="020F0502020204030204" pitchFamily="34" charset="0"/>
              </a:rPr>
              <a:t>eu-dare.</a:t>
            </a:r>
            <a:r>
              <a:rPr lang="en-US" dirty="0">
                <a:latin typeface="Calibri" panose="020F0502020204030204" pitchFamily="34" charset="0"/>
                <a:ea typeface="Calibri" panose="020F0502020204030204" pitchFamily="34" charset="0"/>
                <a:cs typeface="Calibri" panose="020F0502020204030204" pitchFamily="34" charset="0"/>
              </a:rPr>
              <a:t>com</a:t>
            </a:r>
          </a:p>
        </p:txBody>
      </p:sp>
      <p:pic>
        <p:nvPicPr>
          <p:cNvPr id="5" name="Picture Placeholder 4">
            <a:extLst>
              <a:ext uri="{FF2B5EF4-FFF2-40B4-BE49-F238E27FC236}">
                <a16:creationId xmlns:a16="http://schemas.microsoft.com/office/drawing/2014/main" id="{DCB2F413-3E18-DC63-1AD6-4EBE950F3B05}"/>
              </a:ext>
            </a:extLst>
          </p:cNvPr>
          <p:cNvPicPr>
            <a:picLocks noGrp="1" noChangeAspect="1"/>
          </p:cNvPicPr>
          <p:nvPr>
            <p:ph type="pic" sz="quarter" idx="48"/>
          </p:nvPr>
        </p:nvPicPr>
        <p:blipFill rotWithShape="1">
          <a:blip r:embed="rId3" cstate="email">
            <a:extLst>
              <a:ext uri="{28A0092B-C50C-407E-A947-70E740481C1C}">
                <a14:useLocalDpi xmlns:a14="http://schemas.microsoft.com/office/drawing/2010/main"/>
              </a:ext>
            </a:extLst>
          </a:blip>
          <a:srcRect/>
          <a:stretch/>
        </p:blipFill>
        <p:spPr>
          <a:xfrm>
            <a:off x="0" y="824937"/>
            <a:ext cx="4680488" cy="6056907"/>
          </a:xfrm>
        </p:spPr>
      </p:pic>
      <p:sp>
        <p:nvSpPr>
          <p:cNvPr id="6" name="Graphic 12">
            <a:extLst>
              <a:ext uri="{FF2B5EF4-FFF2-40B4-BE49-F238E27FC236}">
                <a16:creationId xmlns:a16="http://schemas.microsoft.com/office/drawing/2014/main" id="{B14CC7B2-F202-79E6-5E3A-99ED0E0C1B72}"/>
              </a:ext>
            </a:extLst>
          </p:cNvPr>
          <p:cNvSpPr/>
          <p:nvPr/>
        </p:nvSpPr>
        <p:spPr>
          <a:xfrm>
            <a:off x="6095999" y="4305482"/>
            <a:ext cx="6120000" cy="72000"/>
          </a:xfrm>
          <a:custGeom>
            <a:avLst/>
            <a:gdLst>
              <a:gd name="connsiteX0" fmla="*/ 3587009 w 3587009"/>
              <a:gd name="connsiteY0" fmla="*/ 35236 h 35236"/>
              <a:gd name="connsiteX1" fmla="*/ 1764946 w 3587009"/>
              <a:gd name="connsiteY1" fmla="*/ 35236 h 35236"/>
              <a:gd name="connsiteX2" fmla="*/ 887233 w 3587009"/>
              <a:gd name="connsiteY2" fmla="*/ 13346 h 35236"/>
              <a:gd name="connsiteX3" fmla="*/ 54262 w 3587009"/>
              <a:gd name="connsiteY3" fmla="*/ 25719 h 35236"/>
              <a:gd name="connsiteX4" fmla="*/ 0 w 3587009"/>
              <a:gd name="connsiteY4" fmla="*/ 27622 h 35236"/>
              <a:gd name="connsiteX5" fmla="*/ 0 w 3587009"/>
              <a:gd name="connsiteY5" fmla="*/ 18105 h 35236"/>
              <a:gd name="connsiteX6" fmla="*/ 54262 w 3587009"/>
              <a:gd name="connsiteY6" fmla="*/ 16201 h 35236"/>
              <a:gd name="connsiteX7" fmla="*/ 888185 w 3587009"/>
              <a:gd name="connsiteY7" fmla="*/ 3829 h 35236"/>
              <a:gd name="connsiteX8" fmla="*/ 1764946 w 3587009"/>
              <a:gd name="connsiteY8" fmla="*/ 25719 h 35236"/>
              <a:gd name="connsiteX9" fmla="*/ 3587009 w 3587009"/>
              <a:gd name="connsiteY9" fmla="*/ 25719 h 35236"/>
              <a:gd name="connsiteX10" fmla="*/ 3587009 w 3587009"/>
              <a:gd name="connsiteY10" fmla="*/ 35236 h 35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87009" h="35236">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w="9509" cap="flat">
            <a:noFill/>
            <a:prstDash val="solid"/>
            <a:miter/>
          </a:ln>
        </p:spPr>
        <p:txBody>
          <a:bodyPr rtlCol="0" anchor="ctr"/>
          <a:lstStyle/>
          <a:p>
            <a:endParaRPr lang="en-US"/>
          </a:p>
        </p:txBody>
      </p:sp>
      <p:grpSp>
        <p:nvGrpSpPr>
          <p:cNvPr id="17" name="Group 16">
            <a:extLst>
              <a:ext uri="{FF2B5EF4-FFF2-40B4-BE49-F238E27FC236}">
                <a16:creationId xmlns:a16="http://schemas.microsoft.com/office/drawing/2014/main" id="{930A51DB-3B43-E630-B465-268127293C3F}"/>
              </a:ext>
            </a:extLst>
          </p:cNvPr>
          <p:cNvGrpSpPr/>
          <p:nvPr/>
        </p:nvGrpSpPr>
        <p:grpSpPr>
          <a:xfrm rot="3730759">
            <a:off x="4250273" y="2445460"/>
            <a:ext cx="949885" cy="1163493"/>
            <a:chOff x="7602444" y="4967675"/>
            <a:chExt cx="483619" cy="592374"/>
          </a:xfrm>
        </p:grpSpPr>
        <p:grpSp>
          <p:nvGrpSpPr>
            <p:cNvPr id="18" name="Graphic 214">
              <a:extLst>
                <a:ext uri="{FF2B5EF4-FFF2-40B4-BE49-F238E27FC236}">
                  <a16:creationId xmlns:a16="http://schemas.microsoft.com/office/drawing/2014/main" id="{AECA61D2-0C23-402F-23E6-B62A70CC8E82}"/>
                </a:ext>
              </a:extLst>
            </p:cNvPr>
            <p:cNvGrpSpPr/>
            <p:nvPr/>
          </p:nvGrpSpPr>
          <p:grpSpPr>
            <a:xfrm>
              <a:off x="7618661" y="4967675"/>
              <a:ext cx="467402" cy="507608"/>
              <a:chOff x="2251964" y="3590497"/>
              <a:chExt cx="467402" cy="507608"/>
            </a:xfrm>
            <a:solidFill>
              <a:srgbClr val="8DC641"/>
            </a:solidFill>
          </p:grpSpPr>
          <p:sp>
            <p:nvSpPr>
              <p:cNvPr id="22" name="Freeform 21">
                <a:extLst>
                  <a:ext uri="{FF2B5EF4-FFF2-40B4-BE49-F238E27FC236}">
                    <a16:creationId xmlns:a16="http://schemas.microsoft.com/office/drawing/2014/main" id="{EF460731-BF29-2D34-62C9-EB874CCF8EA3}"/>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323400A0-84A7-CC80-EDEA-D610C950016C}"/>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2170EFDC-98DF-2A81-B977-9E144E9E3890}"/>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19" name="Graphic 214">
              <a:extLst>
                <a:ext uri="{FF2B5EF4-FFF2-40B4-BE49-F238E27FC236}">
                  <a16:creationId xmlns:a16="http://schemas.microsoft.com/office/drawing/2014/main" id="{455DDED9-DE1C-0F0E-7598-EAA458897EF1}"/>
                </a:ext>
              </a:extLst>
            </p:cNvPr>
            <p:cNvGrpSpPr/>
            <p:nvPr/>
          </p:nvGrpSpPr>
          <p:grpSpPr>
            <a:xfrm>
              <a:off x="7602444" y="4993761"/>
              <a:ext cx="421973" cy="566288"/>
              <a:chOff x="2235747" y="3616583"/>
              <a:chExt cx="421973" cy="566288"/>
            </a:xfrm>
            <a:solidFill>
              <a:srgbClr val="231F20"/>
            </a:solidFill>
          </p:grpSpPr>
          <p:sp>
            <p:nvSpPr>
              <p:cNvPr id="20" name="Freeform 19">
                <a:extLst>
                  <a:ext uri="{FF2B5EF4-FFF2-40B4-BE49-F238E27FC236}">
                    <a16:creationId xmlns:a16="http://schemas.microsoft.com/office/drawing/2014/main" id="{491B6B0F-3C69-87E8-26B3-F3C52DC945F8}"/>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0B20DA3F-EB73-175A-E203-30D7D2798911}"/>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2288239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3"/>
          <p:cNvSpPr txBox="1">
            <a:spLocks noGrp="1"/>
          </p:cNvSpPr>
          <p:nvPr>
            <p:ph type="body" idx="1"/>
          </p:nvPr>
        </p:nvSpPr>
        <p:spPr>
          <a:xfrm>
            <a:off x="798380" y="1504041"/>
            <a:ext cx="10900928" cy="384991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a:t>The EU-DARE project aims to develop an extremely useful training course that addresses the needs of smallholders in European rural areas, specifically by:</a:t>
            </a:r>
            <a:endParaRPr/>
          </a:p>
          <a:p>
            <a:pPr marL="0" lvl="0" indent="0" algn="l" rtl="0">
              <a:lnSpc>
                <a:spcPct val="90000"/>
              </a:lnSpc>
              <a:spcBef>
                <a:spcPts val="600"/>
              </a:spcBef>
              <a:spcAft>
                <a:spcPts val="0"/>
              </a:spcAft>
              <a:buClr>
                <a:srgbClr val="000000"/>
              </a:buClr>
              <a:buSzPts val="800"/>
              <a:buNone/>
            </a:pPr>
            <a:endParaRPr sz="800"/>
          </a:p>
          <a:p>
            <a:pPr marL="457200" lvl="0" indent="-457200" algn="l" rtl="0">
              <a:lnSpc>
                <a:spcPct val="90000"/>
              </a:lnSpc>
              <a:spcBef>
                <a:spcPts val="600"/>
              </a:spcBef>
              <a:spcAft>
                <a:spcPts val="0"/>
              </a:spcAft>
              <a:buClr>
                <a:srgbClr val="000000"/>
              </a:buClr>
              <a:buSzPts val="2400"/>
              <a:buFont typeface="Calibri"/>
              <a:buAutoNum type="arabicPeriod"/>
            </a:pPr>
            <a:r>
              <a:rPr lang="en-US"/>
              <a:t>Explaining what agroecology is and what role it plays in combating climate change, increasing resilience, and increasing land productivity;</a:t>
            </a:r>
            <a:endParaRPr sz="800"/>
          </a:p>
          <a:p>
            <a:pPr marL="457200" lvl="0" indent="-457200" algn="l" rtl="0">
              <a:lnSpc>
                <a:spcPct val="90000"/>
              </a:lnSpc>
              <a:spcBef>
                <a:spcPts val="600"/>
              </a:spcBef>
              <a:spcAft>
                <a:spcPts val="0"/>
              </a:spcAft>
              <a:buClr>
                <a:srgbClr val="000000"/>
              </a:buClr>
              <a:buSzPts val="2400"/>
              <a:buFont typeface="Calibri"/>
              <a:buAutoNum type="arabicPeriod"/>
            </a:pPr>
            <a:r>
              <a:rPr lang="en-US"/>
              <a:t>Illustrating the value of using smallholder farmers as a container for improvements in agricultural performance </a:t>
            </a:r>
            <a:endParaRPr/>
          </a:p>
          <a:p>
            <a:pPr marL="457200" lvl="0" indent="-457200" algn="l" rtl="0">
              <a:lnSpc>
                <a:spcPct val="90000"/>
              </a:lnSpc>
              <a:spcBef>
                <a:spcPts val="600"/>
              </a:spcBef>
              <a:spcAft>
                <a:spcPts val="0"/>
              </a:spcAft>
              <a:buClr>
                <a:srgbClr val="000000"/>
              </a:buClr>
              <a:buSzPts val="2400"/>
              <a:buFont typeface="Calibri"/>
              <a:buAutoNum type="arabicPeriod"/>
            </a:pPr>
            <a:r>
              <a:rPr lang="en-US"/>
              <a:t>Motivating educators with practical guidance on how to introduce ‘Sustainable and regenerative farming systems’ education into their organisations.</a:t>
            </a:r>
            <a:endParaRPr/>
          </a:p>
          <a:p>
            <a:pPr marL="0" lvl="0" indent="0" algn="l" rtl="0">
              <a:lnSpc>
                <a:spcPct val="90000"/>
              </a:lnSpc>
              <a:spcBef>
                <a:spcPts val="600"/>
              </a:spcBef>
              <a:spcAft>
                <a:spcPts val="0"/>
              </a:spcAft>
              <a:buClr>
                <a:srgbClr val="000000"/>
              </a:buClr>
              <a:buSzPts val="900"/>
              <a:buNone/>
            </a:pPr>
            <a:endParaRPr sz="900"/>
          </a:p>
          <a:p>
            <a:pPr marL="0" lvl="0" indent="0" algn="ctr" rtl="0">
              <a:lnSpc>
                <a:spcPct val="90000"/>
              </a:lnSpc>
              <a:spcBef>
                <a:spcPts val="600"/>
              </a:spcBef>
              <a:spcAft>
                <a:spcPts val="0"/>
              </a:spcAft>
              <a:buClr>
                <a:srgbClr val="75A949"/>
              </a:buClr>
              <a:buSzPts val="2400"/>
              <a:buNone/>
            </a:pPr>
            <a:r>
              <a:rPr lang="en-US" b="1">
                <a:solidFill>
                  <a:srgbClr val="75A949"/>
                </a:solidFill>
              </a:rPr>
              <a:t>Before we start though we would like you to </a:t>
            </a:r>
            <a:r>
              <a:rPr lang="en-US" b="1" u="sng">
                <a:solidFill>
                  <a:srgbClr val="75A949"/>
                </a:solidFill>
              </a:rPr>
              <a:t>REFLECT</a:t>
            </a:r>
            <a:r>
              <a:rPr lang="en-US" b="1">
                <a:solidFill>
                  <a:srgbClr val="75A949"/>
                </a:solidFill>
              </a:rPr>
              <a:t> on all that you currently know and understand AGROECOLOGY to be?!</a:t>
            </a:r>
            <a:endParaRPr b="1">
              <a:solidFill>
                <a:srgbClr val="75A949"/>
              </a:solidFill>
            </a:endParaRPr>
          </a:p>
        </p:txBody>
      </p:sp>
      <p:sp>
        <p:nvSpPr>
          <p:cNvPr id="216" name="Google Shape;216;p3"/>
          <p:cNvSpPr txBox="1">
            <a:spLocks noGrp="1"/>
          </p:cNvSpPr>
          <p:nvPr>
            <p:ph type="body" idx="2"/>
          </p:nvPr>
        </p:nvSpPr>
        <p:spPr>
          <a:xfrm>
            <a:off x="798381" y="761603"/>
            <a:ext cx="10595237" cy="80365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8DC641"/>
              </a:buClr>
              <a:buSzPts val="3600"/>
              <a:buNone/>
            </a:pPr>
            <a:endParaRPr/>
          </a:p>
          <a:p>
            <a:pPr marL="0" lvl="0" indent="0" algn="l" rtl="0">
              <a:lnSpc>
                <a:spcPct val="90000"/>
              </a:lnSpc>
              <a:spcBef>
                <a:spcPts val="1000"/>
              </a:spcBef>
              <a:spcAft>
                <a:spcPts val="0"/>
              </a:spcAft>
              <a:buClr>
                <a:srgbClr val="8DC641"/>
              </a:buClr>
              <a:buSzPts val="3600"/>
              <a:buNone/>
            </a:pPr>
            <a:endParaRPr/>
          </a:p>
        </p:txBody>
      </p:sp>
      <p:grpSp>
        <p:nvGrpSpPr>
          <p:cNvPr id="217" name="Google Shape;217;p3"/>
          <p:cNvGrpSpPr/>
          <p:nvPr/>
        </p:nvGrpSpPr>
        <p:grpSpPr>
          <a:xfrm rot="3730759">
            <a:off x="10590024" y="380632"/>
            <a:ext cx="949887" cy="1163493"/>
            <a:chOff x="7602444" y="4967675"/>
            <a:chExt cx="483620" cy="592374"/>
          </a:xfrm>
        </p:grpSpPr>
        <p:grpSp>
          <p:nvGrpSpPr>
            <p:cNvPr id="218" name="Google Shape;218;p3"/>
            <p:cNvGrpSpPr/>
            <p:nvPr/>
          </p:nvGrpSpPr>
          <p:grpSpPr>
            <a:xfrm>
              <a:off x="7618661" y="4967675"/>
              <a:ext cx="467403" cy="507609"/>
              <a:chOff x="2251964" y="3590497"/>
              <a:chExt cx="467403" cy="507609"/>
            </a:xfrm>
          </p:grpSpPr>
          <p:sp>
            <p:nvSpPr>
              <p:cNvPr id="219" name="Google Shape;219;p3"/>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0" name="Google Shape;220;p3"/>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1" name="Google Shape;221;p3"/>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222" name="Google Shape;222;p3"/>
            <p:cNvGrpSpPr/>
            <p:nvPr/>
          </p:nvGrpSpPr>
          <p:grpSpPr>
            <a:xfrm>
              <a:off x="7602444" y="4993761"/>
              <a:ext cx="421973" cy="566288"/>
              <a:chOff x="2235747" y="3616583"/>
              <a:chExt cx="421973" cy="566288"/>
            </a:xfrm>
          </p:grpSpPr>
          <p:sp>
            <p:nvSpPr>
              <p:cNvPr id="223" name="Google Shape;223;p3"/>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4" name="Google Shape;224;p3"/>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4"/>
          <p:cNvSpPr txBox="1">
            <a:spLocks noGrp="1"/>
          </p:cNvSpPr>
          <p:nvPr>
            <p:ph type="body" idx="1"/>
          </p:nvPr>
        </p:nvSpPr>
        <p:spPr>
          <a:xfrm>
            <a:off x="5862882" y="1337990"/>
            <a:ext cx="700387" cy="689518"/>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8DC641"/>
              </a:buClr>
              <a:buSzPts val="3200"/>
              <a:buNone/>
            </a:pPr>
            <a:r>
              <a:rPr lang="en-US"/>
              <a:t>01</a:t>
            </a:r>
            <a:endParaRPr/>
          </a:p>
        </p:txBody>
      </p:sp>
      <p:sp>
        <p:nvSpPr>
          <p:cNvPr id="231" name="Google Shape;231;p4"/>
          <p:cNvSpPr txBox="1">
            <a:spLocks noGrp="1"/>
          </p:cNvSpPr>
          <p:nvPr>
            <p:ph type="body" idx="2"/>
          </p:nvPr>
        </p:nvSpPr>
        <p:spPr>
          <a:xfrm>
            <a:off x="6698179" y="1337990"/>
            <a:ext cx="4465067" cy="68951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00000"/>
              </a:buClr>
              <a:buSzPts val="2200"/>
              <a:buNone/>
            </a:pPr>
            <a:r>
              <a:rPr lang="en-US" b="1" dirty="0">
                <a:latin typeface="Calibri" panose="020F0502020204030204" pitchFamily="34" charset="0"/>
                <a:ea typeface="Calibri" panose="020F0502020204030204" pitchFamily="34" charset="0"/>
                <a:cs typeface="Calibri" panose="020F0502020204030204" pitchFamily="34" charset="0"/>
              </a:rPr>
              <a:t>What is Agroecology</a:t>
            </a:r>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232" name="Google Shape;232;p4"/>
          <p:cNvSpPr txBox="1">
            <a:spLocks noGrp="1"/>
          </p:cNvSpPr>
          <p:nvPr>
            <p:ph type="body" idx="3"/>
          </p:nvPr>
        </p:nvSpPr>
        <p:spPr>
          <a:xfrm>
            <a:off x="850473" y="1359987"/>
            <a:ext cx="4593363" cy="398271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dirty="0"/>
              <a:t>In this Module, we introduce you to the world of AGROECOLOGY and its relevance in sustainability and climate action. </a:t>
            </a:r>
            <a:endParaRPr dirty="0"/>
          </a:p>
          <a:p>
            <a:pPr marL="0" lvl="0" indent="0" algn="l" rtl="0">
              <a:lnSpc>
                <a:spcPct val="90000"/>
              </a:lnSpc>
              <a:spcBef>
                <a:spcPts val="600"/>
              </a:spcBef>
              <a:spcAft>
                <a:spcPts val="0"/>
              </a:spcAft>
              <a:buClr>
                <a:srgbClr val="000000"/>
              </a:buClr>
              <a:buSzPts val="2400"/>
              <a:buNone/>
            </a:pPr>
            <a:r>
              <a:rPr lang="en-US" dirty="0"/>
              <a:t>After explaining what </a:t>
            </a:r>
            <a:r>
              <a:rPr lang="en-US" dirty="0" err="1"/>
              <a:t>Argoecology</a:t>
            </a:r>
            <a:r>
              <a:rPr lang="en-US" dirty="0"/>
              <a:t> is, we discuss its historical context. At the end of this module, you will understand the benefits of agroecology and your role in moving forward into a more resilient and sustainable future.</a:t>
            </a:r>
            <a:endParaRPr dirty="0"/>
          </a:p>
        </p:txBody>
      </p:sp>
      <p:sp>
        <p:nvSpPr>
          <p:cNvPr id="233" name="Google Shape;233;p4"/>
          <p:cNvSpPr txBox="1">
            <a:spLocks noGrp="1"/>
          </p:cNvSpPr>
          <p:nvPr>
            <p:ph type="body" idx="4"/>
          </p:nvPr>
        </p:nvSpPr>
        <p:spPr>
          <a:xfrm>
            <a:off x="5884585" y="2252978"/>
            <a:ext cx="700387" cy="689518"/>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8DC641"/>
              </a:buClr>
              <a:buSzPts val="3200"/>
              <a:buNone/>
            </a:pPr>
            <a:r>
              <a:rPr lang="en-US"/>
              <a:t>02</a:t>
            </a:r>
            <a:endParaRPr/>
          </a:p>
        </p:txBody>
      </p:sp>
      <p:sp>
        <p:nvSpPr>
          <p:cNvPr id="234" name="Google Shape;234;p4"/>
          <p:cNvSpPr txBox="1">
            <a:spLocks noGrp="1"/>
          </p:cNvSpPr>
          <p:nvPr>
            <p:ph type="body" idx="5"/>
          </p:nvPr>
        </p:nvSpPr>
        <p:spPr>
          <a:xfrm>
            <a:off x="6719882" y="2252978"/>
            <a:ext cx="4908686" cy="68951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00000"/>
              </a:buClr>
              <a:buSzPts val="2200"/>
              <a:buNone/>
            </a:pPr>
            <a:r>
              <a:rPr lang="en-US" b="1" i="0" dirty="0">
                <a:latin typeface="Calibri" panose="020F0502020204030204" pitchFamily="34" charset="0"/>
                <a:ea typeface="Calibri" panose="020F0502020204030204" pitchFamily="34" charset="0"/>
                <a:cs typeface="Calibri" panose="020F0502020204030204" pitchFamily="34" charset="0"/>
                <a:sym typeface="Arial"/>
              </a:rPr>
              <a:t>Historical Context and Evolution</a:t>
            </a:r>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235" name="Google Shape;235;p4"/>
          <p:cNvSpPr txBox="1">
            <a:spLocks noGrp="1"/>
          </p:cNvSpPr>
          <p:nvPr>
            <p:ph type="body" idx="6"/>
          </p:nvPr>
        </p:nvSpPr>
        <p:spPr>
          <a:xfrm>
            <a:off x="5891164" y="3167965"/>
            <a:ext cx="700387" cy="689518"/>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8DC641"/>
              </a:buClr>
              <a:buSzPts val="3200"/>
              <a:buNone/>
            </a:pPr>
            <a:r>
              <a:rPr lang="en-US"/>
              <a:t>03</a:t>
            </a:r>
            <a:endParaRPr/>
          </a:p>
        </p:txBody>
      </p:sp>
      <p:sp>
        <p:nvSpPr>
          <p:cNvPr id="236" name="Google Shape;236;p4"/>
          <p:cNvSpPr txBox="1">
            <a:spLocks noGrp="1"/>
          </p:cNvSpPr>
          <p:nvPr>
            <p:ph type="body" idx="7"/>
          </p:nvPr>
        </p:nvSpPr>
        <p:spPr>
          <a:xfrm>
            <a:off x="6698179" y="3167964"/>
            <a:ext cx="4465067" cy="689519"/>
          </a:xfrm>
          <a:prstGeom prst="rect">
            <a:avLst/>
          </a:prstGeom>
          <a:noFill/>
          <a:ln>
            <a:noFill/>
          </a:ln>
        </p:spPr>
        <p:txBody>
          <a:bodyPr spcFirstLastPara="1" wrap="square" lIns="91425" tIns="45700" rIns="91425" bIns="45700" anchor="ctr" anchorCtr="0">
            <a:noAutofit/>
          </a:bodyPr>
          <a:lstStyle/>
          <a:p>
            <a:pPr marL="0" indent="0">
              <a:spcBef>
                <a:spcPts val="0"/>
              </a:spcBef>
            </a:pPr>
            <a:r>
              <a:rPr lang="en-US" b="1" i="0" dirty="0">
                <a:latin typeface="Calibri" panose="020F0502020204030204" pitchFamily="34" charset="0"/>
                <a:ea typeface="Calibri" panose="020F0502020204030204" pitchFamily="34" charset="0"/>
                <a:cs typeface="Calibri" panose="020F0502020204030204" pitchFamily="34" charset="0"/>
                <a:sym typeface="Arial"/>
              </a:rPr>
              <a:t>Benefits of Agroecology</a:t>
            </a: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237" name="Google Shape;237;p4"/>
          <p:cNvSpPr txBox="1">
            <a:spLocks noGrp="1"/>
          </p:cNvSpPr>
          <p:nvPr>
            <p:ph type="body" idx="8"/>
          </p:nvPr>
        </p:nvSpPr>
        <p:spPr>
          <a:xfrm>
            <a:off x="5912867" y="4082953"/>
            <a:ext cx="700387" cy="689518"/>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8DC641"/>
              </a:buClr>
              <a:buSzPts val="3200"/>
              <a:buNone/>
            </a:pPr>
            <a:r>
              <a:rPr lang="en-US"/>
              <a:t>04</a:t>
            </a:r>
            <a:endParaRPr/>
          </a:p>
        </p:txBody>
      </p:sp>
      <p:sp>
        <p:nvSpPr>
          <p:cNvPr id="238" name="Google Shape;238;p4"/>
          <p:cNvSpPr txBox="1">
            <a:spLocks noGrp="1"/>
          </p:cNvSpPr>
          <p:nvPr>
            <p:ph type="body" idx="9"/>
          </p:nvPr>
        </p:nvSpPr>
        <p:spPr>
          <a:xfrm>
            <a:off x="6748164" y="4082953"/>
            <a:ext cx="4465067" cy="689519"/>
          </a:xfrm>
          <a:prstGeom prst="rect">
            <a:avLst/>
          </a:prstGeom>
          <a:noFill/>
          <a:ln>
            <a:noFill/>
          </a:ln>
        </p:spPr>
        <p:txBody>
          <a:bodyPr spcFirstLastPara="1" wrap="square" lIns="91425" tIns="45700" rIns="91425" bIns="45700" anchor="ctr" anchorCtr="0">
            <a:noAutofit/>
          </a:bodyPr>
          <a:lstStyle/>
          <a:p>
            <a:pPr marL="0" indent="0">
              <a:spcBef>
                <a:spcPts val="0"/>
              </a:spcBef>
            </a:pPr>
            <a:r>
              <a:rPr lang="en-US" b="1" i="0" dirty="0">
                <a:latin typeface="Calibri" panose="020F0502020204030204" pitchFamily="34" charset="0"/>
                <a:ea typeface="Calibri" panose="020F0502020204030204" pitchFamily="34" charset="0"/>
                <a:cs typeface="Calibri" panose="020F0502020204030204" pitchFamily="34" charset="0"/>
                <a:sym typeface="Arial"/>
              </a:rPr>
              <a:t>Role of Smallholder Farmers</a:t>
            </a: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241" name="Google Shape;241;p4"/>
          <p:cNvSpPr txBox="1">
            <a:spLocks noGrp="1"/>
          </p:cNvSpPr>
          <p:nvPr>
            <p:ph type="body" idx="15"/>
          </p:nvPr>
        </p:nvSpPr>
        <p:spPr>
          <a:xfrm>
            <a:off x="850474" y="325323"/>
            <a:ext cx="5898923" cy="72075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00000"/>
              </a:buClr>
              <a:buSzPts val="3600"/>
              <a:buNone/>
            </a:pPr>
            <a:r>
              <a:rPr lang="en-US"/>
              <a:t>Introduction to Agroecology</a:t>
            </a:r>
            <a:endParaRPr/>
          </a:p>
        </p:txBody>
      </p:sp>
      <p:grpSp>
        <p:nvGrpSpPr>
          <p:cNvPr id="242" name="Google Shape;242;p4"/>
          <p:cNvGrpSpPr/>
          <p:nvPr/>
        </p:nvGrpSpPr>
        <p:grpSpPr>
          <a:xfrm rot="3730759">
            <a:off x="10867814" y="245891"/>
            <a:ext cx="949887" cy="1163493"/>
            <a:chOff x="7602444" y="4967675"/>
            <a:chExt cx="483620" cy="592374"/>
          </a:xfrm>
        </p:grpSpPr>
        <p:grpSp>
          <p:nvGrpSpPr>
            <p:cNvPr id="243" name="Google Shape;243;p4"/>
            <p:cNvGrpSpPr/>
            <p:nvPr/>
          </p:nvGrpSpPr>
          <p:grpSpPr>
            <a:xfrm>
              <a:off x="7618661" y="4967675"/>
              <a:ext cx="467403" cy="507609"/>
              <a:chOff x="2251964" y="3590497"/>
              <a:chExt cx="467403" cy="507609"/>
            </a:xfrm>
          </p:grpSpPr>
          <p:sp>
            <p:nvSpPr>
              <p:cNvPr id="244" name="Google Shape;244;p4"/>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5" name="Google Shape;245;p4"/>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6" name="Google Shape;246;p4"/>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247" name="Google Shape;247;p4"/>
            <p:cNvGrpSpPr/>
            <p:nvPr/>
          </p:nvGrpSpPr>
          <p:grpSpPr>
            <a:xfrm>
              <a:off x="7602444" y="4993761"/>
              <a:ext cx="421973" cy="566288"/>
              <a:chOff x="2235747" y="3616583"/>
              <a:chExt cx="421973" cy="566288"/>
            </a:xfrm>
          </p:grpSpPr>
          <p:sp>
            <p:nvSpPr>
              <p:cNvPr id="248" name="Google Shape;248;p4"/>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9" name="Google Shape;249;p4"/>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5"/>
          <p:cNvSpPr txBox="1">
            <a:spLocks noGrp="1"/>
          </p:cNvSpPr>
          <p:nvPr>
            <p:ph type="body" idx="1"/>
          </p:nvPr>
        </p:nvSpPr>
        <p:spPr>
          <a:xfrm>
            <a:off x="6186233" y="2341241"/>
            <a:ext cx="6010480" cy="306642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4800"/>
              <a:buNone/>
            </a:pPr>
            <a:r>
              <a:rPr lang="en-US"/>
              <a:t>What is Agroecology?</a:t>
            </a:r>
            <a:endParaRPr/>
          </a:p>
        </p:txBody>
      </p:sp>
      <p:sp>
        <p:nvSpPr>
          <p:cNvPr id="256" name="Google Shape;256;p5"/>
          <p:cNvSpPr txBox="1">
            <a:spLocks noGrp="1"/>
          </p:cNvSpPr>
          <p:nvPr>
            <p:ph type="body" idx="2"/>
          </p:nvPr>
        </p:nvSpPr>
        <p:spPr>
          <a:xfrm>
            <a:off x="4502882" y="892243"/>
            <a:ext cx="2066906" cy="5822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9000"/>
              <a:buNone/>
            </a:pPr>
            <a:r>
              <a:rPr lang="en-US"/>
              <a:t>01</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6"/>
          <p:cNvSpPr txBox="1">
            <a:spLocks noGrp="1"/>
          </p:cNvSpPr>
          <p:nvPr>
            <p:ph type="body" idx="1"/>
          </p:nvPr>
        </p:nvSpPr>
        <p:spPr>
          <a:xfrm>
            <a:off x="898357" y="1420553"/>
            <a:ext cx="5921543" cy="3753427"/>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b="0" i="0" dirty="0">
                <a:latin typeface="Calibri" panose="020F0502020204030204" pitchFamily="34" charset="0"/>
                <a:ea typeface="Calibri" panose="020F0502020204030204" pitchFamily="34" charset="0"/>
                <a:cs typeface="Calibri" panose="020F0502020204030204" pitchFamily="34" charset="0"/>
                <a:sym typeface="Arial"/>
              </a:rPr>
              <a:t>Agroecology is a holistic and integrated approach that simultaneously applies ecological and social concepts and principles to the design and management of sustainable agriculture and food systems. It seeks to </a:t>
            </a:r>
            <a:r>
              <a:rPr lang="en-US" b="0" i="0" dirty="0" err="1">
                <a:latin typeface="Calibri" panose="020F0502020204030204" pitchFamily="34" charset="0"/>
                <a:ea typeface="Calibri" panose="020F0502020204030204" pitchFamily="34" charset="0"/>
                <a:cs typeface="Calibri" panose="020F0502020204030204" pitchFamily="34" charset="0"/>
                <a:sym typeface="Arial"/>
              </a:rPr>
              <a:t>optimise</a:t>
            </a:r>
            <a:r>
              <a:rPr lang="en-US" b="0" i="0" dirty="0">
                <a:latin typeface="Calibri" panose="020F0502020204030204" pitchFamily="34" charset="0"/>
                <a:ea typeface="Calibri" panose="020F0502020204030204" pitchFamily="34" charset="0"/>
                <a:cs typeface="Calibri" panose="020F0502020204030204" pitchFamily="34" charset="0"/>
                <a:sym typeface="Arial"/>
              </a:rPr>
              <a:t> the interactions between plants, animals, humans and the environment while also addressing the need for socially equitable food systems within which people can exercise choice over what they eat and how and where it is produced. </a:t>
            </a:r>
          </a:p>
        </p:txBody>
      </p:sp>
      <p:sp>
        <p:nvSpPr>
          <p:cNvPr id="262" name="Google Shape;262;p6"/>
          <p:cNvSpPr txBox="1">
            <a:spLocks noGrp="1"/>
          </p:cNvSpPr>
          <p:nvPr>
            <p:ph type="body" idx="2"/>
          </p:nvPr>
        </p:nvSpPr>
        <p:spPr>
          <a:xfrm>
            <a:off x="898357" y="691368"/>
            <a:ext cx="5786221" cy="99265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3600"/>
              <a:buNone/>
            </a:pPr>
            <a:r>
              <a:rPr lang="en-US" dirty="0"/>
              <a:t>But first what is Agroecology?</a:t>
            </a:r>
            <a:endParaRPr dirty="0"/>
          </a:p>
          <a:p>
            <a:pPr marL="0" lvl="0" indent="0" algn="l" rtl="0">
              <a:lnSpc>
                <a:spcPct val="90000"/>
              </a:lnSpc>
              <a:spcBef>
                <a:spcPts val="1000"/>
              </a:spcBef>
              <a:spcAft>
                <a:spcPts val="0"/>
              </a:spcAft>
              <a:buClr>
                <a:srgbClr val="000000"/>
              </a:buClr>
              <a:buSzPts val="3600"/>
              <a:buNone/>
            </a:pPr>
            <a:endParaRPr dirty="0"/>
          </a:p>
        </p:txBody>
      </p:sp>
      <p:pic>
        <p:nvPicPr>
          <p:cNvPr id="263" name="Google Shape;263;p6"/>
          <p:cNvPicPr preferRelativeResize="0">
            <a:picLocks noGrp="1"/>
          </p:cNvPicPr>
          <p:nvPr>
            <p:ph type="pic" idx="3"/>
          </p:nvPr>
        </p:nvPicPr>
        <p:blipFill rotWithShape="1">
          <a:blip r:embed="rId3" cstate="email">
            <a:alphaModFix/>
            <a:extLst>
              <a:ext uri="{28A0092B-C50C-407E-A947-70E740481C1C}">
                <a14:useLocalDpi xmlns:a14="http://schemas.microsoft.com/office/drawing/2010/main"/>
              </a:ext>
            </a:extLst>
          </a:blip>
          <a:srcRect/>
          <a:stretch/>
        </p:blipFill>
        <p:spPr>
          <a:xfrm>
            <a:off x="7061200" y="1420553"/>
            <a:ext cx="5130800" cy="3913188"/>
          </a:xfrm>
          <a:prstGeom prst="rect">
            <a:avLst/>
          </a:prstGeom>
          <a:solidFill>
            <a:srgbClr val="D8D8D8"/>
          </a:solid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503DDE6-2BD3-37E4-4BEB-D56624F038BE}"/>
              </a:ext>
            </a:extLst>
          </p:cNvPr>
          <p:cNvSpPr>
            <a:spLocks noGrp="1"/>
          </p:cNvSpPr>
          <p:nvPr>
            <p:ph type="body" idx="1"/>
          </p:nvPr>
        </p:nvSpPr>
        <p:spPr>
          <a:xfrm>
            <a:off x="694431" y="1404749"/>
            <a:ext cx="5055171" cy="3808175"/>
          </a:xfrm>
        </p:spPr>
        <p:txBody>
          <a:bodyPr/>
          <a:lstStyle/>
          <a:p>
            <a:r>
              <a:rPr lang="en-US" dirty="0"/>
              <a:t>Agroecology is rooted in a deep understanding of the interactions between </a:t>
            </a:r>
            <a:r>
              <a:rPr lang="en-US" b="1" dirty="0"/>
              <a:t>plants, animals, humans, and the environment</a:t>
            </a:r>
            <a:r>
              <a:rPr lang="en-US" dirty="0"/>
              <a:t> within agricultural systems.</a:t>
            </a:r>
          </a:p>
          <a:p>
            <a:endParaRPr lang="en-IE" dirty="0"/>
          </a:p>
        </p:txBody>
      </p:sp>
      <p:pic>
        <p:nvPicPr>
          <p:cNvPr id="5" name="Picture Placeholder 4" descr="Backyard chicken in garden">
            <a:extLst>
              <a:ext uri="{FF2B5EF4-FFF2-40B4-BE49-F238E27FC236}">
                <a16:creationId xmlns:a16="http://schemas.microsoft.com/office/drawing/2014/main" id="{295D3F7C-3E5A-A16C-A4E9-94518AD3C95E}"/>
              </a:ext>
            </a:extLst>
          </p:cNvPr>
          <p:cNvPicPr>
            <a:picLocks noGrp="1" noChangeAspect="1"/>
          </p:cNvPicPr>
          <p:nvPr>
            <p:ph type="pic" idx="2"/>
          </p:nvPr>
        </p:nvPicPr>
        <p:blipFill>
          <a:blip r:embed="rId2" cstate="email">
            <a:extLst>
              <a:ext uri="{28A0092B-C50C-407E-A947-70E740481C1C}">
                <a14:useLocalDpi xmlns:a14="http://schemas.microsoft.com/office/drawing/2010/main"/>
              </a:ext>
            </a:extLst>
          </a:blip>
          <a:srcRect/>
          <a:stretch>
            <a:fillRect/>
          </a:stretch>
        </p:blipFill>
        <p:spPr/>
      </p:pic>
      <p:grpSp>
        <p:nvGrpSpPr>
          <p:cNvPr id="6" name="Google Shape;321;p11">
            <a:extLst>
              <a:ext uri="{FF2B5EF4-FFF2-40B4-BE49-F238E27FC236}">
                <a16:creationId xmlns:a16="http://schemas.microsoft.com/office/drawing/2014/main" id="{934C3081-540D-7021-C97D-564086705BD2}"/>
              </a:ext>
            </a:extLst>
          </p:cNvPr>
          <p:cNvGrpSpPr/>
          <p:nvPr/>
        </p:nvGrpSpPr>
        <p:grpSpPr>
          <a:xfrm rot="3730759">
            <a:off x="6010823" y="563287"/>
            <a:ext cx="949887" cy="1163493"/>
            <a:chOff x="7602444" y="4967675"/>
            <a:chExt cx="483620" cy="592374"/>
          </a:xfrm>
        </p:grpSpPr>
        <p:grpSp>
          <p:nvGrpSpPr>
            <p:cNvPr id="7" name="Google Shape;322;p11">
              <a:extLst>
                <a:ext uri="{FF2B5EF4-FFF2-40B4-BE49-F238E27FC236}">
                  <a16:creationId xmlns:a16="http://schemas.microsoft.com/office/drawing/2014/main" id="{4E78002A-AD92-967C-46A8-8320A46184B5}"/>
                </a:ext>
              </a:extLst>
            </p:cNvPr>
            <p:cNvGrpSpPr/>
            <p:nvPr/>
          </p:nvGrpSpPr>
          <p:grpSpPr>
            <a:xfrm>
              <a:off x="7618661" y="4967675"/>
              <a:ext cx="467403" cy="507609"/>
              <a:chOff x="2251964" y="3590497"/>
              <a:chExt cx="467403" cy="507609"/>
            </a:xfrm>
          </p:grpSpPr>
          <p:sp>
            <p:nvSpPr>
              <p:cNvPr id="11" name="Google Shape;323;p11">
                <a:extLst>
                  <a:ext uri="{FF2B5EF4-FFF2-40B4-BE49-F238E27FC236}">
                    <a16:creationId xmlns:a16="http://schemas.microsoft.com/office/drawing/2014/main" id="{A6F8ABB7-9694-B04D-6086-D2422A45A41C}"/>
                  </a:ext>
                </a:extLst>
              </p:cNvPr>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 name="Google Shape;324;p11">
                <a:extLst>
                  <a:ext uri="{FF2B5EF4-FFF2-40B4-BE49-F238E27FC236}">
                    <a16:creationId xmlns:a16="http://schemas.microsoft.com/office/drawing/2014/main" id="{8B41CD39-BCDC-7FBA-0CDB-DC56F57F7E7B}"/>
                  </a:ext>
                </a:extLst>
              </p:cNvPr>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 name="Google Shape;325;p11">
                <a:extLst>
                  <a:ext uri="{FF2B5EF4-FFF2-40B4-BE49-F238E27FC236}">
                    <a16:creationId xmlns:a16="http://schemas.microsoft.com/office/drawing/2014/main" id="{5DDCD848-FC07-229F-E7F9-DF7D3F6F19F3}"/>
                  </a:ext>
                </a:extLst>
              </p:cNvPr>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8" name="Google Shape;326;p11">
              <a:extLst>
                <a:ext uri="{FF2B5EF4-FFF2-40B4-BE49-F238E27FC236}">
                  <a16:creationId xmlns:a16="http://schemas.microsoft.com/office/drawing/2014/main" id="{6B74D2ED-DA4C-933A-C455-319602D8FA7F}"/>
                </a:ext>
              </a:extLst>
            </p:cNvPr>
            <p:cNvGrpSpPr/>
            <p:nvPr/>
          </p:nvGrpSpPr>
          <p:grpSpPr>
            <a:xfrm>
              <a:off x="7602444" y="4993761"/>
              <a:ext cx="421973" cy="566288"/>
              <a:chOff x="2235747" y="3616583"/>
              <a:chExt cx="421973" cy="566288"/>
            </a:xfrm>
          </p:grpSpPr>
          <p:sp>
            <p:nvSpPr>
              <p:cNvPr id="9" name="Google Shape;327;p11">
                <a:extLst>
                  <a:ext uri="{FF2B5EF4-FFF2-40B4-BE49-F238E27FC236}">
                    <a16:creationId xmlns:a16="http://schemas.microsoft.com/office/drawing/2014/main" id="{8ACCF968-0C66-479D-0C96-959B5AEA6901}"/>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 name="Google Shape;328;p11">
                <a:extLst>
                  <a:ext uri="{FF2B5EF4-FFF2-40B4-BE49-F238E27FC236}">
                    <a16:creationId xmlns:a16="http://schemas.microsoft.com/office/drawing/2014/main" id="{2814C663-4E44-9250-C665-A4C7E9AA891C}"/>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extLst>
      <p:ext uri="{BB962C8B-B14F-4D97-AF65-F5344CB8AC3E}">
        <p14:creationId xmlns:p14="http://schemas.microsoft.com/office/powerpoint/2010/main" val="4188938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DDE73CA-F1D0-9D2C-B5BA-47784DF2031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9880" y="261710"/>
            <a:ext cx="9467705" cy="6883710"/>
          </a:xfrm>
          <a:prstGeom prst="rect">
            <a:avLst/>
          </a:prstGeom>
          <a:noFill/>
        </p:spPr>
      </p:pic>
      <p:pic>
        <p:nvPicPr>
          <p:cNvPr id="4" name="Online Media 3" title="Agroecology for Sustainable Food Systems">
            <a:hlinkClick r:id="" action="ppaction://media"/>
            <a:extLst>
              <a:ext uri="{FF2B5EF4-FFF2-40B4-BE49-F238E27FC236}">
                <a16:creationId xmlns:a16="http://schemas.microsoft.com/office/drawing/2014/main" id="{ADE0D9F7-7F30-1D89-D7EC-4CEFE70DA631}"/>
              </a:ext>
            </a:extLst>
          </p:cNvPr>
          <p:cNvPicPr>
            <a:picLocks noRot="1" noChangeAspect="1"/>
          </p:cNvPicPr>
          <p:nvPr>
            <a:videoFile r:link="rId1"/>
          </p:nvPr>
        </p:nvPicPr>
        <p:blipFill>
          <a:blip r:embed="rId4"/>
          <a:stretch>
            <a:fillRect/>
          </a:stretch>
        </p:blipFill>
        <p:spPr>
          <a:xfrm>
            <a:off x="954936" y="885825"/>
            <a:ext cx="7158072" cy="4429125"/>
          </a:xfrm>
          <a:prstGeom prst="rect">
            <a:avLst/>
          </a:prstGeom>
        </p:spPr>
      </p:pic>
      <p:sp>
        <p:nvSpPr>
          <p:cNvPr id="7" name="TextBox 6">
            <a:extLst>
              <a:ext uri="{FF2B5EF4-FFF2-40B4-BE49-F238E27FC236}">
                <a16:creationId xmlns:a16="http://schemas.microsoft.com/office/drawing/2014/main" id="{020A315D-4CB6-2021-2E24-486A7D41E653}"/>
              </a:ext>
            </a:extLst>
          </p:cNvPr>
          <p:cNvSpPr txBox="1"/>
          <p:nvPr/>
        </p:nvSpPr>
        <p:spPr>
          <a:xfrm>
            <a:off x="1057419" y="5708232"/>
            <a:ext cx="3381231" cy="461665"/>
          </a:xfrm>
          <a:prstGeom prst="rect">
            <a:avLst/>
          </a:prstGeom>
          <a:noFill/>
        </p:spPr>
        <p:txBody>
          <a:bodyPr wrap="square">
            <a:spAutoFit/>
          </a:bodyPr>
          <a:lstStyle/>
          <a:p>
            <a:r>
              <a:rPr lang="en-US" sz="1200" b="1" dirty="0">
                <a:latin typeface="Calibri" panose="020F0502020204030204" pitchFamily="34" charset="0"/>
                <a:ea typeface="Calibri" panose="020F0502020204030204" pitchFamily="34" charset="0"/>
                <a:cs typeface="Calibri" panose="020F0502020204030204" pitchFamily="34" charset="0"/>
                <a:hlinkClick r:id="rId5"/>
              </a:rPr>
              <a:t>Agroecology for Sustainable Food Systems (youtube.com)</a:t>
            </a:r>
            <a:endParaRPr lang="en-IE" sz="1200" b="1" dirty="0">
              <a:latin typeface="Calibri" panose="020F0502020204030204" pitchFamily="34" charset="0"/>
              <a:ea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2D0DF161-6C26-2870-2E8C-C9CA0FDB1DBE}"/>
              </a:ext>
            </a:extLst>
          </p:cNvPr>
          <p:cNvSpPr txBox="1"/>
          <p:nvPr/>
        </p:nvSpPr>
        <p:spPr>
          <a:xfrm>
            <a:off x="8724900" y="1171575"/>
            <a:ext cx="2876550" cy="3416320"/>
          </a:xfrm>
          <a:prstGeom prst="rect">
            <a:avLst/>
          </a:prstGeom>
          <a:noFill/>
        </p:spPr>
        <p:txBody>
          <a:bodyPr wrap="square" rtlCol="0">
            <a:spAutoFit/>
          </a:bodyPr>
          <a:lstStyle/>
          <a:p>
            <a:r>
              <a:rPr lang="en-IE" sz="2400" dirty="0">
                <a:latin typeface="Calibri" panose="020F0502020204030204" pitchFamily="34" charset="0"/>
                <a:ea typeface="Calibri" panose="020F0502020204030204" pitchFamily="34" charset="0"/>
                <a:cs typeface="Calibri" panose="020F0502020204030204" pitchFamily="34" charset="0"/>
              </a:rPr>
              <a:t>In this short video, you get a brief introduction to what Agroecology is and how relevant it is to achieving our Sustainable Development Goals (SDGs) </a:t>
            </a:r>
          </a:p>
        </p:txBody>
      </p:sp>
    </p:spTree>
    <p:extLst>
      <p:ext uri="{BB962C8B-B14F-4D97-AF65-F5344CB8AC3E}">
        <p14:creationId xmlns:p14="http://schemas.microsoft.com/office/powerpoint/2010/main" val="1505739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36DB8B-4700-0D87-3671-344D32A26FDF}"/>
              </a:ext>
            </a:extLst>
          </p:cNvPr>
          <p:cNvSpPr>
            <a:spLocks noGrp="1"/>
          </p:cNvSpPr>
          <p:nvPr>
            <p:ph type="body" idx="1"/>
          </p:nvPr>
        </p:nvSpPr>
        <p:spPr>
          <a:xfrm>
            <a:off x="876301" y="1584286"/>
            <a:ext cx="5197642" cy="3025975"/>
          </a:xfrm>
        </p:spPr>
        <p:txBody>
          <a:bodyPr/>
          <a:lstStyle/>
          <a:p>
            <a:pPr marL="0" indent="0" algn="ctr"/>
            <a:r>
              <a:rPr lang="en-US" sz="3600" dirty="0"/>
              <a:t> Agroecology applies ecological principles and concepts to the </a:t>
            </a:r>
            <a:r>
              <a:rPr lang="en-US" sz="3600" b="1" dirty="0"/>
              <a:t>study</a:t>
            </a:r>
            <a:r>
              <a:rPr lang="en-US" sz="3600" dirty="0"/>
              <a:t>, </a:t>
            </a:r>
            <a:r>
              <a:rPr lang="en-US" sz="3600" b="1" dirty="0"/>
              <a:t>design</a:t>
            </a:r>
            <a:r>
              <a:rPr lang="en-US" sz="3600" dirty="0"/>
              <a:t> and </a:t>
            </a:r>
            <a:r>
              <a:rPr lang="en-US" sz="3600" b="1" dirty="0"/>
              <a:t>management</a:t>
            </a:r>
            <a:r>
              <a:rPr lang="en-US" sz="3600" dirty="0"/>
              <a:t> of sustainable food systems. </a:t>
            </a:r>
            <a:endParaRPr lang="en-IE" sz="3600" dirty="0"/>
          </a:p>
        </p:txBody>
      </p:sp>
      <p:sp>
        <p:nvSpPr>
          <p:cNvPr id="6" name="TextBox 5">
            <a:extLst>
              <a:ext uri="{FF2B5EF4-FFF2-40B4-BE49-F238E27FC236}">
                <a16:creationId xmlns:a16="http://schemas.microsoft.com/office/drawing/2014/main" id="{30142127-063F-48B8-8888-D818EF1E4E4B}"/>
              </a:ext>
            </a:extLst>
          </p:cNvPr>
          <p:cNvSpPr txBox="1"/>
          <p:nvPr/>
        </p:nvSpPr>
        <p:spPr>
          <a:xfrm>
            <a:off x="6648450" y="1187063"/>
            <a:ext cx="5219700" cy="4524315"/>
          </a:xfrm>
          <a:prstGeom prst="rect">
            <a:avLst/>
          </a:prstGeom>
          <a:noFill/>
        </p:spPr>
        <p:txBody>
          <a:bodyPr wrap="square">
            <a:spAutoFit/>
          </a:bodyPr>
          <a:lstStyle/>
          <a:p>
            <a:pPr marL="342900" indent="-342900">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Agroecology promotes </a:t>
            </a:r>
            <a:r>
              <a:rPr lang="en-US" sz="2400" b="1" dirty="0">
                <a:solidFill>
                  <a:srgbClr val="92D050"/>
                </a:solidFill>
                <a:latin typeface="Calibri" panose="020F0502020204030204" pitchFamily="34" charset="0"/>
                <a:ea typeface="Calibri" panose="020F0502020204030204" pitchFamily="34" charset="0"/>
                <a:cs typeface="Calibri" panose="020F0502020204030204" pitchFamily="34" charset="0"/>
              </a:rPr>
              <a:t>rural development and a social dimension </a:t>
            </a:r>
            <a:r>
              <a:rPr lang="en-US" sz="2400" dirty="0">
                <a:latin typeface="Calibri" panose="020F0502020204030204" pitchFamily="34" charset="0"/>
                <a:ea typeface="Calibri" panose="020F0502020204030204" pitchFamily="34" charset="0"/>
                <a:cs typeface="Calibri" panose="020F0502020204030204" pitchFamily="34" charset="0"/>
              </a:rPr>
              <a:t>that closely links farmers, consumers, governments, and all other actors in the food value chain. </a:t>
            </a:r>
          </a:p>
          <a:p>
            <a:pPr marL="342900" indent="-342900">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Agroecology is</a:t>
            </a:r>
            <a:r>
              <a:rPr lang="en-US" sz="2400" b="1" dirty="0">
                <a:solidFill>
                  <a:srgbClr val="92D050"/>
                </a:solidFill>
                <a:latin typeface="Calibri" panose="020F0502020204030204" pitchFamily="34" charset="0"/>
                <a:ea typeface="Calibri" panose="020F0502020204030204" pitchFamily="34" charset="0"/>
                <a:cs typeface="Calibri" panose="020F0502020204030204" pitchFamily="34" charset="0"/>
              </a:rPr>
              <a:t> </a:t>
            </a:r>
            <a:r>
              <a:rPr lang="en-US" sz="2400" b="1" dirty="0">
                <a:solidFill>
                  <a:srgbClr val="8DC641"/>
                </a:solidFill>
                <a:latin typeface="Calibri" panose="020F0502020204030204" pitchFamily="34" charset="0"/>
                <a:ea typeface="Calibri" panose="020F0502020204030204" pitchFamily="34" charset="0"/>
                <a:cs typeface="Calibri" panose="020F0502020204030204" pitchFamily="34" charset="0"/>
              </a:rPr>
              <a:t>knowledge-driven</a:t>
            </a:r>
            <a:r>
              <a:rPr lang="en-US" sz="2400" dirty="0">
                <a:latin typeface="Calibri" panose="020F0502020204030204" pitchFamily="34" charset="0"/>
                <a:ea typeface="Calibri" panose="020F0502020204030204" pitchFamily="34" charset="0"/>
                <a:cs typeface="Calibri" panose="020F0502020204030204" pitchFamily="34" charset="0"/>
              </a:rPr>
              <a:t>.</a:t>
            </a:r>
          </a:p>
          <a:p>
            <a:pPr marL="342900" indent="-342900">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Agroecology </a:t>
            </a:r>
            <a:r>
              <a:rPr lang="en-US" sz="2400" b="1" dirty="0">
                <a:solidFill>
                  <a:srgbClr val="92D050"/>
                </a:solidFill>
                <a:latin typeface="Calibri" panose="020F0502020204030204" pitchFamily="34" charset="0"/>
                <a:ea typeface="Calibri" panose="020F0502020204030204" pitchFamily="34" charset="0"/>
                <a:cs typeface="Calibri" panose="020F0502020204030204" pitchFamily="34" charset="0"/>
              </a:rPr>
              <a:t>reconnects people </a:t>
            </a:r>
            <a:r>
              <a:rPr lang="en-US" sz="2400" dirty="0">
                <a:latin typeface="Calibri" panose="020F0502020204030204" pitchFamily="34" charset="0"/>
                <a:ea typeface="Calibri" panose="020F0502020204030204" pitchFamily="34" charset="0"/>
                <a:cs typeface="Calibri" panose="020F0502020204030204" pitchFamily="34" charset="0"/>
              </a:rPr>
              <a:t>to their food and producers to consumers making healthy food accessible to all consumers, and available for its use in healthy and sustainable diets.</a:t>
            </a:r>
            <a:endParaRPr lang="en-IE" sz="2400" dirty="0">
              <a:latin typeface="Calibri" panose="020F0502020204030204" pitchFamily="34" charset="0"/>
              <a:ea typeface="Calibri" panose="020F0502020204030204" pitchFamily="34" charset="0"/>
              <a:cs typeface="Calibri" panose="020F0502020204030204" pitchFamily="34" charset="0"/>
            </a:endParaRPr>
          </a:p>
        </p:txBody>
      </p:sp>
      <p:grpSp>
        <p:nvGrpSpPr>
          <p:cNvPr id="7" name="Google Shape;321;p11">
            <a:extLst>
              <a:ext uri="{FF2B5EF4-FFF2-40B4-BE49-F238E27FC236}">
                <a16:creationId xmlns:a16="http://schemas.microsoft.com/office/drawing/2014/main" id="{F0ADD862-0733-5993-7058-56886E8FA0AB}"/>
              </a:ext>
            </a:extLst>
          </p:cNvPr>
          <p:cNvGrpSpPr/>
          <p:nvPr/>
        </p:nvGrpSpPr>
        <p:grpSpPr>
          <a:xfrm rot="3730759">
            <a:off x="10980895" y="220390"/>
            <a:ext cx="949887" cy="1163493"/>
            <a:chOff x="7602444" y="4967675"/>
            <a:chExt cx="483620" cy="592374"/>
          </a:xfrm>
        </p:grpSpPr>
        <p:grpSp>
          <p:nvGrpSpPr>
            <p:cNvPr id="8" name="Google Shape;322;p11">
              <a:extLst>
                <a:ext uri="{FF2B5EF4-FFF2-40B4-BE49-F238E27FC236}">
                  <a16:creationId xmlns:a16="http://schemas.microsoft.com/office/drawing/2014/main" id="{5572D0B4-5C29-7A74-182A-1D3589F361B0}"/>
                </a:ext>
              </a:extLst>
            </p:cNvPr>
            <p:cNvGrpSpPr/>
            <p:nvPr/>
          </p:nvGrpSpPr>
          <p:grpSpPr>
            <a:xfrm>
              <a:off x="7618661" y="4967675"/>
              <a:ext cx="467403" cy="507609"/>
              <a:chOff x="2251964" y="3590497"/>
              <a:chExt cx="467403" cy="507609"/>
            </a:xfrm>
          </p:grpSpPr>
          <p:sp>
            <p:nvSpPr>
              <p:cNvPr id="12" name="Google Shape;323;p11">
                <a:extLst>
                  <a:ext uri="{FF2B5EF4-FFF2-40B4-BE49-F238E27FC236}">
                    <a16:creationId xmlns:a16="http://schemas.microsoft.com/office/drawing/2014/main" id="{C1D1DB99-7828-C510-26CB-8C089368420B}"/>
                  </a:ext>
                </a:extLst>
              </p:cNvPr>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 name="Google Shape;324;p11">
                <a:extLst>
                  <a:ext uri="{FF2B5EF4-FFF2-40B4-BE49-F238E27FC236}">
                    <a16:creationId xmlns:a16="http://schemas.microsoft.com/office/drawing/2014/main" id="{A76D2F01-1D1F-D78B-8AAC-C889B64BB30E}"/>
                  </a:ext>
                </a:extLst>
              </p:cNvPr>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 name="Google Shape;325;p11">
                <a:extLst>
                  <a:ext uri="{FF2B5EF4-FFF2-40B4-BE49-F238E27FC236}">
                    <a16:creationId xmlns:a16="http://schemas.microsoft.com/office/drawing/2014/main" id="{77BC9B8A-0B19-9CD2-FBDE-C3C958CFF0F9}"/>
                  </a:ext>
                </a:extLst>
              </p:cNvPr>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9" name="Google Shape;326;p11">
              <a:extLst>
                <a:ext uri="{FF2B5EF4-FFF2-40B4-BE49-F238E27FC236}">
                  <a16:creationId xmlns:a16="http://schemas.microsoft.com/office/drawing/2014/main" id="{2E5C3B2B-8E10-4649-9CC0-6949AC84842D}"/>
                </a:ext>
              </a:extLst>
            </p:cNvPr>
            <p:cNvGrpSpPr/>
            <p:nvPr/>
          </p:nvGrpSpPr>
          <p:grpSpPr>
            <a:xfrm>
              <a:off x="7602444" y="4993761"/>
              <a:ext cx="421973" cy="566288"/>
              <a:chOff x="2235747" y="3616583"/>
              <a:chExt cx="421973" cy="566288"/>
            </a:xfrm>
          </p:grpSpPr>
          <p:sp>
            <p:nvSpPr>
              <p:cNvPr id="10" name="Google Shape;327;p11">
                <a:extLst>
                  <a:ext uri="{FF2B5EF4-FFF2-40B4-BE49-F238E27FC236}">
                    <a16:creationId xmlns:a16="http://schemas.microsoft.com/office/drawing/2014/main" id="{2B27651B-E52E-94C6-E00E-0D99DB704B7A}"/>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328;p11">
                <a:extLst>
                  <a:ext uri="{FF2B5EF4-FFF2-40B4-BE49-F238E27FC236}">
                    <a16:creationId xmlns:a16="http://schemas.microsoft.com/office/drawing/2014/main" id="{6497E38C-235F-BF03-2108-7435D14A0618}"/>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extLst>
      <p:ext uri="{BB962C8B-B14F-4D97-AF65-F5344CB8AC3E}">
        <p14:creationId xmlns:p14="http://schemas.microsoft.com/office/powerpoint/2010/main" val="27752473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5FB731C-6FA0-55EC-9C42-2A67DA17018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04491" y="2026619"/>
            <a:ext cx="11118163" cy="3640391"/>
          </a:xfrm>
          <a:prstGeom prst="rect">
            <a:avLst/>
          </a:prstGeom>
        </p:spPr>
      </p:pic>
      <p:sp>
        <p:nvSpPr>
          <p:cNvPr id="288" name="Google Shape;288;p7"/>
          <p:cNvSpPr txBox="1"/>
          <p:nvPr/>
        </p:nvSpPr>
        <p:spPr>
          <a:xfrm>
            <a:off x="889338" y="590457"/>
            <a:ext cx="10126493" cy="803654"/>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2400"/>
              <a:buFont typeface="Arial"/>
              <a:buNone/>
            </a:pPr>
            <a:r>
              <a:rPr lang="en-US" sz="2400" dirty="0">
                <a:solidFill>
                  <a:srgbClr val="000000"/>
                </a:solidFill>
                <a:latin typeface="Calibri"/>
                <a:ea typeface="Calibri"/>
                <a:cs typeface="Calibri"/>
                <a:sym typeface="Calibri"/>
              </a:rPr>
              <a:t>Agroecology represents a shift towards more integrated, ecologically sound, and sustainable farming practices.    </a:t>
            </a:r>
            <a:r>
              <a:rPr lang="en-US" sz="2800" b="1" dirty="0">
                <a:solidFill>
                  <a:srgbClr val="8DC641"/>
                </a:solidFill>
                <a:latin typeface="Calibri"/>
                <a:ea typeface="Calibri"/>
                <a:cs typeface="Calibri"/>
                <a:sym typeface="Calibri"/>
              </a:rPr>
              <a:t>The 10 Elements of Agroecology are:</a:t>
            </a:r>
            <a:endParaRPr sz="2800" dirty="0">
              <a:solidFill>
                <a:srgbClr val="8DC641"/>
              </a:solidFill>
            </a:endParaRPr>
          </a:p>
          <a:p>
            <a:pPr marL="0" marR="0" lvl="0" indent="0" algn="l" rtl="0">
              <a:lnSpc>
                <a:spcPct val="90000"/>
              </a:lnSpc>
              <a:spcBef>
                <a:spcPts val="1000"/>
              </a:spcBef>
              <a:spcAft>
                <a:spcPts val="0"/>
              </a:spcAft>
              <a:buClr>
                <a:schemeClr val="dk1"/>
              </a:buClr>
              <a:buSzPts val="2400"/>
              <a:buFont typeface="Arial"/>
              <a:buNone/>
            </a:pPr>
            <a:endParaRPr sz="2400" dirty="0">
              <a:solidFill>
                <a:srgbClr val="000000"/>
              </a:solidFill>
              <a:latin typeface="Calibri"/>
              <a:ea typeface="Calibri"/>
              <a:cs typeface="Calibri"/>
              <a:sym typeface="Calibri"/>
            </a:endParaRPr>
          </a:p>
        </p:txBody>
      </p:sp>
      <p:sp>
        <p:nvSpPr>
          <p:cNvPr id="6" name="TextBox 5">
            <a:extLst>
              <a:ext uri="{FF2B5EF4-FFF2-40B4-BE49-F238E27FC236}">
                <a16:creationId xmlns:a16="http://schemas.microsoft.com/office/drawing/2014/main" id="{1EB00BD7-A610-0A1F-8D32-22470A5C6001}"/>
              </a:ext>
            </a:extLst>
          </p:cNvPr>
          <p:cNvSpPr txBox="1"/>
          <p:nvPr/>
        </p:nvSpPr>
        <p:spPr>
          <a:xfrm>
            <a:off x="1097279" y="3341205"/>
            <a:ext cx="1624405" cy="307777"/>
          </a:xfrm>
          <a:prstGeom prst="rect">
            <a:avLst/>
          </a:prstGeom>
          <a:solidFill>
            <a:schemeClr val="bg1"/>
          </a:solidFill>
        </p:spPr>
        <p:txBody>
          <a:bodyPr wrap="square" rtlCol="0">
            <a:spAutoFit/>
          </a:bodyPr>
          <a:lstStyle/>
          <a:p>
            <a:pPr algn="ctr"/>
            <a:r>
              <a:rPr lang="en-IE" b="1" dirty="0">
                <a:solidFill>
                  <a:srgbClr val="232323"/>
                </a:solidFill>
                <a:latin typeface="Calibri" panose="020F0502020204030204" pitchFamily="34" charset="0"/>
                <a:ea typeface="Calibri" panose="020F0502020204030204" pitchFamily="34" charset="0"/>
                <a:cs typeface="Calibri" panose="020F0502020204030204" pitchFamily="34" charset="0"/>
              </a:rPr>
              <a:t>Diversity</a:t>
            </a:r>
          </a:p>
        </p:txBody>
      </p:sp>
      <p:sp>
        <p:nvSpPr>
          <p:cNvPr id="7" name="TextBox 6">
            <a:extLst>
              <a:ext uri="{FF2B5EF4-FFF2-40B4-BE49-F238E27FC236}">
                <a16:creationId xmlns:a16="http://schemas.microsoft.com/office/drawing/2014/main" id="{CD567251-5E58-6FE1-3FA8-F352D8AB65F1}"/>
              </a:ext>
            </a:extLst>
          </p:cNvPr>
          <p:cNvSpPr txBox="1"/>
          <p:nvPr/>
        </p:nvSpPr>
        <p:spPr>
          <a:xfrm>
            <a:off x="9569193" y="5012684"/>
            <a:ext cx="1751287" cy="523220"/>
          </a:xfrm>
          <a:prstGeom prst="rect">
            <a:avLst/>
          </a:prstGeom>
          <a:solidFill>
            <a:schemeClr val="bg1"/>
          </a:solidFill>
        </p:spPr>
        <p:txBody>
          <a:bodyPr wrap="square" rtlCol="0">
            <a:spAutoFit/>
          </a:bodyPr>
          <a:lstStyle/>
          <a:p>
            <a:pPr algn="ctr"/>
            <a:r>
              <a:rPr lang="en-IE" b="1" dirty="0">
                <a:solidFill>
                  <a:srgbClr val="232323"/>
                </a:solidFill>
                <a:latin typeface="Calibri" panose="020F0502020204030204" pitchFamily="34" charset="0"/>
                <a:ea typeface="Calibri" panose="020F0502020204030204" pitchFamily="34" charset="0"/>
                <a:cs typeface="Calibri" panose="020F0502020204030204" pitchFamily="34" charset="0"/>
              </a:rPr>
              <a:t>Circular &amp; Solidarity Economy</a:t>
            </a:r>
          </a:p>
        </p:txBody>
      </p:sp>
      <p:sp>
        <p:nvSpPr>
          <p:cNvPr id="8" name="TextBox 7">
            <a:extLst>
              <a:ext uri="{FF2B5EF4-FFF2-40B4-BE49-F238E27FC236}">
                <a16:creationId xmlns:a16="http://schemas.microsoft.com/office/drawing/2014/main" id="{3400DCBA-AAAE-61F9-874B-6A014926B3FA}"/>
              </a:ext>
            </a:extLst>
          </p:cNvPr>
          <p:cNvSpPr txBox="1"/>
          <p:nvPr/>
        </p:nvSpPr>
        <p:spPr>
          <a:xfrm>
            <a:off x="7203205" y="5012684"/>
            <a:ext cx="2017193" cy="307777"/>
          </a:xfrm>
          <a:prstGeom prst="rect">
            <a:avLst/>
          </a:prstGeom>
          <a:solidFill>
            <a:schemeClr val="bg1"/>
          </a:solidFill>
        </p:spPr>
        <p:txBody>
          <a:bodyPr wrap="square" rtlCol="0">
            <a:spAutoFit/>
          </a:bodyPr>
          <a:lstStyle/>
          <a:p>
            <a:pPr algn="ctr"/>
            <a:r>
              <a:rPr lang="en-IE" b="1" dirty="0">
                <a:solidFill>
                  <a:srgbClr val="232323"/>
                </a:solidFill>
                <a:latin typeface="Calibri" panose="020F0502020204030204" pitchFamily="34" charset="0"/>
                <a:ea typeface="Calibri" panose="020F0502020204030204" pitchFamily="34" charset="0"/>
                <a:cs typeface="Calibri" panose="020F0502020204030204" pitchFamily="34" charset="0"/>
              </a:rPr>
              <a:t>Responsible Governance</a:t>
            </a:r>
          </a:p>
        </p:txBody>
      </p:sp>
      <p:sp>
        <p:nvSpPr>
          <p:cNvPr id="9" name="TextBox 8">
            <a:extLst>
              <a:ext uri="{FF2B5EF4-FFF2-40B4-BE49-F238E27FC236}">
                <a16:creationId xmlns:a16="http://schemas.microsoft.com/office/drawing/2014/main" id="{EBB035B1-0E07-B6FD-FECD-F3912BA667A3}"/>
              </a:ext>
            </a:extLst>
          </p:cNvPr>
          <p:cNvSpPr txBox="1"/>
          <p:nvPr/>
        </p:nvSpPr>
        <p:spPr>
          <a:xfrm>
            <a:off x="5136842" y="5012684"/>
            <a:ext cx="2017193" cy="523220"/>
          </a:xfrm>
          <a:prstGeom prst="rect">
            <a:avLst/>
          </a:prstGeom>
          <a:solidFill>
            <a:schemeClr val="bg1"/>
          </a:solidFill>
        </p:spPr>
        <p:txBody>
          <a:bodyPr wrap="square" rtlCol="0">
            <a:spAutoFit/>
          </a:bodyPr>
          <a:lstStyle/>
          <a:p>
            <a:pPr algn="ctr"/>
            <a:r>
              <a:rPr lang="en-IE" b="1" dirty="0">
                <a:solidFill>
                  <a:srgbClr val="232323"/>
                </a:solidFill>
                <a:latin typeface="Calibri" panose="020F0502020204030204" pitchFamily="34" charset="0"/>
                <a:ea typeface="Calibri" panose="020F0502020204030204" pitchFamily="34" charset="0"/>
                <a:cs typeface="Calibri" panose="020F0502020204030204" pitchFamily="34" charset="0"/>
              </a:rPr>
              <a:t>Culture &amp; Food Traditions</a:t>
            </a:r>
          </a:p>
        </p:txBody>
      </p:sp>
      <p:sp>
        <p:nvSpPr>
          <p:cNvPr id="10" name="TextBox 9">
            <a:extLst>
              <a:ext uri="{FF2B5EF4-FFF2-40B4-BE49-F238E27FC236}">
                <a16:creationId xmlns:a16="http://schemas.microsoft.com/office/drawing/2014/main" id="{1D86CCDB-BCAF-D0A7-DCA0-FE52CF39C25B}"/>
              </a:ext>
            </a:extLst>
          </p:cNvPr>
          <p:cNvSpPr txBox="1"/>
          <p:nvPr/>
        </p:nvSpPr>
        <p:spPr>
          <a:xfrm>
            <a:off x="3023029" y="5012684"/>
            <a:ext cx="1918448" cy="307777"/>
          </a:xfrm>
          <a:prstGeom prst="rect">
            <a:avLst/>
          </a:prstGeom>
          <a:solidFill>
            <a:schemeClr val="bg1"/>
          </a:solidFill>
        </p:spPr>
        <p:txBody>
          <a:bodyPr wrap="square" rtlCol="0">
            <a:spAutoFit/>
          </a:bodyPr>
          <a:lstStyle/>
          <a:p>
            <a:pPr algn="ctr"/>
            <a:r>
              <a:rPr lang="en-IE" b="1" dirty="0">
                <a:solidFill>
                  <a:srgbClr val="232323"/>
                </a:solidFill>
                <a:latin typeface="Calibri" panose="020F0502020204030204" pitchFamily="34" charset="0"/>
                <a:ea typeface="Calibri" panose="020F0502020204030204" pitchFamily="34" charset="0"/>
                <a:cs typeface="Calibri" panose="020F0502020204030204" pitchFamily="34" charset="0"/>
              </a:rPr>
              <a:t>Human &amp; Social Values</a:t>
            </a:r>
          </a:p>
        </p:txBody>
      </p:sp>
      <p:sp>
        <p:nvSpPr>
          <p:cNvPr id="11" name="TextBox 10">
            <a:extLst>
              <a:ext uri="{FF2B5EF4-FFF2-40B4-BE49-F238E27FC236}">
                <a16:creationId xmlns:a16="http://schemas.microsoft.com/office/drawing/2014/main" id="{6E8F27BE-CD8A-92DF-164F-09FD31D73E90}"/>
              </a:ext>
            </a:extLst>
          </p:cNvPr>
          <p:cNvSpPr txBox="1"/>
          <p:nvPr/>
        </p:nvSpPr>
        <p:spPr>
          <a:xfrm>
            <a:off x="1097279" y="5012684"/>
            <a:ext cx="1624405" cy="307777"/>
          </a:xfrm>
          <a:prstGeom prst="rect">
            <a:avLst/>
          </a:prstGeom>
          <a:solidFill>
            <a:schemeClr val="bg1"/>
          </a:solidFill>
        </p:spPr>
        <p:txBody>
          <a:bodyPr wrap="square" rtlCol="0">
            <a:spAutoFit/>
          </a:bodyPr>
          <a:lstStyle/>
          <a:p>
            <a:pPr algn="ctr"/>
            <a:r>
              <a:rPr lang="en-IE" b="1" dirty="0">
                <a:solidFill>
                  <a:srgbClr val="232323"/>
                </a:solidFill>
                <a:latin typeface="Calibri" panose="020F0502020204030204" pitchFamily="34" charset="0"/>
                <a:ea typeface="Calibri" panose="020F0502020204030204" pitchFamily="34" charset="0"/>
                <a:cs typeface="Calibri" panose="020F0502020204030204" pitchFamily="34" charset="0"/>
              </a:rPr>
              <a:t>Resilience</a:t>
            </a:r>
          </a:p>
        </p:txBody>
      </p:sp>
      <p:sp>
        <p:nvSpPr>
          <p:cNvPr id="12" name="TextBox 11">
            <a:extLst>
              <a:ext uri="{FF2B5EF4-FFF2-40B4-BE49-F238E27FC236}">
                <a16:creationId xmlns:a16="http://schemas.microsoft.com/office/drawing/2014/main" id="{336161F6-B4A4-C798-139B-E0B8A6A98DC4}"/>
              </a:ext>
            </a:extLst>
          </p:cNvPr>
          <p:cNvSpPr txBox="1"/>
          <p:nvPr/>
        </p:nvSpPr>
        <p:spPr>
          <a:xfrm>
            <a:off x="2985312" y="3338228"/>
            <a:ext cx="2151530" cy="523220"/>
          </a:xfrm>
          <a:prstGeom prst="rect">
            <a:avLst/>
          </a:prstGeom>
          <a:solidFill>
            <a:schemeClr val="bg1"/>
          </a:solidFill>
        </p:spPr>
        <p:txBody>
          <a:bodyPr wrap="square" rtlCol="0">
            <a:spAutoFit/>
          </a:bodyPr>
          <a:lstStyle/>
          <a:p>
            <a:pPr algn="ctr"/>
            <a:r>
              <a:rPr lang="en-IE" b="1" dirty="0">
                <a:solidFill>
                  <a:srgbClr val="232323"/>
                </a:solidFill>
                <a:latin typeface="Calibri" panose="020F0502020204030204" pitchFamily="34" charset="0"/>
                <a:ea typeface="Calibri" panose="020F0502020204030204" pitchFamily="34" charset="0"/>
                <a:cs typeface="Calibri" panose="020F0502020204030204" pitchFamily="34" charset="0"/>
              </a:rPr>
              <a:t>Co-creation &amp; sharing of knowledge</a:t>
            </a:r>
          </a:p>
        </p:txBody>
      </p:sp>
      <p:sp>
        <p:nvSpPr>
          <p:cNvPr id="13" name="TextBox 12">
            <a:extLst>
              <a:ext uri="{FF2B5EF4-FFF2-40B4-BE49-F238E27FC236}">
                <a16:creationId xmlns:a16="http://schemas.microsoft.com/office/drawing/2014/main" id="{13E2F003-CC1F-2366-99A2-4124DEC2D702}"/>
              </a:ext>
            </a:extLst>
          </p:cNvPr>
          <p:cNvSpPr txBox="1"/>
          <p:nvPr/>
        </p:nvSpPr>
        <p:spPr>
          <a:xfrm>
            <a:off x="5382407" y="3313365"/>
            <a:ext cx="1624405" cy="307777"/>
          </a:xfrm>
          <a:prstGeom prst="rect">
            <a:avLst/>
          </a:prstGeom>
          <a:solidFill>
            <a:schemeClr val="bg1"/>
          </a:solidFill>
        </p:spPr>
        <p:txBody>
          <a:bodyPr wrap="square" rtlCol="0">
            <a:spAutoFit/>
          </a:bodyPr>
          <a:lstStyle/>
          <a:p>
            <a:pPr algn="ctr"/>
            <a:r>
              <a:rPr lang="en-IE" b="1" dirty="0">
                <a:solidFill>
                  <a:srgbClr val="232323"/>
                </a:solidFill>
                <a:latin typeface="Calibri" panose="020F0502020204030204" pitchFamily="34" charset="0"/>
                <a:ea typeface="Calibri" panose="020F0502020204030204" pitchFamily="34" charset="0"/>
                <a:cs typeface="Calibri" panose="020F0502020204030204" pitchFamily="34" charset="0"/>
              </a:rPr>
              <a:t>Synergies</a:t>
            </a:r>
          </a:p>
        </p:txBody>
      </p:sp>
      <p:sp>
        <p:nvSpPr>
          <p:cNvPr id="14" name="TextBox 13">
            <a:extLst>
              <a:ext uri="{FF2B5EF4-FFF2-40B4-BE49-F238E27FC236}">
                <a16:creationId xmlns:a16="http://schemas.microsoft.com/office/drawing/2014/main" id="{0E4787B0-10D9-36D3-7C46-C889A3C4C54C}"/>
              </a:ext>
            </a:extLst>
          </p:cNvPr>
          <p:cNvSpPr txBox="1"/>
          <p:nvPr/>
        </p:nvSpPr>
        <p:spPr>
          <a:xfrm>
            <a:off x="7399600" y="3345648"/>
            <a:ext cx="1624405" cy="307777"/>
          </a:xfrm>
          <a:prstGeom prst="rect">
            <a:avLst/>
          </a:prstGeom>
          <a:solidFill>
            <a:schemeClr val="bg1"/>
          </a:solidFill>
        </p:spPr>
        <p:txBody>
          <a:bodyPr wrap="square" rtlCol="0">
            <a:spAutoFit/>
          </a:bodyPr>
          <a:lstStyle/>
          <a:p>
            <a:pPr algn="ctr"/>
            <a:r>
              <a:rPr lang="en-IE" b="1" dirty="0">
                <a:solidFill>
                  <a:srgbClr val="232323"/>
                </a:solidFill>
                <a:latin typeface="Calibri" panose="020F0502020204030204" pitchFamily="34" charset="0"/>
                <a:ea typeface="Calibri" panose="020F0502020204030204" pitchFamily="34" charset="0"/>
                <a:cs typeface="Calibri" panose="020F0502020204030204" pitchFamily="34" charset="0"/>
              </a:rPr>
              <a:t>Efficiency</a:t>
            </a:r>
          </a:p>
        </p:txBody>
      </p:sp>
      <p:sp>
        <p:nvSpPr>
          <p:cNvPr id="15" name="TextBox 14">
            <a:extLst>
              <a:ext uri="{FF2B5EF4-FFF2-40B4-BE49-F238E27FC236}">
                <a16:creationId xmlns:a16="http://schemas.microsoft.com/office/drawing/2014/main" id="{71EEC3FF-0EF2-C619-7C84-903A6D8B9AE9}"/>
              </a:ext>
            </a:extLst>
          </p:cNvPr>
          <p:cNvSpPr txBox="1"/>
          <p:nvPr/>
        </p:nvSpPr>
        <p:spPr>
          <a:xfrm>
            <a:off x="9582441" y="3338228"/>
            <a:ext cx="1624405" cy="307777"/>
          </a:xfrm>
          <a:prstGeom prst="rect">
            <a:avLst/>
          </a:prstGeom>
          <a:solidFill>
            <a:schemeClr val="bg1"/>
          </a:solidFill>
        </p:spPr>
        <p:txBody>
          <a:bodyPr wrap="square" rtlCol="0">
            <a:spAutoFit/>
          </a:bodyPr>
          <a:lstStyle/>
          <a:p>
            <a:pPr algn="ctr"/>
            <a:r>
              <a:rPr lang="en-IE" b="1" dirty="0">
                <a:solidFill>
                  <a:srgbClr val="232323"/>
                </a:solidFill>
                <a:latin typeface="Calibri" panose="020F0502020204030204" pitchFamily="34" charset="0"/>
                <a:ea typeface="Calibri" panose="020F0502020204030204" pitchFamily="34" charset="0"/>
                <a:cs typeface="Calibri" panose="020F0502020204030204" pitchFamily="34" charset="0"/>
              </a:rPr>
              <a:t>Recycling</a:t>
            </a:r>
          </a:p>
        </p:txBody>
      </p:sp>
      <p:sp>
        <p:nvSpPr>
          <p:cNvPr id="16" name="TextBox 15">
            <a:extLst>
              <a:ext uri="{FF2B5EF4-FFF2-40B4-BE49-F238E27FC236}">
                <a16:creationId xmlns:a16="http://schemas.microsoft.com/office/drawing/2014/main" id="{C1BF015A-105F-2AAA-3A6F-ACCC6549F657}"/>
              </a:ext>
            </a:extLst>
          </p:cNvPr>
          <p:cNvSpPr txBox="1"/>
          <p:nvPr/>
        </p:nvSpPr>
        <p:spPr>
          <a:xfrm>
            <a:off x="9839926" y="5888684"/>
            <a:ext cx="1751287" cy="307777"/>
          </a:xfrm>
          <a:prstGeom prst="rect">
            <a:avLst/>
          </a:prstGeom>
          <a:solidFill>
            <a:schemeClr val="bg1"/>
          </a:solidFill>
        </p:spPr>
        <p:txBody>
          <a:bodyPr wrap="square" rtlCol="0">
            <a:spAutoFit/>
          </a:bodyPr>
          <a:lstStyle/>
          <a:p>
            <a:pPr algn="ctr"/>
            <a:r>
              <a:rPr lang="en-IE" b="1" dirty="0">
                <a:solidFill>
                  <a:srgbClr val="232323"/>
                </a:solidFill>
                <a:latin typeface="Calibri" panose="020F0502020204030204" pitchFamily="34" charset="0"/>
                <a:ea typeface="Calibri" panose="020F0502020204030204" pitchFamily="34" charset="0"/>
                <a:cs typeface="Calibri" panose="020F0502020204030204" pitchFamily="34" charset="0"/>
                <a:hlinkClick r:id="rId3" action="ppaction://hlinkfile"/>
              </a:rPr>
              <a:t>Source</a:t>
            </a:r>
            <a:endParaRPr lang="en-IE" b="1" dirty="0">
              <a:solidFill>
                <a:srgbClr val="232323"/>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494849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788989-616F-E1E5-0A14-FBEC5F9345F9}"/>
              </a:ext>
            </a:extLst>
          </p:cNvPr>
          <p:cNvSpPr>
            <a:spLocks noGrp="1"/>
          </p:cNvSpPr>
          <p:nvPr>
            <p:ph type="body" idx="1"/>
          </p:nvPr>
        </p:nvSpPr>
        <p:spPr>
          <a:xfrm>
            <a:off x="898357" y="1947887"/>
            <a:ext cx="5427139" cy="3291086"/>
          </a:xfrm>
        </p:spPr>
        <p:txBody>
          <a:bodyPr/>
          <a:lstStyle/>
          <a:p>
            <a:pPr marL="0" indent="0"/>
            <a:r>
              <a:rPr lang="en-US" dirty="0"/>
              <a:t>The 10 elements of Agroecology resulted from a multi-stakeholder process in 2018, intended to generate a system re-design framework to be </a:t>
            </a:r>
            <a:r>
              <a:rPr lang="en-US" dirty="0" err="1"/>
              <a:t>optimised</a:t>
            </a:r>
            <a:r>
              <a:rPr lang="en-US" dirty="0"/>
              <a:t> and adapted to local contexts. It combines ecological features with social and political aspects.</a:t>
            </a:r>
          </a:p>
          <a:p>
            <a:pPr marL="0" indent="0"/>
            <a:endParaRPr lang="en-US" sz="1100" dirty="0"/>
          </a:p>
          <a:p>
            <a:pPr marL="0" indent="0"/>
            <a:r>
              <a:rPr lang="en-US" dirty="0"/>
              <a:t>For more info on the symposium: </a:t>
            </a:r>
          </a:p>
          <a:p>
            <a:pPr marL="0" indent="0"/>
            <a:endParaRPr lang="en-IE" dirty="0"/>
          </a:p>
        </p:txBody>
      </p:sp>
      <p:sp>
        <p:nvSpPr>
          <p:cNvPr id="3" name="Text Placeholder 2">
            <a:extLst>
              <a:ext uri="{FF2B5EF4-FFF2-40B4-BE49-F238E27FC236}">
                <a16:creationId xmlns:a16="http://schemas.microsoft.com/office/drawing/2014/main" id="{630E5FEB-2F5F-8260-70F6-72B12E7F02C2}"/>
              </a:ext>
            </a:extLst>
          </p:cNvPr>
          <p:cNvSpPr>
            <a:spLocks noGrp="1"/>
          </p:cNvSpPr>
          <p:nvPr>
            <p:ph type="body" idx="2"/>
          </p:nvPr>
        </p:nvSpPr>
        <p:spPr>
          <a:xfrm>
            <a:off x="597236" y="887985"/>
            <a:ext cx="6395327" cy="992652"/>
          </a:xfrm>
        </p:spPr>
        <p:txBody>
          <a:bodyPr/>
          <a:lstStyle/>
          <a:p>
            <a:pPr marL="0"/>
            <a:r>
              <a:rPr lang="en-IE" dirty="0"/>
              <a:t>The 10 Elements of Agroecology</a:t>
            </a:r>
          </a:p>
        </p:txBody>
      </p:sp>
      <p:pic>
        <p:nvPicPr>
          <p:cNvPr id="1026" name="Picture 2">
            <a:extLst>
              <a:ext uri="{FF2B5EF4-FFF2-40B4-BE49-F238E27FC236}">
                <a16:creationId xmlns:a16="http://schemas.microsoft.com/office/drawing/2014/main" id="{89F96A5A-0600-8619-7D6F-7FF055370BE1}"/>
              </a:ext>
            </a:extLst>
          </p:cNvPr>
          <p:cNvPicPr>
            <a:picLocks noGrp="1" noChangeAspect="1" noChangeArrowheads="1"/>
          </p:cNvPicPr>
          <p:nvPr>
            <p:ph type="pic" idx="3"/>
          </p:nvPr>
        </p:nvPicPr>
        <p:blipFill rotWithShape="1">
          <a:blip r:embed="rId2" cstate="email">
            <a:extLst>
              <a:ext uri="{28A0092B-C50C-407E-A947-70E740481C1C}">
                <a14:useLocalDpi xmlns:a14="http://schemas.microsoft.com/office/drawing/2010/main"/>
              </a:ext>
            </a:extLst>
          </a:blip>
          <a:src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B7F8ACB-305C-2B35-84E1-2A3DA17B541E}"/>
              </a:ext>
            </a:extLst>
          </p:cNvPr>
          <p:cNvSpPr txBox="1"/>
          <p:nvPr/>
        </p:nvSpPr>
        <p:spPr>
          <a:xfrm>
            <a:off x="898357" y="4850125"/>
            <a:ext cx="6094206" cy="523220"/>
          </a:xfrm>
          <a:prstGeom prst="rect">
            <a:avLst/>
          </a:prstGeom>
          <a:noFill/>
        </p:spPr>
        <p:txBody>
          <a:bodyPr wrap="square">
            <a:spAutoFit/>
          </a:bodyPr>
          <a:lstStyle/>
          <a:p>
            <a:r>
              <a:rPr lang="en-US" b="1" dirty="0">
                <a:latin typeface="Calibri" panose="020F0502020204030204" pitchFamily="34" charset="0"/>
                <a:ea typeface="Calibri" panose="020F0502020204030204" pitchFamily="34" charset="0"/>
                <a:cs typeface="Calibri" panose="020F0502020204030204" pitchFamily="34" charset="0"/>
                <a:hlinkClick r:id="rId3"/>
              </a:rPr>
              <a:t>Second International Symposium on Agroecology | Food and Agriculture Organization of the United Nations (fao.org)</a:t>
            </a:r>
            <a:endParaRPr lang="en-IE"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855912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8"/>
          <p:cNvSpPr txBox="1">
            <a:spLocks noGrp="1"/>
          </p:cNvSpPr>
          <p:nvPr>
            <p:ph type="body" idx="1"/>
          </p:nvPr>
        </p:nvSpPr>
        <p:spPr>
          <a:xfrm>
            <a:off x="812296" y="1158593"/>
            <a:ext cx="5576412" cy="212704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dirty="0"/>
              <a:t>Agroecology </a:t>
            </a:r>
            <a:r>
              <a:rPr lang="en-US" dirty="0" err="1"/>
              <a:t>emphasises</a:t>
            </a:r>
            <a:r>
              <a:rPr lang="en-US" dirty="0"/>
              <a:t> the importance of biodiversity in agricultural systems. Diverse crop and animal species, as well as genetic diversity within species, contribute to ecosystem resilience, pest management, and nutrient cycling.</a:t>
            </a:r>
            <a:endParaRPr dirty="0"/>
          </a:p>
        </p:txBody>
      </p:sp>
      <p:sp>
        <p:nvSpPr>
          <p:cNvPr id="299" name="Google Shape;299;p8"/>
          <p:cNvSpPr txBox="1">
            <a:spLocks noGrp="1"/>
          </p:cNvSpPr>
          <p:nvPr>
            <p:ph type="body" idx="2"/>
          </p:nvPr>
        </p:nvSpPr>
        <p:spPr>
          <a:xfrm>
            <a:off x="655740" y="621302"/>
            <a:ext cx="4990998" cy="5623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3600"/>
              <a:buNone/>
            </a:pPr>
            <a:r>
              <a:rPr lang="en-US" b="1" dirty="0">
                <a:solidFill>
                  <a:srgbClr val="78AB33"/>
                </a:solidFill>
              </a:rPr>
              <a:t>Diversity:</a:t>
            </a:r>
            <a:endParaRPr b="1" dirty="0">
              <a:solidFill>
                <a:srgbClr val="78AB33"/>
              </a:solidFill>
            </a:endParaRPr>
          </a:p>
        </p:txBody>
      </p:sp>
      <p:pic>
        <p:nvPicPr>
          <p:cNvPr id="300" name="Google Shape;300;p8" descr="Grain stalks with butterfly"/>
          <p:cNvPicPr preferRelativeResize="0">
            <a:picLocks noGrp="1"/>
          </p:cNvPicPr>
          <p:nvPr>
            <p:ph type="pic" idx="3"/>
          </p:nvPr>
        </p:nvPicPr>
        <p:blipFill rotWithShape="1">
          <a:blip r:embed="rId3" cstate="email">
            <a:alphaModFix/>
            <a:extLst>
              <a:ext uri="{28A0092B-C50C-407E-A947-70E740481C1C}">
                <a14:useLocalDpi xmlns:a14="http://schemas.microsoft.com/office/drawing/2010/main"/>
              </a:ext>
            </a:extLst>
          </a:blip>
          <a:srcRect/>
          <a:stretch/>
        </p:blipFill>
        <p:spPr>
          <a:xfrm>
            <a:off x="6545263" y="1452563"/>
            <a:ext cx="5646737" cy="4656137"/>
          </a:xfrm>
          <a:prstGeom prst="rect">
            <a:avLst/>
          </a:prstGeom>
          <a:solidFill>
            <a:srgbClr val="D8D8D8"/>
          </a:solidFill>
          <a:ln>
            <a:noFill/>
          </a:ln>
        </p:spPr>
      </p:pic>
      <p:sp>
        <p:nvSpPr>
          <p:cNvPr id="2" name="Google Shape;298;p8">
            <a:extLst>
              <a:ext uri="{FF2B5EF4-FFF2-40B4-BE49-F238E27FC236}">
                <a16:creationId xmlns:a16="http://schemas.microsoft.com/office/drawing/2014/main" id="{4BCCC770-D4CC-2523-A2F8-6131CD2961C2}"/>
              </a:ext>
            </a:extLst>
          </p:cNvPr>
          <p:cNvSpPr txBox="1">
            <a:spLocks/>
          </p:cNvSpPr>
          <p:nvPr/>
        </p:nvSpPr>
        <p:spPr>
          <a:xfrm>
            <a:off x="812296" y="4449144"/>
            <a:ext cx="5576412" cy="212704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dirty="0"/>
              <a:t>Agricultural innovations respond better to local challenges when they are co-created through participatory processes.</a:t>
            </a:r>
          </a:p>
        </p:txBody>
      </p:sp>
      <p:sp>
        <p:nvSpPr>
          <p:cNvPr id="3" name="Google Shape;299;p8">
            <a:extLst>
              <a:ext uri="{FF2B5EF4-FFF2-40B4-BE49-F238E27FC236}">
                <a16:creationId xmlns:a16="http://schemas.microsoft.com/office/drawing/2014/main" id="{FAB1C0BA-3968-9EDB-0EA8-4D28909A62CC}"/>
              </a:ext>
            </a:extLst>
          </p:cNvPr>
          <p:cNvSpPr txBox="1">
            <a:spLocks/>
          </p:cNvSpPr>
          <p:nvPr/>
        </p:nvSpPr>
        <p:spPr>
          <a:xfrm>
            <a:off x="655740" y="3410652"/>
            <a:ext cx="4990998" cy="56232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b="1" dirty="0">
                <a:solidFill>
                  <a:srgbClr val="78AB33"/>
                </a:solidFill>
              </a:rPr>
              <a:t>Co-creation &amp; sharing of knowledge:</a:t>
            </a:r>
          </a:p>
        </p:txBody>
      </p:sp>
      <p:grpSp>
        <p:nvGrpSpPr>
          <p:cNvPr id="4" name="Google Shape;321;p11">
            <a:extLst>
              <a:ext uri="{FF2B5EF4-FFF2-40B4-BE49-F238E27FC236}">
                <a16:creationId xmlns:a16="http://schemas.microsoft.com/office/drawing/2014/main" id="{CB7D3F38-3FE1-8BE9-2357-8B1166936EE2}"/>
              </a:ext>
            </a:extLst>
          </p:cNvPr>
          <p:cNvGrpSpPr/>
          <p:nvPr/>
        </p:nvGrpSpPr>
        <p:grpSpPr>
          <a:xfrm rot="3730759">
            <a:off x="10980894" y="500089"/>
            <a:ext cx="949887" cy="1163493"/>
            <a:chOff x="7602444" y="4967675"/>
            <a:chExt cx="483620" cy="592374"/>
          </a:xfrm>
        </p:grpSpPr>
        <p:grpSp>
          <p:nvGrpSpPr>
            <p:cNvPr id="5" name="Google Shape;322;p11">
              <a:extLst>
                <a:ext uri="{FF2B5EF4-FFF2-40B4-BE49-F238E27FC236}">
                  <a16:creationId xmlns:a16="http://schemas.microsoft.com/office/drawing/2014/main" id="{E3431533-8D0D-2B83-4F16-609666D97A13}"/>
                </a:ext>
              </a:extLst>
            </p:cNvPr>
            <p:cNvGrpSpPr/>
            <p:nvPr/>
          </p:nvGrpSpPr>
          <p:grpSpPr>
            <a:xfrm>
              <a:off x="7618661" y="4967675"/>
              <a:ext cx="467403" cy="507609"/>
              <a:chOff x="2251964" y="3590497"/>
              <a:chExt cx="467403" cy="507609"/>
            </a:xfrm>
          </p:grpSpPr>
          <p:sp>
            <p:nvSpPr>
              <p:cNvPr id="9" name="Google Shape;323;p11">
                <a:extLst>
                  <a:ext uri="{FF2B5EF4-FFF2-40B4-BE49-F238E27FC236}">
                    <a16:creationId xmlns:a16="http://schemas.microsoft.com/office/drawing/2014/main" id="{E7A7A202-FDF3-CBC3-40CE-F35C003ED4DD}"/>
                  </a:ext>
                </a:extLst>
              </p:cNvPr>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 name="Google Shape;324;p11">
                <a:extLst>
                  <a:ext uri="{FF2B5EF4-FFF2-40B4-BE49-F238E27FC236}">
                    <a16:creationId xmlns:a16="http://schemas.microsoft.com/office/drawing/2014/main" id="{922EA4C4-014C-751D-8B46-2C8BD87E115E}"/>
                  </a:ext>
                </a:extLst>
              </p:cNvPr>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325;p11">
                <a:extLst>
                  <a:ext uri="{FF2B5EF4-FFF2-40B4-BE49-F238E27FC236}">
                    <a16:creationId xmlns:a16="http://schemas.microsoft.com/office/drawing/2014/main" id="{7CABADCA-BBED-B5FB-4329-4AAF8EE962CA}"/>
                  </a:ext>
                </a:extLst>
              </p:cNvPr>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6" name="Google Shape;326;p11">
              <a:extLst>
                <a:ext uri="{FF2B5EF4-FFF2-40B4-BE49-F238E27FC236}">
                  <a16:creationId xmlns:a16="http://schemas.microsoft.com/office/drawing/2014/main" id="{992B47D0-1B80-E559-6082-F02918CBD455}"/>
                </a:ext>
              </a:extLst>
            </p:cNvPr>
            <p:cNvGrpSpPr/>
            <p:nvPr/>
          </p:nvGrpSpPr>
          <p:grpSpPr>
            <a:xfrm>
              <a:off x="7602444" y="4993761"/>
              <a:ext cx="421973" cy="566288"/>
              <a:chOff x="2235747" y="3616583"/>
              <a:chExt cx="421973" cy="566288"/>
            </a:xfrm>
          </p:grpSpPr>
          <p:sp>
            <p:nvSpPr>
              <p:cNvPr id="7" name="Google Shape;327;p11">
                <a:extLst>
                  <a:ext uri="{FF2B5EF4-FFF2-40B4-BE49-F238E27FC236}">
                    <a16:creationId xmlns:a16="http://schemas.microsoft.com/office/drawing/2014/main" id="{39818368-9B12-D312-1CA6-3684C81E75DA}"/>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 name="Google Shape;328;p11">
                <a:extLst>
                  <a:ext uri="{FF2B5EF4-FFF2-40B4-BE49-F238E27FC236}">
                    <a16:creationId xmlns:a16="http://schemas.microsoft.com/office/drawing/2014/main" id="{A907184C-E5EA-3702-7F89-891C5A9CA22F}"/>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pic>
        <p:nvPicPr>
          <p:cNvPr id="307" name="Google Shape;307;p9" descr="Woman watering plants"/>
          <p:cNvPicPr preferRelativeResize="0">
            <a:picLocks noGrp="1"/>
          </p:cNvPicPr>
          <p:nvPr>
            <p:ph type="pic" idx="3"/>
          </p:nvPr>
        </p:nvPicPr>
        <p:blipFill>
          <a:blip r:embed="rId3" cstate="email">
            <a:extLst>
              <a:ext uri="{28A0092B-C50C-407E-A947-70E740481C1C}">
                <a14:useLocalDpi xmlns:a14="http://schemas.microsoft.com/office/drawing/2010/main"/>
              </a:ext>
            </a:extLst>
          </a:blip>
          <a:srcRect/>
          <a:stretch/>
        </p:blipFill>
        <p:spPr>
          <a:xfrm>
            <a:off x="6545263" y="1452563"/>
            <a:ext cx="5646737" cy="4656137"/>
          </a:xfrm>
          <a:prstGeom prst="rect">
            <a:avLst/>
          </a:prstGeom>
          <a:solidFill>
            <a:srgbClr val="D8D8D8"/>
          </a:solidFill>
          <a:ln>
            <a:noFill/>
          </a:ln>
        </p:spPr>
      </p:pic>
      <p:sp>
        <p:nvSpPr>
          <p:cNvPr id="4" name="Google Shape;298;p8">
            <a:extLst>
              <a:ext uri="{FF2B5EF4-FFF2-40B4-BE49-F238E27FC236}">
                <a16:creationId xmlns:a16="http://schemas.microsoft.com/office/drawing/2014/main" id="{4E39B2A3-1BC9-8FB5-65DE-A266324F3AD9}"/>
              </a:ext>
            </a:extLst>
          </p:cNvPr>
          <p:cNvSpPr txBox="1">
            <a:spLocks/>
          </p:cNvSpPr>
          <p:nvPr/>
        </p:nvSpPr>
        <p:spPr>
          <a:xfrm>
            <a:off x="890574" y="3893029"/>
            <a:ext cx="5800682" cy="212704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dirty="0"/>
              <a:t>Efficient use of water, nutrients, energy, and other inputs helps reduce environmental impacts and improve economic returns. Innovative agroecological practices produce more using fewer external resources.</a:t>
            </a:r>
          </a:p>
        </p:txBody>
      </p:sp>
      <p:sp>
        <p:nvSpPr>
          <p:cNvPr id="5" name="Google Shape;299;p8">
            <a:extLst>
              <a:ext uri="{FF2B5EF4-FFF2-40B4-BE49-F238E27FC236}">
                <a16:creationId xmlns:a16="http://schemas.microsoft.com/office/drawing/2014/main" id="{067D0263-D785-3F05-92FC-2F33B14FE076}"/>
              </a:ext>
            </a:extLst>
          </p:cNvPr>
          <p:cNvSpPr txBox="1">
            <a:spLocks/>
          </p:cNvSpPr>
          <p:nvPr/>
        </p:nvSpPr>
        <p:spPr>
          <a:xfrm>
            <a:off x="808140" y="489879"/>
            <a:ext cx="4990998" cy="56232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b="1" dirty="0">
                <a:solidFill>
                  <a:srgbClr val="78AB33"/>
                </a:solidFill>
              </a:rPr>
              <a:t>Synergies:</a:t>
            </a:r>
          </a:p>
        </p:txBody>
      </p:sp>
      <p:sp>
        <p:nvSpPr>
          <p:cNvPr id="8" name="Google Shape;298;p8">
            <a:extLst>
              <a:ext uri="{FF2B5EF4-FFF2-40B4-BE49-F238E27FC236}">
                <a16:creationId xmlns:a16="http://schemas.microsoft.com/office/drawing/2014/main" id="{E7A9998B-15A9-218B-AB89-40BAB4922765}"/>
              </a:ext>
            </a:extLst>
          </p:cNvPr>
          <p:cNvSpPr txBox="1">
            <a:spLocks/>
          </p:cNvSpPr>
          <p:nvPr/>
        </p:nvSpPr>
        <p:spPr>
          <a:xfrm>
            <a:off x="890574" y="1123720"/>
            <a:ext cx="5576412" cy="212704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dirty="0"/>
              <a:t>Agroecological practices seek to </a:t>
            </a:r>
            <a:r>
              <a:rPr lang="en-US" dirty="0" err="1"/>
              <a:t>optimise</a:t>
            </a:r>
            <a:r>
              <a:rPr lang="en-US" dirty="0"/>
              <a:t> synergies between different components of the agricultural system. For example, integrating crops with livestock or trees can enhance resource use efficiency and productivity.</a:t>
            </a:r>
          </a:p>
        </p:txBody>
      </p:sp>
      <p:sp>
        <p:nvSpPr>
          <p:cNvPr id="9" name="Google Shape;299;p8">
            <a:extLst>
              <a:ext uri="{FF2B5EF4-FFF2-40B4-BE49-F238E27FC236}">
                <a16:creationId xmlns:a16="http://schemas.microsoft.com/office/drawing/2014/main" id="{F48F1F83-4DCE-7674-3C9C-77CF91DB8139}"/>
              </a:ext>
            </a:extLst>
          </p:cNvPr>
          <p:cNvSpPr txBox="1">
            <a:spLocks/>
          </p:cNvSpPr>
          <p:nvPr/>
        </p:nvSpPr>
        <p:spPr>
          <a:xfrm>
            <a:off x="808140" y="3330708"/>
            <a:ext cx="4990998" cy="56232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b="1" dirty="0">
                <a:solidFill>
                  <a:srgbClr val="78AB33"/>
                </a:solidFill>
              </a:rPr>
              <a:t>Efficiency:</a:t>
            </a:r>
          </a:p>
        </p:txBody>
      </p:sp>
      <p:grpSp>
        <p:nvGrpSpPr>
          <p:cNvPr id="10" name="Google Shape;321;p11">
            <a:extLst>
              <a:ext uri="{FF2B5EF4-FFF2-40B4-BE49-F238E27FC236}">
                <a16:creationId xmlns:a16="http://schemas.microsoft.com/office/drawing/2014/main" id="{ECA1685A-483B-B7E7-6A67-69E0145B3167}"/>
              </a:ext>
            </a:extLst>
          </p:cNvPr>
          <p:cNvGrpSpPr/>
          <p:nvPr/>
        </p:nvGrpSpPr>
        <p:grpSpPr>
          <a:xfrm rot="3730759">
            <a:off x="10980894" y="500089"/>
            <a:ext cx="949887" cy="1163493"/>
            <a:chOff x="7602444" y="4967675"/>
            <a:chExt cx="483620" cy="592374"/>
          </a:xfrm>
        </p:grpSpPr>
        <p:grpSp>
          <p:nvGrpSpPr>
            <p:cNvPr id="11" name="Google Shape;322;p11">
              <a:extLst>
                <a:ext uri="{FF2B5EF4-FFF2-40B4-BE49-F238E27FC236}">
                  <a16:creationId xmlns:a16="http://schemas.microsoft.com/office/drawing/2014/main" id="{AC5442AD-4545-2537-C451-BF4C4670A6A6}"/>
                </a:ext>
              </a:extLst>
            </p:cNvPr>
            <p:cNvGrpSpPr/>
            <p:nvPr/>
          </p:nvGrpSpPr>
          <p:grpSpPr>
            <a:xfrm>
              <a:off x="7618661" y="4967675"/>
              <a:ext cx="467403" cy="507609"/>
              <a:chOff x="2251964" y="3590497"/>
              <a:chExt cx="467403" cy="507609"/>
            </a:xfrm>
          </p:grpSpPr>
          <p:sp>
            <p:nvSpPr>
              <p:cNvPr id="15" name="Google Shape;323;p11">
                <a:extLst>
                  <a:ext uri="{FF2B5EF4-FFF2-40B4-BE49-F238E27FC236}">
                    <a16:creationId xmlns:a16="http://schemas.microsoft.com/office/drawing/2014/main" id="{5801E738-FAB7-B811-3A07-4C74CE422563}"/>
                  </a:ext>
                </a:extLst>
              </p:cNvPr>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 name="Google Shape;324;p11">
                <a:extLst>
                  <a:ext uri="{FF2B5EF4-FFF2-40B4-BE49-F238E27FC236}">
                    <a16:creationId xmlns:a16="http://schemas.microsoft.com/office/drawing/2014/main" id="{5567F7E0-9CBF-8FC7-9D56-3CEA19475F6B}"/>
                  </a:ext>
                </a:extLst>
              </p:cNvPr>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 name="Google Shape;325;p11">
                <a:extLst>
                  <a:ext uri="{FF2B5EF4-FFF2-40B4-BE49-F238E27FC236}">
                    <a16:creationId xmlns:a16="http://schemas.microsoft.com/office/drawing/2014/main" id="{E97420E9-C621-CB7E-0ACD-8CAD749601F7}"/>
                  </a:ext>
                </a:extLst>
              </p:cNvPr>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12" name="Google Shape;326;p11">
              <a:extLst>
                <a:ext uri="{FF2B5EF4-FFF2-40B4-BE49-F238E27FC236}">
                  <a16:creationId xmlns:a16="http://schemas.microsoft.com/office/drawing/2014/main" id="{1E7D6C33-44A2-7F14-CD7F-4A47B322726C}"/>
                </a:ext>
              </a:extLst>
            </p:cNvPr>
            <p:cNvGrpSpPr/>
            <p:nvPr/>
          </p:nvGrpSpPr>
          <p:grpSpPr>
            <a:xfrm>
              <a:off x="7602444" y="4993761"/>
              <a:ext cx="421973" cy="566288"/>
              <a:chOff x="2235747" y="3616583"/>
              <a:chExt cx="421973" cy="566288"/>
            </a:xfrm>
          </p:grpSpPr>
          <p:sp>
            <p:nvSpPr>
              <p:cNvPr id="13" name="Google Shape;327;p11">
                <a:extLst>
                  <a:ext uri="{FF2B5EF4-FFF2-40B4-BE49-F238E27FC236}">
                    <a16:creationId xmlns:a16="http://schemas.microsoft.com/office/drawing/2014/main" id="{6A18796E-255C-F3C7-AA59-EEBF68CC4974}"/>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 name="Google Shape;328;p11">
                <a:extLst>
                  <a:ext uri="{FF2B5EF4-FFF2-40B4-BE49-F238E27FC236}">
                    <a16:creationId xmlns:a16="http://schemas.microsoft.com/office/drawing/2014/main" id="{BFD07105-7177-424E-2AEE-4CBD97BA2C2A}"/>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pic>
        <p:nvPicPr>
          <p:cNvPr id="307" name="Google Shape;307;p9"/>
          <p:cNvPicPr preferRelativeResize="0">
            <a:picLocks noGrp="1"/>
          </p:cNvPicPr>
          <p:nvPr>
            <p:ph type="pic" idx="3"/>
          </p:nvPr>
        </p:nvPicPr>
        <p:blipFill>
          <a:blip r:embed="rId3" cstate="email">
            <a:extLst>
              <a:ext uri="{28A0092B-C50C-407E-A947-70E740481C1C}">
                <a14:useLocalDpi xmlns:a14="http://schemas.microsoft.com/office/drawing/2010/main"/>
              </a:ext>
            </a:extLst>
          </a:blip>
          <a:srcRect/>
          <a:stretch/>
        </p:blipFill>
        <p:spPr>
          <a:xfrm>
            <a:off x="6545263" y="1452563"/>
            <a:ext cx="5646737" cy="4656137"/>
          </a:xfrm>
          <a:prstGeom prst="rect">
            <a:avLst/>
          </a:prstGeom>
          <a:solidFill>
            <a:srgbClr val="D8D8D8"/>
          </a:solidFill>
          <a:ln>
            <a:noFill/>
          </a:ln>
        </p:spPr>
      </p:pic>
      <p:sp>
        <p:nvSpPr>
          <p:cNvPr id="4" name="Google Shape;298;p8">
            <a:extLst>
              <a:ext uri="{FF2B5EF4-FFF2-40B4-BE49-F238E27FC236}">
                <a16:creationId xmlns:a16="http://schemas.microsoft.com/office/drawing/2014/main" id="{4E39B2A3-1BC9-8FB5-65DE-A266324F3AD9}"/>
              </a:ext>
            </a:extLst>
          </p:cNvPr>
          <p:cNvSpPr txBox="1">
            <a:spLocks/>
          </p:cNvSpPr>
          <p:nvPr/>
        </p:nvSpPr>
        <p:spPr>
          <a:xfrm>
            <a:off x="890574" y="4138367"/>
            <a:ext cx="5800682" cy="212704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dirty="0"/>
              <a:t>The enhanced resilience of people, communities and ecosystems is key to sustainable food and agricultural systems.</a:t>
            </a:r>
          </a:p>
        </p:txBody>
      </p:sp>
      <p:sp>
        <p:nvSpPr>
          <p:cNvPr id="5" name="Google Shape;299;p8">
            <a:extLst>
              <a:ext uri="{FF2B5EF4-FFF2-40B4-BE49-F238E27FC236}">
                <a16:creationId xmlns:a16="http://schemas.microsoft.com/office/drawing/2014/main" id="{067D0263-D785-3F05-92FC-2F33B14FE076}"/>
              </a:ext>
            </a:extLst>
          </p:cNvPr>
          <p:cNvSpPr txBox="1">
            <a:spLocks/>
          </p:cNvSpPr>
          <p:nvPr/>
        </p:nvSpPr>
        <p:spPr>
          <a:xfrm>
            <a:off x="808140" y="489879"/>
            <a:ext cx="4990998" cy="56232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b="1" dirty="0">
                <a:solidFill>
                  <a:srgbClr val="78AB33"/>
                </a:solidFill>
              </a:rPr>
              <a:t>Recycling:</a:t>
            </a:r>
          </a:p>
        </p:txBody>
      </p:sp>
      <p:sp>
        <p:nvSpPr>
          <p:cNvPr id="8" name="Google Shape;298;p8">
            <a:extLst>
              <a:ext uri="{FF2B5EF4-FFF2-40B4-BE49-F238E27FC236}">
                <a16:creationId xmlns:a16="http://schemas.microsoft.com/office/drawing/2014/main" id="{E7A9998B-15A9-218B-AB89-40BAB4922765}"/>
              </a:ext>
            </a:extLst>
          </p:cNvPr>
          <p:cNvSpPr txBox="1">
            <a:spLocks/>
          </p:cNvSpPr>
          <p:nvPr/>
        </p:nvSpPr>
        <p:spPr>
          <a:xfrm>
            <a:off x="890574" y="1046953"/>
            <a:ext cx="5800681" cy="212704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dirty="0"/>
              <a:t>Agroecology promotes the recycling and reuse of resources within agricultural systems. Organic matter, nutrients, and energy are recycled through processes such as composting, crop residue incorporation, and biological nitrogen fixation, reducing environmental &amp; economic costs.</a:t>
            </a:r>
          </a:p>
        </p:txBody>
      </p:sp>
      <p:sp>
        <p:nvSpPr>
          <p:cNvPr id="9" name="Google Shape;299;p8">
            <a:extLst>
              <a:ext uri="{FF2B5EF4-FFF2-40B4-BE49-F238E27FC236}">
                <a16:creationId xmlns:a16="http://schemas.microsoft.com/office/drawing/2014/main" id="{F48F1F83-4DCE-7674-3C9C-77CF91DB8139}"/>
              </a:ext>
            </a:extLst>
          </p:cNvPr>
          <p:cNvSpPr txBox="1">
            <a:spLocks/>
          </p:cNvSpPr>
          <p:nvPr/>
        </p:nvSpPr>
        <p:spPr>
          <a:xfrm>
            <a:off x="808140" y="3576046"/>
            <a:ext cx="4990998" cy="56232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b="1" dirty="0">
                <a:solidFill>
                  <a:srgbClr val="78AB33"/>
                </a:solidFill>
              </a:rPr>
              <a:t>Resilience:</a:t>
            </a:r>
          </a:p>
        </p:txBody>
      </p:sp>
      <p:grpSp>
        <p:nvGrpSpPr>
          <p:cNvPr id="2" name="Google Shape;321;p11">
            <a:extLst>
              <a:ext uri="{FF2B5EF4-FFF2-40B4-BE49-F238E27FC236}">
                <a16:creationId xmlns:a16="http://schemas.microsoft.com/office/drawing/2014/main" id="{98A47E70-AA91-C136-2857-823389397279}"/>
              </a:ext>
            </a:extLst>
          </p:cNvPr>
          <p:cNvGrpSpPr/>
          <p:nvPr/>
        </p:nvGrpSpPr>
        <p:grpSpPr>
          <a:xfrm rot="3730759">
            <a:off x="10980894" y="500089"/>
            <a:ext cx="949887" cy="1163493"/>
            <a:chOff x="7602444" y="4967675"/>
            <a:chExt cx="483620" cy="592374"/>
          </a:xfrm>
        </p:grpSpPr>
        <p:grpSp>
          <p:nvGrpSpPr>
            <p:cNvPr id="3" name="Google Shape;322;p11">
              <a:extLst>
                <a:ext uri="{FF2B5EF4-FFF2-40B4-BE49-F238E27FC236}">
                  <a16:creationId xmlns:a16="http://schemas.microsoft.com/office/drawing/2014/main" id="{12F9DF1E-8DCB-6572-FF5F-09138F2F997E}"/>
                </a:ext>
              </a:extLst>
            </p:cNvPr>
            <p:cNvGrpSpPr/>
            <p:nvPr/>
          </p:nvGrpSpPr>
          <p:grpSpPr>
            <a:xfrm>
              <a:off x="7618661" y="4967675"/>
              <a:ext cx="467403" cy="507609"/>
              <a:chOff x="2251964" y="3590497"/>
              <a:chExt cx="467403" cy="507609"/>
            </a:xfrm>
          </p:grpSpPr>
          <p:sp>
            <p:nvSpPr>
              <p:cNvPr id="11" name="Google Shape;323;p11">
                <a:extLst>
                  <a:ext uri="{FF2B5EF4-FFF2-40B4-BE49-F238E27FC236}">
                    <a16:creationId xmlns:a16="http://schemas.microsoft.com/office/drawing/2014/main" id="{C017378B-CA55-E6CF-C14D-98DA355E52AA}"/>
                  </a:ext>
                </a:extLst>
              </p:cNvPr>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 name="Google Shape;324;p11">
                <a:extLst>
                  <a:ext uri="{FF2B5EF4-FFF2-40B4-BE49-F238E27FC236}">
                    <a16:creationId xmlns:a16="http://schemas.microsoft.com/office/drawing/2014/main" id="{5EABCA64-74CA-5E27-8DBC-D192336A47CC}"/>
                  </a:ext>
                </a:extLst>
              </p:cNvPr>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 name="Google Shape;325;p11">
                <a:extLst>
                  <a:ext uri="{FF2B5EF4-FFF2-40B4-BE49-F238E27FC236}">
                    <a16:creationId xmlns:a16="http://schemas.microsoft.com/office/drawing/2014/main" id="{96225709-49C1-2532-3C5D-3B125DDD58EB}"/>
                  </a:ext>
                </a:extLst>
              </p:cNvPr>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6" name="Google Shape;326;p11">
              <a:extLst>
                <a:ext uri="{FF2B5EF4-FFF2-40B4-BE49-F238E27FC236}">
                  <a16:creationId xmlns:a16="http://schemas.microsoft.com/office/drawing/2014/main" id="{E549A8A1-3D8E-E1D2-44E9-587C3121EEE7}"/>
                </a:ext>
              </a:extLst>
            </p:cNvPr>
            <p:cNvGrpSpPr/>
            <p:nvPr/>
          </p:nvGrpSpPr>
          <p:grpSpPr>
            <a:xfrm>
              <a:off x="7602444" y="4993761"/>
              <a:ext cx="421973" cy="566288"/>
              <a:chOff x="2235747" y="3616583"/>
              <a:chExt cx="421973" cy="566288"/>
            </a:xfrm>
          </p:grpSpPr>
          <p:sp>
            <p:nvSpPr>
              <p:cNvPr id="7" name="Google Shape;327;p11">
                <a:extLst>
                  <a:ext uri="{FF2B5EF4-FFF2-40B4-BE49-F238E27FC236}">
                    <a16:creationId xmlns:a16="http://schemas.microsoft.com/office/drawing/2014/main" id="{7148EB55-A20D-3CE8-A154-D5CCCA21095E}"/>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 name="Google Shape;328;p11">
                <a:extLst>
                  <a:ext uri="{FF2B5EF4-FFF2-40B4-BE49-F238E27FC236}">
                    <a16:creationId xmlns:a16="http://schemas.microsoft.com/office/drawing/2014/main" id="{880EC192-F8B7-3689-3601-4EA553983C21}"/>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extLst>
      <p:ext uri="{BB962C8B-B14F-4D97-AF65-F5344CB8AC3E}">
        <p14:creationId xmlns:p14="http://schemas.microsoft.com/office/powerpoint/2010/main" val="41055771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10"/>
          <p:cNvSpPr txBox="1">
            <a:spLocks noGrp="1"/>
          </p:cNvSpPr>
          <p:nvPr>
            <p:ph type="body" idx="1"/>
          </p:nvPr>
        </p:nvSpPr>
        <p:spPr>
          <a:xfrm>
            <a:off x="950809" y="1248167"/>
            <a:ext cx="5594453" cy="302597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dirty="0"/>
              <a:t>Protecting and improving rural livelihoods, equity and social well-being is essential for sustainable food and agricultural systems. Practices such as participatory decision-making, traditions, and cultural heritage are valued alongside ecological and economic considerations.</a:t>
            </a:r>
            <a:endParaRPr dirty="0"/>
          </a:p>
        </p:txBody>
      </p:sp>
      <p:sp>
        <p:nvSpPr>
          <p:cNvPr id="313" name="Google Shape;313;p10"/>
          <p:cNvSpPr txBox="1">
            <a:spLocks noGrp="1"/>
          </p:cNvSpPr>
          <p:nvPr>
            <p:ph type="body" idx="2"/>
          </p:nvPr>
        </p:nvSpPr>
        <p:spPr>
          <a:xfrm>
            <a:off x="780024" y="685846"/>
            <a:ext cx="4990998" cy="5623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3600"/>
              <a:buNone/>
            </a:pPr>
            <a:r>
              <a:rPr lang="en-US" b="1" dirty="0">
                <a:solidFill>
                  <a:srgbClr val="78AB33"/>
                </a:solidFill>
              </a:rPr>
              <a:t>Human &amp; Social Values:</a:t>
            </a:r>
            <a:endParaRPr b="1" dirty="0">
              <a:solidFill>
                <a:srgbClr val="78AB33"/>
              </a:solidFill>
            </a:endParaRPr>
          </a:p>
        </p:txBody>
      </p:sp>
      <p:pic>
        <p:nvPicPr>
          <p:cNvPr id="314" name="Google Shape;314;p10" descr="Passing bread during Hanukkah"/>
          <p:cNvPicPr preferRelativeResize="0">
            <a:picLocks noGrp="1"/>
          </p:cNvPicPr>
          <p:nvPr>
            <p:ph type="pic" idx="3"/>
          </p:nvPr>
        </p:nvPicPr>
        <p:blipFill>
          <a:blip r:embed="rId3" cstate="email">
            <a:extLst>
              <a:ext uri="{28A0092B-C50C-407E-A947-70E740481C1C}">
                <a14:useLocalDpi xmlns:a14="http://schemas.microsoft.com/office/drawing/2010/main"/>
              </a:ext>
            </a:extLst>
          </a:blip>
          <a:srcRect/>
          <a:stretch/>
        </p:blipFill>
        <p:spPr>
          <a:xfrm>
            <a:off x="6545263" y="1452563"/>
            <a:ext cx="5646737" cy="4656137"/>
          </a:xfrm>
          <a:prstGeom prst="rect">
            <a:avLst/>
          </a:prstGeom>
          <a:solidFill>
            <a:srgbClr val="D8D8D8"/>
          </a:solidFill>
          <a:ln>
            <a:noFill/>
          </a:ln>
        </p:spPr>
      </p:pic>
      <p:sp>
        <p:nvSpPr>
          <p:cNvPr id="2" name="Google Shape;298;p8">
            <a:extLst>
              <a:ext uri="{FF2B5EF4-FFF2-40B4-BE49-F238E27FC236}">
                <a16:creationId xmlns:a16="http://schemas.microsoft.com/office/drawing/2014/main" id="{B865EA65-A5EA-2872-9F21-DD9008565A3A}"/>
              </a:ext>
            </a:extLst>
          </p:cNvPr>
          <p:cNvSpPr txBox="1">
            <a:spLocks/>
          </p:cNvSpPr>
          <p:nvPr/>
        </p:nvSpPr>
        <p:spPr>
          <a:xfrm>
            <a:off x="950809" y="4274142"/>
            <a:ext cx="5800682" cy="212704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dirty="0"/>
              <a:t>By supporting healthy, diversified and culturally appropriate diets, agroecology contributes to food security and nutrition while maintaining the health of ecosystems.</a:t>
            </a:r>
          </a:p>
        </p:txBody>
      </p:sp>
      <p:sp>
        <p:nvSpPr>
          <p:cNvPr id="3" name="Google Shape;299;p8">
            <a:extLst>
              <a:ext uri="{FF2B5EF4-FFF2-40B4-BE49-F238E27FC236}">
                <a16:creationId xmlns:a16="http://schemas.microsoft.com/office/drawing/2014/main" id="{C15A0FB9-7E86-B8EB-DD96-6A4B9850F34B}"/>
              </a:ext>
            </a:extLst>
          </p:cNvPr>
          <p:cNvSpPr txBox="1">
            <a:spLocks/>
          </p:cNvSpPr>
          <p:nvPr/>
        </p:nvSpPr>
        <p:spPr>
          <a:xfrm>
            <a:off x="780024" y="3711821"/>
            <a:ext cx="5287860" cy="56232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b="1" dirty="0">
                <a:solidFill>
                  <a:srgbClr val="78AB33"/>
                </a:solidFill>
              </a:rPr>
              <a:t>Culture &amp; Food Traditions:</a:t>
            </a:r>
          </a:p>
        </p:txBody>
      </p:sp>
      <p:grpSp>
        <p:nvGrpSpPr>
          <p:cNvPr id="4" name="Google Shape;321;p11">
            <a:extLst>
              <a:ext uri="{FF2B5EF4-FFF2-40B4-BE49-F238E27FC236}">
                <a16:creationId xmlns:a16="http://schemas.microsoft.com/office/drawing/2014/main" id="{F9C279D1-8628-265C-91DE-80CE72B4E40F}"/>
              </a:ext>
            </a:extLst>
          </p:cNvPr>
          <p:cNvGrpSpPr/>
          <p:nvPr/>
        </p:nvGrpSpPr>
        <p:grpSpPr>
          <a:xfrm rot="3730759">
            <a:off x="10980894" y="500089"/>
            <a:ext cx="949887" cy="1163493"/>
            <a:chOff x="7602444" y="4967675"/>
            <a:chExt cx="483620" cy="592374"/>
          </a:xfrm>
        </p:grpSpPr>
        <p:grpSp>
          <p:nvGrpSpPr>
            <p:cNvPr id="5" name="Google Shape;322;p11">
              <a:extLst>
                <a:ext uri="{FF2B5EF4-FFF2-40B4-BE49-F238E27FC236}">
                  <a16:creationId xmlns:a16="http://schemas.microsoft.com/office/drawing/2014/main" id="{3F3DDF75-357E-2576-0CA1-A57EC4686C0F}"/>
                </a:ext>
              </a:extLst>
            </p:cNvPr>
            <p:cNvGrpSpPr/>
            <p:nvPr/>
          </p:nvGrpSpPr>
          <p:grpSpPr>
            <a:xfrm>
              <a:off x="7618661" y="4967675"/>
              <a:ext cx="467403" cy="507609"/>
              <a:chOff x="2251964" y="3590497"/>
              <a:chExt cx="467403" cy="507609"/>
            </a:xfrm>
          </p:grpSpPr>
          <p:sp>
            <p:nvSpPr>
              <p:cNvPr id="9" name="Google Shape;323;p11">
                <a:extLst>
                  <a:ext uri="{FF2B5EF4-FFF2-40B4-BE49-F238E27FC236}">
                    <a16:creationId xmlns:a16="http://schemas.microsoft.com/office/drawing/2014/main" id="{CA4300A2-890A-12B8-6EF1-725C17A72E38}"/>
                  </a:ext>
                </a:extLst>
              </p:cNvPr>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 name="Google Shape;324;p11">
                <a:extLst>
                  <a:ext uri="{FF2B5EF4-FFF2-40B4-BE49-F238E27FC236}">
                    <a16:creationId xmlns:a16="http://schemas.microsoft.com/office/drawing/2014/main" id="{1A75175F-FA5F-546B-F52F-3210FCE85E91}"/>
                  </a:ext>
                </a:extLst>
              </p:cNvPr>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325;p11">
                <a:extLst>
                  <a:ext uri="{FF2B5EF4-FFF2-40B4-BE49-F238E27FC236}">
                    <a16:creationId xmlns:a16="http://schemas.microsoft.com/office/drawing/2014/main" id="{30E4C509-3DF9-9767-B741-4798535B45FD}"/>
                  </a:ext>
                </a:extLst>
              </p:cNvPr>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6" name="Google Shape;326;p11">
              <a:extLst>
                <a:ext uri="{FF2B5EF4-FFF2-40B4-BE49-F238E27FC236}">
                  <a16:creationId xmlns:a16="http://schemas.microsoft.com/office/drawing/2014/main" id="{3AD72CA3-DFEF-610A-96E2-EF2F5C295065}"/>
                </a:ext>
              </a:extLst>
            </p:cNvPr>
            <p:cNvGrpSpPr/>
            <p:nvPr/>
          </p:nvGrpSpPr>
          <p:grpSpPr>
            <a:xfrm>
              <a:off x="7602444" y="4993761"/>
              <a:ext cx="421973" cy="566288"/>
              <a:chOff x="2235747" y="3616583"/>
              <a:chExt cx="421973" cy="566288"/>
            </a:xfrm>
          </p:grpSpPr>
          <p:sp>
            <p:nvSpPr>
              <p:cNvPr id="7" name="Google Shape;327;p11">
                <a:extLst>
                  <a:ext uri="{FF2B5EF4-FFF2-40B4-BE49-F238E27FC236}">
                    <a16:creationId xmlns:a16="http://schemas.microsoft.com/office/drawing/2014/main" id="{FAB1BCB9-C37F-480F-00B6-6A235E30E0FF}"/>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 name="Google Shape;328;p11">
                <a:extLst>
                  <a:ext uri="{FF2B5EF4-FFF2-40B4-BE49-F238E27FC236}">
                    <a16:creationId xmlns:a16="http://schemas.microsoft.com/office/drawing/2014/main" id="{FCFF215B-1043-6249-D79F-A237ECCD2B8E}"/>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10"/>
          <p:cNvSpPr txBox="1">
            <a:spLocks noGrp="1"/>
          </p:cNvSpPr>
          <p:nvPr>
            <p:ph type="body" idx="1"/>
          </p:nvPr>
        </p:nvSpPr>
        <p:spPr>
          <a:xfrm>
            <a:off x="950809" y="1248167"/>
            <a:ext cx="5594453" cy="302597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dirty="0"/>
              <a:t>Sustainable food and agriculture systems require responsible and effective governance mechanisms &amp; policies at different scales – from local to national to global.</a:t>
            </a:r>
            <a:endParaRPr dirty="0"/>
          </a:p>
        </p:txBody>
      </p:sp>
      <p:sp>
        <p:nvSpPr>
          <p:cNvPr id="313" name="Google Shape;313;p10"/>
          <p:cNvSpPr txBox="1">
            <a:spLocks noGrp="1"/>
          </p:cNvSpPr>
          <p:nvPr>
            <p:ph type="body" idx="2"/>
          </p:nvPr>
        </p:nvSpPr>
        <p:spPr>
          <a:xfrm>
            <a:off x="780024" y="685846"/>
            <a:ext cx="4990998" cy="5623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3600"/>
              <a:buNone/>
            </a:pPr>
            <a:r>
              <a:rPr lang="en-US" b="1" dirty="0">
                <a:solidFill>
                  <a:srgbClr val="78AB33"/>
                </a:solidFill>
              </a:rPr>
              <a:t>Responsible Governance:</a:t>
            </a:r>
            <a:endParaRPr b="1" dirty="0">
              <a:solidFill>
                <a:srgbClr val="78AB33"/>
              </a:solidFill>
            </a:endParaRPr>
          </a:p>
        </p:txBody>
      </p:sp>
      <p:pic>
        <p:nvPicPr>
          <p:cNvPr id="314" name="Google Shape;314;p10" descr="Waterdrop on leaf"/>
          <p:cNvPicPr preferRelativeResize="0">
            <a:picLocks noGrp="1"/>
          </p:cNvPicPr>
          <p:nvPr>
            <p:ph type="pic" idx="3"/>
          </p:nvPr>
        </p:nvPicPr>
        <p:blipFill>
          <a:blip r:embed="rId3" cstate="email">
            <a:extLst>
              <a:ext uri="{28A0092B-C50C-407E-A947-70E740481C1C}">
                <a14:useLocalDpi xmlns:a14="http://schemas.microsoft.com/office/drawing/2010/main"/>
              </a:ext>
            </a:extLst>
          </a:blip>
          <a:srcRect/>
          <a:stretch/>
        </p:blipFill>
        <p:spPr>
          <a:xfrm>
            <a:off x="6545263" y="1382091"/>
            <a:ext cx="5646737" cy="4656137"/>
          </a:xfrm>
          <a:prstGeom prst="rect">
            <a:avLst/>
          </a:prstGeom>
          <a:solidFill>
            <a:srgbClr val="D8D8D8"/>
          </a:solidFill>
          <a:ln>
            <a:noFill/>
          </a:ln>
        </p:spPr>
      </p:pic>
      <p:sp>
        <p:nvSpPr>
          <p:cNvPr id="2" name="Google Shape;298;p8">
            <a:extLst>
              <a:ext uri="{FF2B5EF4-FFF2-40B4-BE49-F238E27FC236}">
                <a16:creationId xmlns:a16="http://schemas.microsoft.com/office/drawing/2014/main" id="{B865EA65-A5EA-2872-9F21-DD9008565A3A}"/>
              </a:ext>
            </a:extLst>
          </p:cNvPr>
          <p:cNvSpPr txBox="1">
            <a:spLocks/>
          </p:cNvSpPr>
          <p:nvPr/>
        </p:nvSpPr>
        <p:spPr>
          <a:xfrm>
            <a:off x="950809" y="3595182"/>
            <a:ext cx="5800682" cy="212704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dirty="0"/>
              <a:t>Agroecology advocates for circular and solidarity economies that reconnect producers &amp; consumers and provide innovative solutions for living within our planetary boundaries while ensuring the social foundation for inclusive and 	sustainable development.</a:t>
            </a:r>
          </a:p>
        </p:txBody>
      </p:sp>
      <p:sp>
        <p:nvSpPr>
          <p:cNvPr id="3" name="Google Shape;299;p8">
            <a:extLst>
              <a:ext uri="{FF2B5EF4-FFF2-40B4-BE49-F238E27FC236}">
                <a16:creationId xmlns:a16="http://schemas.microsoft.com/office/drawing/2014/main" id="{C15A0FB9-7E86-B8EB-DD96-6A4B9850F34B}"/>
              </a:ext>
            </a:extLst>
          </p:cNvPr>
          <p:cNvSpPr txBox="1">
            <a:spLocks/>
          </p:cNvSpPr>
          <p:nvPr/>
        </p:nvSpPr>
        <p:spPr>
          <a:xfrm>
            <a:off x="780024" y="3029505"/>
            <a:ext cx="6330781" cy="56232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b="1" dirty="0">
                <a:solidFill>
                  <a:srgbClr val="78AB33"/>
                </a:solidFill>
              </a:rPr>
              <a:t>Circular &amp; Solidarity Economy:</a:t>
            </a:r>
          </a:p>
        </p:txBody>
      </p:sp>
      <p:grpSp>
        <p:nvGrpSpPr>
          <p:cNvPr id="4" name="Google Shape;321;p11">
            <a:extLst>
              <a:ext uri="{FF2B5EF4-FFF2-40B4-BE49-F238E27FC236}">
                <a16:creationId xmlns:a16="http://schemas.microsoft.com/office/drawing/2014/main" id="{48A4E34F-D4E3-4C18-A833-EF4BB82F5550}"/>
              </a:ext>
            </a:extLst>
          </p:cNvPr>
          <p:cNvGrpSpPr/>
          <p:nvPr/>
        </p:nvGrpSpPr>
        <p:grpSpPr>
          <a:xfrm rot="3730759">
            <a:off x="10980894" y="500089"/>
            <a:ext cx="949887" cy="1163493"/>
            <a:chOff x="7602444" y="4967675"/>
            <a:chExt cx="483620" cy="592374"/>
          </a:xfrm>
        </p:grpSpPr>
        <p:grpSp>
          <p:nvGrpSpPr>
            <p:cNvPr id="5" name="Google Shape;322;p11">
              <a:extLst>
                <a:ext uri="{FF2B5EF4-FFF2-40B4-BE49-F238E27FC236}">
                  <a16:creationId xmlns:a16="http://schemas.microsoft.com/office/drawing/2014/main" id="{381DC884-DCF0-2F13-B73E-0D97A8D60ADC}"/>
                </a:ext>
              </a:extLst>
            </p:cNvPr>
            <p:cNvGrpSpPr/>
            <p:nvPr/>
          </p:nvGrpSpPr>
          <p:grpSpPr>
            <a:xfrm>
              <a:off x="7618661" y="4967675"/>
              <a:ext cx="467403" cy="507609"/>
              <a:chOff x="2251964" y="3590497"/>
              <a:chExt cx="467403" cy="507609"/>
            </a:xfrm>
          </p:grpSpPr>
          <p:sp>
            <p:nvSpPr>
              <p:cNvPr id="9" name="Google Shape;323;p11">
                <a:extLst>
                  <a:ext uri="{FF2B5EF4-FFF2-40B4-BE49-F238E27FC236}">
                    <a16:creationId xmlns:a16="http://schemas.microsoft.com/office/drawing/2014/main" id="{5FE947D5-974B-F5C7-9E81-E3F916669AAC}"/>
                  </a:ext>
                </a:extLst>
              </p:cNvPr>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 name="Google Shape;324;p11">
                <a:extLst>
                  <a:ext uri="{FF2B5EF4-FFF2-40B4-BE49-F238E27FC236}">
                    <a16:creationId xmlns:a16="http://schemas.microsoft.com/office/drawing/2014/main" id="{C23A8573-4A6B-A2F3-A4A7-3094B347EE54}"/>
                  </a:ext>
                </a:extLst>
              </p:cNvPr>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325;p11">
                <a:extLst>
                  <a:ext uri="{FF2B5EF4-FFF2-40B4-BE49-F238E27FC236}">
                    <a16:creationId xmlns:a16="http://schemas.microsoft.com/office/drawing/2014/main" id="{F8B5B06F-C413-F8AC-65BF-831A27DF5484}"/>
                  </a:ext>
                </a:extLst>
              </p:cNvPr>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6" name="Google Shape;326;p11">
              <a:extLst>
                <a:ext uri="{FF2B5EF4-FFF2-40B4-BE49-F238E27FC236}">
                  <a16:creationId xmlns:a16="http://schemas.microsoft.com/office/drawing/2014/main" id="{8E75381D-9768-5604-EC46-1F3EF0858EEA}"/>
                </a:ext>
              </a:extLst>
            </p:cNvPr>
            <p:cNvGrpSpPr/>
            <p:nvPr/>
          </p:nvGrpSpPr>
          <p:grpSpPr>
            <a:xfrm>
              <a:off x="7602444" y="4993761"/>
              <a:ext cx="421973" cy="566288"/>
              <a:chOff x="2235747" y="3616583"/>
              <a:chExt cx="421973" cy="566288"/>
            </a:xfrm>
          </p:grpSpPr>
          <p:sp>
            <p:nvSpPr>
              <p:cNvPr id="7" name="Google Shape;327;p11">
                <a:extLst>
                  <a:ext uri="{FF2B5EF4-FFF2-40B4-BE49-F238E27FC236}">
                    <a16:creationId xmlns:a16="http://schemas.microsoft.com/office/drawing/2014/main" id="{1B774F62-7CEE-DE54-4097-AA06948CF662}"/>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 name="Google Shape;328;p11">
                <a:extLst>
                  <a:ext uri="{FF2B5EF4-FFF2-40B4-BE49-F238E27FC236}">
                    <a16:creationId xmlns:a16="http://schemas.microsoft.com/office/drawing/2014/main" id="{500F7A2A-4A7B-7DF9-7D68-6EF90D0F3ADE}"/>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extLst>
      <p:ext uri="{BB962C8B-B14F-4D97-AF65-F5344CB8AC3E}">
        <p14:creationId xmlns:p14="http://schemas.microsoft.com/office/powerpoint/2010/main" val="37675027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hlinkClick r:id="rId2"/>
            <a:extLst>
              <a:ext uri="{FF2B5EF4-FFF2-40B4-BE49-F238E27FC236}">
                <a16:creationId xmlns:a16="http://schemas.microsoft.com/office/drawing/2014/main" id="{FD220A16-64D5-CCC6-5511-CEA390587F79}"/>
              </a:ext>
            </a:extLst>
          </p:cNvPr>
          <p:cNvPicPr>
            <a:picLocks noGrp="1" noChangeAspect="1"/>
          </p:cNvPicPr>
          <p:nvPr>
            <p:ph type="pic" idx="2"/>
          </p:nvPr>
        </p:nvPicPr>
        <p:blipFill rotWithShape="1">
          <a:blip r:embed="rId3"/>
          <a:srcRect l="152"/>
          <a:stretch/>
        </p:blipFill>
        <p:spPr>
          <a:xfrm>
            <a:off x="8912202" y="1246695"/>
            <a:ext cx="2444127" cy="4336988"/>
          </a:xfrm>
          <a:ln>
            <a:solidFill>
              <a:srgbClr val="232323"/>
            </a:solidFill>
          </a:ln>
        </p:spPr>
      </p:pic>
      <p:pic>
        <p:nvPicPr>
          <p:cNvPr id="7" name="Picture 6">
            <a:extLst>
              <a:ext uri="{FF2B5EF4-FFF2-40B4-BE49-F238E27FC236}">
                <a16:creationId xmlns:a16="http://schemas.microsoft.com/office/drawing/2014/main" id="{09A6FF3B-5ED5-0339-891B-53FDDC09E806}"/>
              </a:ext>
            </a:extLst>
          </p:cNvPr>
          <p:cNvPicPr>
            <a:picLocks noChangeAspect="1"/>
          </p:cNvPicPr>
          <p:nvPr/>
        </p:nvPicPr>
        <p:blipFill>
          <a:blip r:embed="rId4"/>
          <a:stretch>
            <a:fillRect/>
          </a:stretch>
        </p:blipFill>
        <p:spPr>
          <a:xfrm>
            <a:off x="6426634" y="1246695"/>
            <a:ext cx="1889924" cy="2672947"/>
          </a:xfrm>
          <a:prstGeom prst="rect">
            <a:avLst/>
          </a:prstGeom>
          <a:ln>
            <a:solidFill>
              <a:srgbClr val="232323"/>
            </a:solidFill>
          </a:ln>
        </p:spPr>
      </p:pic>
      <p:sp>
        <p:nvSpPr>
          <p:cNvPr id="3" name="Text Placeholder 2">
            <a:extLst>
              <a:ext uri="{FF2B5EF4-FFF2-40B4-BE49-F238E27FC236}">
                <a16:creationId xmlns:a16="http://schemas.microsoft.com/office/drawing/2014/main" id="{BCCF850F-B1F2-E94D-B2A5-E6326630E8D1}"/>
              </a:ext>
            </a:extLst>
          </p:cNvPr>
          <p:cNvSpPr>
            <a:spLocks noGrp="1"/>
          </p:cNvSpPr>
          <p:nvPr>
            <p:ph type="body" idx="1"/>
          </p:nvPr>
        </p:nvSpPr>
        <p:spPr>
          <a:xfrm>
            <a:off x="951650" y="1743021"/>
            <a:ext cx="5205881" cy="3291086"/>
          </a:xfrm>
        </p:spPr>
        <p:txBody>
          <a:bodyPr/>
          <a:lstStyle/>
          <a:p>
            <a:pPr marL="36000" indent="0"/>
            <a:r>
              <a:rPr lang="en-IE" dirty="0"/>
              <a:t>In </a:t>
            </a:r>
            <a:r>
              <a:rPr lang="en-US" dirty="0">
                <a:hlinkClick r:id="rId2"/>
              </a:rPr>
              <a:t>The Sustainable Regenerative Farming Systems Guide and learning tool</a:t>
            </a:r>
            <a:r>
              <a:rPr lang="en-US" dirty="0"/>
              <a:t>, one of the case studies…</a:t>
            </a:r>
            <a:r>
              <a:rPr lang="en-US" b="1" dirty="0"/>
              <a:t>The </a:t>
            </a:r>
            <a:r>
              <a:rPr lang="en-US" b="1" dirty="0" err="1"/>
              <a:t>Wańczyk</a:t>
            </a:r>
            <a:r>
              <a:rPr lang="en-US" b="1" dirty="0"/>
              <a:t> ecological farm</a:t>
            </a:r>
            <a:r>
              <a:rPr lang="en-US" dirty="0"/>
              <a:t>, demonstrates the effectiveness of an agroecological approach. They are involved in education, are progressively introducing new products and are benefiting from national support </a:t>
            </a:r>
            <a:r>
              <a:rPr lang="en-US" dirty="0" err="1"/>
              <a:t>programmes</a:t>
            </a:r>
            <a:r>
              <a:rPr lang="en-US" dirty="0"/>
              <a:t>.  </a:t>
            </a:r>
          </a:p>
          <a:p>
            <a:pPr marL="36000" indent="0"/>
            <a:endParaRPr lang="en-IE" dirty="0"/>
          </a:p>
        </p:txBody>
      </p:sp>
      <p:sp>
        <p:nvSpPr>
          <p:cNvPr id="4" name="Text Placeholder 3">
            <a:extLst>
              <a:ext uri="{FF2B5EF4-FFF2-40B4-BE49-F238E27FC236}">
                <a16:creationId xmlns:a16="http://schemas.microsoft.com/office/drawing/2014/main" id="{36EDDAF0-B74A-05BB-F355-CEC640465D8F}"/>
              </a:ext>
            </a:extLst>
          </p:cNvPr>
          <p:cNvSpPr>
            <a:spLocks noGrp="1"/>
          </p:cNvSpPr>
          <p:nvPr>
            <p:ph type="body" idx="3"/>
          </p:nvPr>
        </p:nvSpPr>
        <p:spPr>
          <a:xfrm>
            <a:off x="835671" y="750369"/>
            <a:ext cx="4990998" cy="992652"/>
          </a:xfrm>
        </p:spPr>
        <p:txBody>
          <a:bodyPr/>
          <a:lstStyle/>
          <a:p>
            <a:r>
              <a:rPr lang="en-IE" b="1" dirty="0"/>
              <a:t>Be Inspired…</a:t>
            </a:r>
          </a:p>
        </p:txBody>
      </p:sp>
      <p:sp>
        <p:nvSpPr>
          <p:cNvPr id="8" name="Arrow: Right 7">
            <a:extLst>
              <a:ext uri="{FF2B5EF4-FFF2-40B4-BE49-F238E27FC236}">
                <a16:creationId xmlns:a16="http://schemas.microsoft.com/office/drawing/2014/main" id="{206476F7-6602-7BA3-D6B3-B423AE9DE47E}"/>
              </a:ext>
            </a:extLst>
          </p:cNvPr>
          <p:cNvSpPr/>
          <p:nvPr/>
        </p:nvSpPr>
        <p:spPr>
          <a:xfrm>
            <a:off x="6096000" y="4393580"/>
            <a:ext cx="2512741" cy="992459"/>
          </a:xfrm>
          <a:prstGeom prst="rightArrow">
            <a:avLst/>
          </a:prstGeom>
          <a:solidFill>
            <a:srgbClr val="8DC641"/>
          </a:solidFill>
          <a:ln>
            <a:solidFill>
              <a:srgbClr val="8DC6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E" sz="2000" b="1" dirty="0">
                <a:latin typeface="Calibri" panose="020F0502020204030204" pitchFamily="34" charset="0"/>
                <a:ea typeface="Calibri" panose="020F0502020204030204" pitchFamily="34" charset="0"/>
                <a:cs typeface="Calibri" panose="020F0502020204030204" pitchFamily="34" charset="0"/>
              </a:rPr>
              <a:t>Read the full story</a:t>
            </a:r>
          </a:p>
        </p:txBody>
      </p:sp>
    </p:spTree>
    <p:extLst>
      <p:ext uri="{BB962C8B-B14F-4D97-AF65-F5344CB8AC3E}">
        <p14:creationId xmlns:p14="http://schemas.microsoft.com/office/powerpoint/2010/main" val="24788295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12"/>
          <p:cNvSpPr txBox="1">
            <a:spLocks noGrp="1"/>
          </p:cNvSpPr>
          <p:nvPr>
            <p:ph type="body" idx="1"/>
          </p:nvPr>
        </p:nvSpPr>
        <p:spPr>
          <a:xfrm>
            <a:off x="6186233" y="2341241"/>
            <a:ext cx="5480250" cy="306642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4800"/>
              <a:buNone/>
            </a:pPr>
            <a:r>
              <a:rPr lang="en-US"/>
              <a:t>History &amp; Evolution of Agroecology</a:t>
            </a:r>
            <a:endParaRPr/>
          </a:p>
        </p:txBody>
      </p:sp>
      <p:sp>
        <p:nvSpPr>
          <p:cNvPr id="334" name="Google Shape;334;p12"/>
          <p:cNvSpPr txBox="1">
            <a:spLocks noGrp="1"/>
          </p:cNvSpPr>
          <p:nvPr>
            <p:ph type="body" idx="2"/>
          </p:nvPr>
        </p:nvSpPr>
        <p:spPr>
          <a:xfrm>
            <a:off x="4502882" y="892243"/>
            <a:ext cx="2066906" cy="5822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9000"/>
              <a:buNone/>
            </a:pPr>
            <a:r>
              <a:rPr lang="en-US"/>
              <a:t>02</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EF04003-C04E-6E60-76E4-8AD619AFA8BD}"/>
              </a:ext>
            </a:extLst>
          </p:cNvPr>
          <p:cNvSpPr>
            <a:spLocks noGrp="1"/>
          </p:cNvSpPr>
          <p:nvPr>
            <p:ph type="body" idx="1"/>
          </p:nvPr>
        </p:nvSpPr>
        <p:spPr>
          <a:xfrm>
            <a:off x="898358" y="1949132"/>
            <a:ext cx="5302417" cy="3422968"/>
          </a:xfrm>
        </p:spPr>
        <p:txBody>
          <a:bodyPr/>
          <a:lstStyle/>
          <a:p>
            <a:pPr marL="0" indent="0"/>
            <a:r>
              <a:rPr lang="en-US" dirty="0"/>
              <a:t>The journey of agroecology in Europe has been shaped by a complex interplay of </a:t>
            </a:r>
            <a:r>
              <a:rPr lang="en-US" b="1" dirty="0"/>
              <a:t>scientific, social, economic, and political factors</a:t>
            </a:r>
            <a:r>
              <a:rPr lang="en-US" dirty="0"/>
              <a:t>, reflecting a broader global movement towards more sustainable and resilient food systems.</a:t>
            </a:r>
          </a:p>
          <a:p>
            <a:pPr marL="0" indent="0"/>
            <a:r>
              <a:rPr lang="en-US" dirty="0"/>
              <a:t>In the following slides, you will see in chronological order how this journey transpired.</a:t>
            </a:r>
            <a:endParaRPr lang="en-IE" dirty="0"/>
          </a:p>
        </p:txBody>
      </p:sp>
      <p:sp>
        <p:nvSpPr>
          <p:cNvPr id="3" name="Text Placeholder 2">
            <a:extLst>
              <a:ext uri="{FF2B5EF4-FFF2-40B4-BE49-F238E27FC236}">
                <a16:creationId xmlns:a16="http://schemas.microsoft.com/office/drawing/2014/main" id="{A48ECA20-C4FE-D8D8-7AD6-7AD94D58B6D2}"/>
              </a:ext>
            </a:extLst>
          </p:cNvPr>
          <p:cNvSpPr>
            <a:spLocks noGrp="1"/>
          </p:cNvSpPr>
          <p:nvPr>
            <p:ph type="body" idx="2"/>
          </p:nvPr>
        </p:nvSpPr>
        <p:spPr>
          <a:xfrm>
            <a:off x="820299" y="856788"/>
            <a:ext cx="5646736" cy="992652"/>
          </a:xfrm>
        </p:spPr>
        <p:txBody>
          <a:bodyPr/>
          <a:lstStyle/>
          <a:p>
            <a:pPr marL="0"/>
            <a:r>
              <a:rPr lang="en-IE" b="1" dirty="0"/>
              <a:t>What shaped Agroecology?</a:t>
            </a:r>
          </a:p>
        </p:txBody>
      </p:sp>
      <p:pic>
        <p:nvPicPr>
          <p:cNvPr id="6" name="Picture Placeholder 5" descr="Aspirations to be an astronaut">
            <a:extLst>
              <a:ext uri="{FF2B5EF4-FFF2-40B4-BE49-F238E27FC236}">
                <a16:creationId xmlns:a16="http://schemas.microsoft.com/office/drawing/2014/main" id="{7A8D7DCD-4036-61CD-FE37-FD36BAD776F4}"/>
              </a:ext>
            </a:extLst>
          </p:cNvPr>
          <p:cNvPicPr>
            <a:picLocks noGrp="1" noChangeAspect="1"/>
          </p:cNvPicPr>
          <p:nvPr>
            <p:ph type="pic" idx="3"/>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6327666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13"/>
          <p:cNvSpPr/>
          <p:nvPr/>
        </p:nvSpPr>
        <p:spPr>
          <a:xfrm>
            <a:off x="6071078" y="2927465"/>
            <a:ext cx="1585507" cy="1214148"/>
          </a:xfrm>
          <a:custGeom>
            <a:avLst/>
            <a:gdLst/>
            <a:ahLst/>
            <a:cxnLst/>
            <a:rect l="l" t="t" r="r" b="b"/>
            <a:pathLst>
              <a:path w="3146" h="2406" extrusionOk="0">
                <a:moveTo>
                  <a:pt x="2259" y="1971"/>
                </a:moveTo>
                <a:lnTo>
                  <a:pt x="2259" y="1971"/>
                </a:lnTo>
                <a:cubicBezTo>
                  <a:pt x="2711" y="1519"/>
                  <a:pt x="2946" y="941"/>
                  <a:pt x="3136" y="344"/>
                </a:cubicBezTo>
                <a:cubicBezTo>
                  <a:pt x="3145" y="299"/>
                  <a:pt x="3127" y="271"/>
                  <a:pt x="3082" y="254"/>
                </a:cubicBezTo>
                <a:cubicBezTo>
                  <a:pt x="3045" y="245"/>
                  <a:pt x="3009" y="235"/>
                  <a:pt x="2973" y="217"/>
                </a:cubicBezTo>
                <a:cubicBezTo>
                  <a:pt x="2485" y="82"/>
                  <a:pt x="1997" y="0"/>
                  <a:pt x="1482" y="28"/>
                </a:cubicBezTo>
                <a:cubicBezTo>
                  <a:pt x="1210" y="46"/>
                  <a:pt x="948" y="118"/>
                  <a:pt x="722" y="290"/>
                </a:cubicBezTo>
                <a:cubicBezTo>
                  <a:pt x="342" y="561"/>
                  <a:pt x="162" y="1076"/>
                  <a:pt x="288" y="1519"/>
                </a:cubicBezTo>
                <a:cubicBezTo>
                  <a:pt x="306" y="1573"/>
                  <a:pt x="342" y="1637"/>
                  <a:pt x="324" y="1673"/>
                </a:cubicBezTo>
                <a:cubicBezTo>
                  <a:pt x="306" y="1718"/>
                  <a:pt x="234" y="1736"/>
                  <a:pt x="189" y="1763"/>
                </a:cubicBezTo>
                <a:lnTo>
                  <a:pt x="189" y="1763"/>
                </a:lnTo>
                <a:cubicBezTo>
                  <a:pt x="144" y="1781"/>
                  <a:pt x="107" y="1799"/>
                  <a:pt x="72" y="1817"/>
                </a:cubicBezTo>
                <a:cubicBezTo>
                  <a:pt x="27" y="1844"/>
                  <a:pt x="0" y="1872"/>
                  <a:pt x="27" y="1917"/>
                </a:cubicBezTo>
                <a:cubicBezTo>
                  <a:pt x="45" y="1962"/>
                  <a:pt x="81" y="1971"/>
                  <a:pt x="134" y="1944"/>
                </a:cubicBezTo>
                <a:cubicBezTo>
                  <a:pt x="207" y="1908"/>
                  <a:pt x="279" y="1872"/>
                  <a:pt x="351" y="1826"/>
                </a:cubicBezTo>
                <a:cubicBezTo>
                  <a:pt x="397" y="1808"/>
                  <a:pt x="415" y="1808"/>
                  <a:pt x="442" y="1853"/>
                </a:cubicBezTo>
                <a:cubicBezTo>
                  <a:pt x="604" y="2089"/>
                  <a:pt x="831" y="2233"/>
                  <a:pt x="1102" y="2306"/>
                </a:cubicBezTo>
                <a:cubicBezTo>
                  <a:pt x="1545" y="2405"/>
                  <a:pt x="1933" y="2287"/>
                  <a:pt x="2259" y="1971"/>
                </a:cubicBezTo>
              </a:path>
            </a:pathLst>
          </a:custGeom>
          <a:solidFill>
            <a:srgbClr val="3DB0B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1" name="Google Shape;341;p13"/>
          <p:cNvSpPr/>
          <p:nvPr/>
        </p:nvSpPr>
        <p:spPr>
          <a:xfrm>
            <a:off x="4479933" y="2013758"/>
            <a:ext cx="1587732" cy="1216372"/>
          </a:xfrm>
          <a:custGeom>
            <a:avLst/>
            <a:gdLst/>
            <a:ahLst/>
            <a:cxnLst/>
            <a:rect l="l" t="t" r="r" b="b"/>
            <a:pathLst>
              <a:path w="3147" h="2414" extrusionOk="0">
                <a:moveTo>
                  <a:pt x="886" y="1970"/>
                </a:moveTo>
                <a:lnTo>
                  <a:pt x="886" y="1970"/>
                </a:lnTo>
                <a:cubicBezTo>
                  <a:pt x="434" y="1518"/>
                  <a:pt x="199" y="939"/>
                  <a:pt x="9" y="344"/>
                </a:cubicBezTo>
                <a:cubicBezTo>
                  <a:pt x="0" y="299"/>
                  <a:pt x="18" y="271"/>
                  <a:pt x="63" y="253"/>
                </a:cubicBezTo>
                <a:cubicBezTo>
                  <a:pt x="99" y="244"/>
                  <a:pt x="136" y="235"/>
                  <a:pt x="172" y="226"/>
                </a:cubicBezTo>
                <a:cubicBezTo>
                  <a:pt x="660" y="91"/>
                  <a:pt x="1148" y="0"/>
                  <a:pt x="1664" y="27"/>
                </a:cubicBezTo>
                <a:cubicBezTo>
                  <a:pt x="1935" y="45"/>
                  <a:pt x="2197" y="118"/>
                  <a:pt x="2423" y="290"/>
                </a:cubicBezTo>
                <a:cubicBezTo>
                  <a:pt x="2802" y="570"/>
                  <a:pt x="2983" y="1075"/>
                  <a:pt x="2857" y="1518"/>
                </a:cubicBezTo>
                <a:cubicBezTo>
                  <a:pt x="2839" y="1572"/>
                  <a:pt x="2802" y="1635"/>
                  <a:pt x="2821" y="1672"/>
                </a:cubicBezTo>
                <a:cubicBezTo>
                  <a:pt x="2839" y="1717"/>
                  <a:pt x="2911" y="1735"/>
                  <a:pt x="2956" y="1762"/>
                </a:cubicBezTo>
                <a:lnTo>
                  <a:pt x="2956" y="1762"/>
                </a:lnTo>
                <a:cubicBezTo>
                  <a:pt x="3002" y="1780"/>
                  <a:pt x="3038" y="1807"/>
                  <a:pt x="3074" y="1825"/>
                </a:cubicBezTo>
                <a:cubicBezTo>
                  <a:pt x="3119" y="1843"/>
                  <a:pt x="3146" y="1870"/>
                  <a:pt x="3119" y="1925"/>
                </a:cubicBezTo>
                <a:cubicBezTo>
                  <a:pt x="3101" y="1961"/>
                  <a:pt x="3065" y="1970"/>
                  <a:pt x="3010" y="1943"/>
                </a:cubicBezTo>
                <a:cubicBezTo>
                  <a:pt x="2938" y="1906"/>
                  <a:pt x="2866" y="1870"/>
                  <a:pt x="2794" y="1834"/>
                </a:cubicBezTo>
                <a:cubicBezTo>
                  <a:pt x="2748" y="1807"/>
                  <a:pt x="2730" y="1807"/>
                  <a:pt x="2703" y="1852"/>
                </a:cubicBezTo>
                <a:cubicBezTo>
                  <a:pt x="2540" y="2087"/>
                  <a:pt x="2314" y="2241"/>
                  <a:pt x="2043" y="2304"/>
                </a:cubicBezTo>
                <a:cubicBezTo>
                  <a:pt x="1600" y="2413"/>
                  <a:pt x="1211" y="2286"/>
                  <a:pt x="886" y="1970"/>
                </a:cubicBezTo>
              </a:path>
            </a:pathLst>
          </a:custGeom>
          <a:solidFill>
            <a:srgbClr val="75A94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2" name="Google Shape;342;p13"/>
          <p:cNvSpPr/>
          <p:nvPr/>
        </p:nvSpPr>
        <p:spPr>
          <a:xfrm>
            <a:off x="4479933" y="3902219"/>
            <a:ext cx="1587732" cy="1211923"/>
          </a:xfrm>
          <a:custGeom>
            <a:avLst/>
            <a:gdLst/>
            <a:ahLst/>
            <a:cxnLst/>
            <a:rect l="l" t="t" r="r" b="b"/>
            <a:pathLst>
              <a:path w="3147" h="2405" extrusionOk="0">
                <a:moveTo>
                  <a:pt x="886" y="1970"/>
                </a:moveTo>
                <a:lnTo>
                  <a:pt x="886" y="1970"/>
                </a:lnTo>
                <a:cubicBezTo>
                  <a:pt x="434" y="1518"/>
                  <a:pt x="199" y="940"/>
                  <a:pt x="9" y="343"/>
                </a:cubicBezTo>
                <a:cubicBezTo>
                  <a:pt x="0" y="298"/>
                  <a:pt x="18" y="271"/>
                  <a:pt x="63" y="253"/>
                </a:cubicBezTo>
                <a:cubicBezTo>
                  <a:pt x="99" y="243"/>
                  <a:pt x="136" y="234"/>
                  <a:pt x="172" y="226"/>
                </a:cubicBezTo>
                <a:cubicBezTo>
                  <a:pt x="660" y="90"/>
                  <a:pt x="1148" y="0"/>
                  <a:pt x="1664" y="27"/>
                </a:cubicBezTo>
                <a:cubicBezTo>
                  <a:pt x="1935" y="45"/>
                  <a:pt x="2197" y="117"/>
                  <a:pt x="2423" y="289"/>
                </a:cubicBezTo>
                <a:cubicBezTo>
                  <a:pt x="2802" y="560"/>
                  <a:pt x="2983" y="1075"/>
                  <a:pt x="2857" y="1518"/>
                </a:cubicBezTo>
                <a:cubicBezTo>
                  <a:pt x="2839" y="1572"/>
                  <a:pt x="2802" y="1636"/>
                  <a:pt x="2821" y="1672"/>
                </a:cubicBezTo>
                <a:cubicBezTo>
                  <a:pt x="2839" y="1717"/>
                  <a:pt x="2911" y="1735"/>
                  <a:pt x="2956" y="1762"/>
                </a:cubicBezTo>
                <a:lnTo>
                  <a:pt x="2956" y="1762"/>
                </a:lnTo>
                <a:cubicBezTo>
                  <a:pt x="3002" y="1780"/>
                  <a:pt x="3038" y="1798"/>
                  <a:pt x="3074" y="1825"/>
                </a:cubicBezTo>
                <a:cubicBezTo>
                  <a:pt x="3119" y="1844"/>
                  <a:pt x="3146" y="1871"/>
                  <a:pt x="3119" y="1925"/>
                </a:cubicBezTo>
                <a:cubicBezTo>
                  <a:pt x="3101" y="1961"/>
                  <a:pt x="3065" y="1970"/>
                  <a:pt x="3010" y="1943"/>
                </a:cubicBezTo>
                <a:cubicBezTo>
                  <a:pt x="2938" y="1907"/>
                  <a:pt x="2866" y="1871"/>
                  <a:pt x="2794" y="1825"/>
                </a:cubicBezTo>
                <a:cubicBezTo>
                  <a:pt x="2748" y="1808"/>
                  <a:pt x="2730" y="1808"/>
                  <a:pt x="2703" y="1853"/>
                </a:cubicBezTo>
                <a:cubicBezTo>
                  <a:pt x="2540" y="2088"/>
                  <a:pt x="2314" y="2241"/>
                  <a:pt x="2043" y="2305"/>
                </a:cubicBezTo>
                <a:cubicBezTo>
                  <a:pt x="1600" y="2404"/>
                  <a:pt x="1211" y="2287"/>
                  <a:pt x="886" y="1970"/>
                </a:cubicBezTo>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3" name="Google Shape;343;p13"/>
          <p:cNvSpPr/>
          <p:nvPr/>
        </p:nvSpPr>
        <p:spPr>
          <a:xfrm>
            <a:off x="6037072" y="4960540"/>
            <a:ext cx="1585507" cy="1218595"/>
          </a:xfrm>
          <a:custGeom>
            <a:avLst/>
            <a:gdLst/>
            <a:ahLst/>
            <a:cxnLst/>
            <a:rect l="l" t="t" r="r" b="b"/>
            <a:pathLst>
              <a:path w="3146" h="2415" extrusionOk="0">
                <a:moveTo>
                  <a:pt x="2259" y="1971"/>
                </a:moveTo>
                <a:lnTo>
                  <a:pt x="2259" y="1971"/>
                </a:lnTo>
                <a:cubicBezTo>
                  <a:pt x="2711" y="1519"/>
                  <a:pt x="2946" y="949"/>
                  <a:pt x="3136" y="343"/>
                </a:cubicBezTo>
                <a:cubicBezTo>
                  <a:pt x="3145" y="307"/>
                  <a:pt x="3127" y="271"/>
                  <a:pt x="3082" y="262"/>
                </a:cubicBezTo>
                <a:cubicBezTo>
                  <a:pt x="3045" y="244"/>
                  <a:pt x="3009" y="235"/>
                  <a:pt x="2973" y="226"/>
                </a:cubicBezTo>
                <a:cubicBezTo>
                  <a:pt x="2485" y="90"/>
                  <a:pt x="1997" y="0"/>
                  <a:pt x="1482" y="36"/>
                </a:cubicBezTo>
                <a:cubicBezTo>
                  <a:pt x="1210" y="54"/>
                  <a:pt x="948" y="127"/>
                  <a:pt x="722" y="289"/>
                </a:cubicBezTo>
                <a:cubicBezTo>
                  <a:pt x="342" y="569"/>
                  <a:pt x="162" y="1085"/>
                  <a:pt x="288" y="1528"/>
                </a:cubicBezTo>
                <a:cubicBezTo>
                  <a:pt x="306" y="1573"/>
                  <a:pt x="342" y="1645"/>
                  <a:pt x="324" y="1681"/>
                </a:cubicBezTo>
                <a:cubicBezTo>
                  <a:pt x="306" y="1718"/>
                  <a:pt x="234" y="1735"/>
                  <a:pt x="189" y="1763"/>
                </a:cubicBezTo>
                <a:lnTo>
                  <a:pt x="189" y="1763"/>
                </a:lnTo>
                <a:cubicBezTo>
                  <a:pt x="144" y="1781"/>
                  <a:pt x="107" y="1808"/>
                  <a:pt x="72" y="1826"/>
                </a:cubicBezTo>
                <a:cubicBezTo>
                  <a:pt x="27" y="1844"/>
                  <a:pt x="0" y="1880"/>
                  <a:pt x="27" y="1926"/>
                </a:cubicBezTo>
                <a:cubicBezTo>
                  <a:pt x="45" y="1962"/>
                  <a:pt x="81" y="1980"/>
                  <a:pt x="134" y="1952"/>
                </a:cubicBezTo>
                <a:cubicBezTo>
                  <a:pt x="207" y="1916"/>
                  <a:pt x="279" y="1871"/>
                  <a:pt x="351" y="1835"/>
                </a:cubicBezTo>
                <a:cubicBezTo>
                  <a:pt x="397" y="1808"/>
                  <a:pt x="415" y="1808"/>
                  <a:pt x="442" y="1853"/>
                </a:cubicBezTo>
                <a:cubicBezTo>
                  <a:pt x="604" y="2088"/>
                  <a:pt x="831" y="2242"/>
                  <a:pt x="1102" y="2305"/>
                </a:cubicBezTo>
                <a:cubicBezTo>
                  <a:pt x="1545" y="2414"/>
                  <a:pt x="1933" y="2287"/>
                  <a:pt x="2259" y="1971"/>
                </a:cubicBezTo>
              </a:path>
            </a:pathLst>
          </a:custGeom>
          <a:solidFill>
            <a:srgbClr val="C3DC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4" name="Google Shape;344;p13"/>
          <p:cNvSpPr/>
          <p:nvPr/>
        </p:nvSpPr>
        <p:spPr>
          <a:xfrm>
            <a:off x="6003716" y="2044873"/>
            <a:ext cx="82278" cy="4422966"/>
          </a:xfrm>
          <a:custGeom>
            <a:avLst/>
            <a:gdLst/>
            <a:ahLst/>
            <a:cxnLst/>
            <a:rect l="l" t="t" r="r" b="b"/>
            <a:pathLst>
              <a:path w="163" h="8769" extrusionOk="0">
                <a:moveTo>
                  <a:pt x="162" y="8768"/>
                </a:moveTo>
                <a:lnTo>
                  <a:pt x="162" y="8768"/>
                </a:lnTo>
                <a:cubicBezTo>
                  <a:pt x="0" y="8768"/>
                  <a:pt x="0" y="8768"/>
                  <a:pt x="0" y="8768"/>
                </a:cubicBezTo>
                <a:cubicBezTo>
                  <a:pt x="0" y="82"/>
                  <a:pt x="0" y="82"/>
                  <a:pt x="0" y="82"/>
                </a:cubicBezTo>
                <a:cubicBezTo>
                  <a:pt x="0" y="37"/>
                  <a:pt x="36" y="0"/>
                  <a:pt x="81" y="0"/>
                </a:cubicBezTo>
                <a:lnTo>
                  <a:pt x="81" y="0"/>
                </a:lnTo>
                <a:cubicBezTo>
                  <a:pt x="126" y="0"/>
                  <a:pt x="162" y="37"/>
                  <a:pt x="162" y="82"/>
                </a:cubicBezTo>
                <a:lnTo>
                  <a:pt x="162" y="8768"/>
                </a:lnTo>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5" name="Google Shape;345;p13"/>
          <p:cNvSpPr/>
          <p:nvPr/>
        </p:nvSpPr>
        <p:spPr>
          <a:xfrm>
            <a:off x="5014164" y="5171414"/>
            <a:ext cx="489217" cy="662667"/>
          </a:xfrm>
          <a:custGeom>
            <a:avLst/>
            <a:gdLst/>
            <a:ahLst/>
            <a:cxnLst/>
            <a:rect l="l" t="t" r="r" b="b"/>
            <a:pathLst>
              <a:path w="968" h="1312" extrusionOk="0">
                <a:moveTo>
                  <a:pt x="913" y="136"/>
                </a:moveTo>
                <a:lnTo>
                  <a:pt x="913" y="136"/>
                </a:lnTo>
                <a:cubicBezTo>
                  <a:pt x="714" y="136"/>
                  <a:pt x="714" y="136"/>
                  <a:pt x="714" y="136"/>
                </a:cubicBezTo>
                <a:cubicBezTo>
                  <a:pt x="696" y="100"/>
                  <a:pt x="660" y="64"/>
                  <a:pt x="633" y="46"/>
                </a:cubicBezTo>
                <a:cubicBezTo>
                  <a:pt x="588" y="19"/>
                  <a:pt x="533" y="0"/>
                  <a:pt x="479" y="0"/>
                </a:cubicBezTo>
                <a:cubicBezTo>
                  <a:pt x="434" y="0"/>
                  <a:pt x="380" y="19"/>
                  <a:pt x="334" y="46"/>
                </a:cubicBezTo>
                <a:cubicBezTo>
                  <a:pt x="298" y="64"/>
                  <a:pt x="271" y="100"/>
                  <a:pt x="253" y="136"/>
                </a:cubicBezTo>
                <a:cubicBezTo>
                  <a:pt x="54" y="136"/>
                  <a:pt x="54" y="136"/>
                  <a:pt x="54" y="136"/>
                </a:cubicBezTo>
                <a:cubicBezTo>
                  <a:pt x="27" y="136"/>
                  <a:pt x="0" y="163"/>
                  <a:pt x="0" y="208"/>
                </a:cubicBezTo>
                <a:cubicBezTo>
                  <a:pt x="0" y="1275"/>
                  <a:pt x="0" y="1275"/>
                  <a:pt x="0" y="1275"/>
                </a:cubicBezTo>
                <a:cubicBezTo>
                  <a:pt x="0" y="1293"/>
                  <a:pt x="18" y="1311"/>
                  <a:pt x="36" y="1311"/>
                </a:cubicBezTo>
                <a:cubicBezTo>
                  <a:pt x="922" y="1311"/>
                  <a:pt x="922" y="1311"/>
                  <a:pt x="922" y="1311"/>
                </a:cubicBezTo>
                <a:cubicBezTo>
                  <a:pt x="949" y="1311"/>
                  <a:pt x="967" y="1293"/>
                  <a:pt x="967" y="1275"/>
                </a:cubicBezTo>
                <a:cubicBezTo>
                  <a:pt x="967" y="208"/>
                  <a:pt x="967" y="208"/>
                  <a:pt x="967" y="208"/>
                </a:cubicBezTo>
                <a:cubicBezTo>
                  <a:pt x="967" y="163"/>
                  <a:pt x="940" y="136"/>
                  <a:pt x="913" y="136"/>
                </a:cubicBezTo>
                <a:close/>
                <a:moveTo>
                  <a:pt x="316" y="181"/>
                </a:moveTo>
                <a:lnTo>
                  <a:pt x="316" y="181"/>
                </a:lnTo>
                <a:cubicBezTo>
                  <a:pt x="325" y="154"/>
                  <a:pt x="352" y="127"/>
                  <a:pt x="380" y="109"/>
                </a:cubicBezTo>
                <a:cubicBezTo>
                  <a:pt x="407" y="91"/>
                  <a:pt x="443" y="73"/>
                  <a:pt x="479" y="73"/>
                </a:cubicBezTo>
                <a:cubicBezTo>
                  <a:pt x="524" y="73"/>
                  <a:pt x="560" y="91"/>
                  <a:pt x="588" y="109"/>
                </a:cubicBezTo>
                <a:cubicBezTo>
                  <a:pt x="615" y="127"/>
                  <a:pt x="633" y="154"/>
                  <a:pt x="651" y="181"/>
                </a:cubicBezTo>
                <a:cubicBezTo>
                  <a:pt x="651" y="254"/>
                  <a:pt x="651" y="254"/>
                  <a:pt x="651" y="254"/>
                </a:cubicBezTo>
                <a:cubicBezTo>
                  <a:pt x="316" y="254"/>
                  <a:pt x="316" y="254"/>
                  <a:pt x="316" y="254"/>
                </a:cubicBezTo>
                <a:lnTo>
                  <a:pt x="316" y="181"/>
                </a:lnTo>
                <a:close/>
                <a:moveTo>
                  <a:pt x="199" y="208"/>
                </a:moveTo>
                <a:lnTo>
                  <a:pt x="199" y="208"/>
                </a:lnTo>
                <a:cubicBezTo>
                  <a:pt x="244" y="208"/>
                  <a:pt x="244" y="208"/>
                  <a:pt x="244" y="208"/>
                </a:cubicBezTo>
                <a:cubicBezTo>
                  <a:pt x="244" y="290"/>
                  <a:pt x="244" y="290"/>
                  <a:pt x="244" y="290"/>
                </a:cubicBezTo>
                <a:cubicBezTo>
                  <a:pt x="244" y="308"/>
                  <a:pt x="262" y="326"/>
                  <a:pt x="289" y="326"/>
                </a:cubicBezTo>
                <a:cubicBezTo>
                  <a:pt x="678" y="326"/>
                  <a:pt x="678" y="326"/>
                  <a:pt x="678" y="326"/>
                </a:cubicBezTo>
                <a:cubicBezTo>
                  <a:pt x="705" y="326"/>
                  <a:pt x="723" y="308"/>
                  <a:pt x="723" y="290"/>
                </a:cubicBezTo>
                <a:cubicBezTo>
                  <a:pt x="723" y="208"/>
                  <a:pt x="723" y="208"/>
                  <a:pt x="723" y="208"/>
                </a:cubicBezTo>
                <a:cubicBezTo>
                  <a:pt x="768" y="208"/>
                  <a:pt x="768" y="208"/>
                  <a:pt x="768" y="208"/>
                </a:cubicBezTo>
                <a:cubicBezTo>
                  <a:pt x="768" y="1103"/>
                  <a:pt x="768" y="1103"/>
                  <a:pt x="768" y="1103"/>
                </a:cubicBezTo>
                <a:cubicBezTo>
                  <a:pt x="199" y="1103"/>
                  <a:pt x="199" y="1103"/>
                  <a:pt x="199" y="1103"/>
                </a:cubicBezTo>
                <a:lnTo>
                  <a:pt x="199" y="208"/>
                </a:lnTo>
                <a:close/>
                <a:moveTo>
                  <a:pt x="886" y="1239"/>
                </a:moveTo>
                <a:lnTo>
                  <a:pt x="886" y="1239"/>
                </a:lnTo>
                <a:cubicBezTo>
                  <a:pt x="81" y="1239"/>
                  <a:pt x="81" y="1239"/>
                  <a:pt x="81" y="1239"/>
                </a:cubicBezTo>
                <a:cubicBezTo>
                  <a:pt x="81" y="208"/>
                  <a:pt x="81" y="208"/>
                  <a:pt x="81" y="208"/>
                </a:cubicBezTo>
                <a:cubicBezTo>
                  <a:pt x="126" y="208"/>
                  <a:pt x="126" y="208"/>
                  <a:pt x="126" y="208"/>
                </a:cubicBezTo>
                <a:cubicBezTo>
                  <a:pt x="126" y="1149"/>
                  <a:pt x="126" y="1149"/>
                  <a:pt x="126" y="1149"/>
                </a:cubicBezTo>
                <a:cubicBezTo>
                  <a:pt x="126" y="1166"/>
                  <a:pt x="145" y="1185"/>
                  <a:pt x="163" y="1185"/>
                </a:cubicBezTo>
                <a:cubicBezTo>
                  <a:pt x="805" y="1185"/>
                  <a:pt x="805" y="1185"/>
                  <a:pt x="805" y="1185"/>
                </a:cubicBezTo>
                <a:cubicBezTo>
                  <a:pt x="822" y="1185"/>
                  <a:pt x="841" y="1166"/>
                  <a:pt x="841" y="1149"/>
                </a:cubicBezTo>
                <a:cubicBezTo>
                  <a:pt x="841" y="208"/>
                  <a:pt x="841" y="208"/>
                  <a:pt x="841" y="208"/>
                </a:cubicBezTo>
                <a:cubicBezTo>
                  <a:pt x="886" y="208"/>
                  <a:pt x="886" y="208"/>
                  <a:pt x="886" y="208"/>
                </a:cubicBezTo>
                <a:lnTo>
                  <a:pt x="886" y="1239"/>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6" name="Google Shape;346;p13"/>
          <p:cNvSpPr/>
          <p:nvPr/>
        </p:nvSpPr>
        <p:spPr>
          <a:xfrm>
            <a:off x="5169824" y="5380444"/>
            <a:ext cx="177897" cy="42250"/>
          </a:xfrm>
          <a:custGeom>
            <a:avLst/>
            <a:gdLst/>
            <a:ahLst/>
            <a:cxnLst/>
            <a:rect l="l" t="t" r="r" b="b"/>
            <a:pathLst>
              <a:path w="354" h="83" extrusionOk="0">
                <a:moveTo>
                  <a:pt x="36" y="82"/>
                </a:moveTo>
                <a:lnTo>
                  <a:pt x="36" y="82"/>
                </a:lnTo>
                <a:cubicBezTo>
                  <a:pt x="317" y="82"/>
                  <a:pt x="317" y="82"/>
                  <a:pt x="317" y="82"/>
                </a:cubicBezTo>
                <a:cubicBezTo>
                  <a:pt x="335" y="82"/>
                  <a:pt x="353" y="63"/>
                  <a:pt x="353" y="46"/>
                </a:cubicBezTo>
                <a:cubicBezTo>
                  <a:pt x="353" y="18"/>
                  <a:pt x="335" y="0"/>
                  <a:pt x="317" y="0"/>
                </a:cubicBezTo>
                <a:cubicBezTo>
                  <a:pt x="36" y="0"/>
                  <a:pt x="36" y="0"/>
                  <a:pt x="36" y="0"/>
                </a:cubicBezTo>
                <a:cubicBezTo>
                  <a:pt x="18" y="0"/>
                  <a:pt x="0" y="18"/>
                  <a:pt x="0" y="46"/>
                </a:cubicBezTo>
                <a:cubicBezTo>
                  <a:pt x="0" y="63"/>
                  <a:pt x="18" y="82"/>
                  <a:pt x="36" y="82"/>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7" name="Google Shape;347;p13"/>
          <p:cNvSpPr/>
          <p:nvPr/>
        </p:nvSpPr>
        <p:spPr>
          <a:xfrm>
            <a:off x="5169824" y="5484957"/>
            <a:ext cx="177897" cy="42252"/>
          </a:xfrm>
          <a:custGeom>
            <a:avLst/>
            <a:gdLst/>
            <a:ahLst/>
            <a:cxnLst/>
            <a:rect l="l" t="t" r="r" b="b"/>
            <a:pathLst>
              <a:path w="354" h="83" extrusionOk="0">
                <a:moveTo>
                  <a:pt x="36" y="82"/>
                </a:moveTo>
                <a:lnTo>
                  <a:pt x="36" y="82"/>
                </a:lnTo>
                <a:cubicBezTo>
                  <a:pt x="317" y="82"/>
                  <a:pt x="317" y="82"/>
                  <a:pt x="317" y="82"/>
                </a:cubicBezTo>
                <a:cubicBezTo>
                  <a:pt x="335" y="82"/>
                  <a:pt x="353" y="63"/>
                  <a:pt x="353" y="46"/>
                </a:cubicBezTo>
                <a:cubicBezTo>
                  <a:pt x="353" y="18"/>
                  <a:pt x="335" y="0"/>
                  <a:pt x="317" y="0"/>
                </a:cubicBezTo>
                <a:cubicBezTo>
                  <a:pt x="36" y="0"/>
                  <a:pt x="36" y="0"/>
                  <a:pt x="36" y="0"/>
                </a:cubicBezTo>
                <a:cubicBezTo>
                  <a:pt x="18" y="0"/>
                  <a:pt x="0" y="18"/>
                  <a:pt x="0" y="46"/>
                </a:cubicBezTo>
                <a:cubicBezTo>
                  <a:pt x="0" y="63"/>
                  <a:pt x="18" y="82"/>
                  <a:pt x="36" y="82"/>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8" name="Google Shape;348;p13"/>
          <p:cNvSpPr/>
          <p:nvPr/>
        </p:nvSpPr>
        <p:spPr>
          <a:xfrm>
            <a:off x="5169824" y="5596143"/>
            <a:ext cx="177897" cy="37804"/>
          </a:xfrm>
          <a:custGeom>
            <a:avLst/>
            <a:gdLst/>
            <a:ahLst/>
            <a:cxnLst/>
            <a:rect l="l" t="t" r="r" b="b"/>
            <a:pathLst>
              <a:path w="354" h="73" extrusionOk="0">
                <a:moveTo>
                  <a:pt x="36" y="72"/>
                </a:moveTo>
                <a:lnTo>
                  <a:pt x="36" y="72"/>
                </a:lnTo>
                <a:cubicBezTo>
                  <a:pt x="317" y="72"/>
                  <a:pt x="317" y="72"/>
                  <a:pt x="317" y="72"/>
                </a:cubicBezTo>
                <a:cubicBezTo>
                  <a:pt x="335" y="72"/>
                  <a:pt x="353" y="54"/>
                  <a:pt x="353" y="36"/>
                </a:cubicBezTo>
                <a:cubicBezTo>
                  <a:pt x="353" y="9"/>
                  <a:pt x="335" y="0"/>
                  <a:pt x="317" y="0"/>
                </a:cubicBezTo>
                <a:cubicBezTo>
                  <a:pt x="36" y="0"/>
                  <a:pt x="36" y="0"/>
                  <a:pt x="36" y="0"/>
                </a:cubicBezTo>
                <a:cubicBezTo>
                  <a:pt x="18" y="0"/>
                  <a:pt x="0" y="9"/>
                  <a:pt x="0" y="36"/>
                </a:cubicBezTo>
                <a:cubicBezTo>
                  <a:pt x="0" y="54"/>
                  <a:pt x="18" y="72"/>
                  <a:pt x="36" y="72"/>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9" name="Google Shape;349;p13"/>
          <p:cNvSpPr/>
          <p:nvPr/>
        </p:nvSpPr>
        <p:spPr>
          <a:xfrm>
            <a:off x="5125350" y="3330180"/>
            <a:ext cx="269069" cy="100067"/>
          </a:xfrm>
          <a:custGeom>
            <a:avLst/>
            <a:gdLst/>
            <a:ahLst/>
            <a:cxnLst/>
            <a:rect l="l" t="t" r="r" b="b"/>
            <a:pathLst>
              <a:path w="534" h="200" extrusionOk="0">
                <a:moveTo>
                  <a:pt x="45" y="199"/>
                </a:moveTo>
                <a:lnTo>
                  <a:pt x="45" y="199"/>
                </a:lnTo>
                <a:cubicBezTo>
                  <a:pt x="72" y="199"/>
                  <a:pt x="90" y="181"/>
                  <a:pt x="90" y="154"/>
                </a:cubicBezTo>
                <a:cubicBezTo>
                  <a:pt x="90" y="91"/>
                  <a:pt x="90" y="91"/>
                  <a:pt x="90" y="91"/>
                </a:cubicBezTo>
                <a:cubicBezTo>
                  <a:pt x="443" y="91"/>
                  <a:pt x="443" y="91"/>
                  <a:pt x="443" y="91"/>
                </a:cubicBezTo>
                <a:cubicBezTo>
                  <a:pt x="443" y="154"/>
                  <a:pt x="443" y="154"/>
                  <a:pt x="443" y="154"/>
                </a:cubicBezTo>
                <a:cubicBezTo>
                  <a:pt x="443" y="181"/>
                  <a:pt x="461" y="199"/>
                  <a:pt x="488" y="199"/>
                </a:cubicBezTo>
                <a:cubicBezTo>
                  <a:pt x="506" y="199"/>
                  <a:pt x="533" y="181"/>
                  <a:pt x="533" y="154"/>
                </a:cubicBezTo>
                <a:cubicBezTo>
                  <a:pt x="533" y="55"/>
                  <a:pt x="533" y="55"/>
                  <a:pt x="533" y="55"/>
                </a:cubicBezTo>
                <a:cubicBezTo>
                  <a:pt x="533" y="28"/>
                  <a:pt x="506" y="0"/>
                  <a:pt x="479" y="0"/>
                </a:cubicBezTo>
                <a:cubicBezTo>
                  <a:pt x="54" y="0"/>
                  <a:pt x="54" y="0"/>
                  <a:pt x="54" y="0"/>
                </a:cubicBezTo>
                <a:cubicBezTo>
                  <a:pt x="27" y="0"/>
                  <a:pt x="0" y="28"/>
                  <a:pt x="0" y="55"/>
                </a:cubicBezTo>
                <a:cubicBezTo>
                  <a:pt x="0" y="154"/>
                  <a:pt x="0" y="154"/>
                  <a:pt x="0" y="154"/>
                </a:cubicBezTo>
                <a:cubicBezTo>
                  <a:pt x="0" y="181"/>
                  <a:pt x="18" y="199"/>
                  <a:pt x="45" y="199"/>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50" name="Google Shape;350;p13"/>
          <p:cNvSpPr txBox="1"/>
          <p:nvPr/>
        </p:nvSpPr>
        <p:spPr>
          <a:xfrm>
            <a:off x="5124940" y="404198"/>
            <a:ext cx="1942121" cy="661650"/>
          </a:xfrm>
          <a:prstGeom prst="rect">
            <a:avLst/>
          </a:prstGeom>
          <a:noFill/>
          <a:ln>
            <a:noFill/>
          </a:ln>
        </p:spPr>
        <p:txBody>
          <a:bodyPr spcFirstLastPara="1" wrap="square" lIns="45700" tIns="22850" rIns="45700" bIns="22850" anchor="t" anchorCtr="0">
            <a:noAutofit/>
          </a:bodyPr>
          <a:lstStyle/>
          <a:p>
            <a:pPr marL="0" marR="0" lvl="0" indent="0" algn="ctr" rtl="0">
              <a:spcBef>
                <a:spcPts val="0"/>
              </a:spcBef>
              <a:spcAft>
                <a:spcPts val="0"/>
              </a:spcAft>
              <a:buNone/>
            </a:pPr>
            <a:r>
              <a:rPr lang="en-US" sz="4000" b="1">
                <a:solidFill>
                  <a:schemeClr val="dk2"/>
                </a:solidFill>
                <a:latin typeface="Lato Black"/>
                <a:ea typeface="Lato Black"/>
                <a:cs typeface="Lato Black"/>
                <a:sym typeface="Lato Black"/>
              </a:rPr>
              <a:t>Ecology</a:t>
            </a:r>
            <a:endParaRPr sz="4000" b="1">
              <a:solidFill>
                <a:schemeClr val="dk2"/>
              </a:solidFill>
              <a:latin typeface="Lato Black"/>
              <a:ea typeface="Lato Black"/>
              <a:cs typeface="Lato Black"/>
              <a:sym typeface="Lato Black"/>
            </a:endParaRPr>
          </a:p>
        </p:txBody>
      </p:sp>
      <p:sp>
        <p:nvSpPr>
          <p:cNvPr id="351" name="Google Shape;351;p13"/>
          <p:cNvSpPr txBox="1"/>
          <p:nvPr/>
        </p:nvSpPr>
        <p:spPr>
          <a:xfrm>
            <a:off x="672965" y="793393"/>
            <a:ext cx="10920350" cy="600150"/>
          </a:xfrm>
          <a:prstGeom prst="rect">
            <a:avLst/>
          </a:prstGeom>
          <a:noFill/>
          <a:ln>
            <a:noFill/>
          </a:ln>
        </p:spPr>
        <p:txBody>
          <a:bodyPr spcFirstLastPara="1" wrap="square" lIns="45700" tIns="22850" rIns="45700" bIns="22850" anchor="t" anchorCtr="0">
            <a:noAutofit/>
          </a:bodyPr>
          <a:lstStyle/>
          <a:p>
            <a:pPr marL="0" marR="0" lvl="0" indent="0" algn="l" rtl="0">
              <a:spcBef>
                <a:spcPts val="0"/>
              </a:spcBef>
              <a:spcAft>
                <a:spcPts val="0"/>
              </a:spcAft>
              <a:buNone/>
            </a:pPr>
            <a:r>
              <a:rPr lang="en-US" sz="2400" dirty="0">
                <a:solidFill>
                  <a:srgbClr val="000000"/>
                </a:solidFill>
                <a:latin typeface="Calibri"/>
                <a:ea typeface="Calibri"/>
                <a:cs typeface="Calibri"/>
                <a:sym typeface="Calibri"/>
              </a:rPr>
              <a:t>Agroecology in Europe has had a fascinating journey that reflects a growing awareness and shift towards sustainable agricultural practices. Here's a brief overview:</a:t>
            </a:r>
            <a:endParaRPr dirty="0"/>
          </a:p>
        </p:txBody>
      </p:sp>
      <p:sp>
        <p:nvSpPr>
          <p:cNvPr id="352" name="Google Shape;352;p13"/>
          <p:cNvSpPr/>
          <p:nvPr/>
        </p:nvSpPr>
        <p:spPr>
          <a:xfrm>
            <a:off x="7818054" y="2600665"/>
            <a:ext cx="4006083" cy="477000"/>
          </a:xfrm>
          <a:prstGeom prst="rect">
            <a:avLst/>
          </a:prstGeom>
          <a:noFill/>
          <a:ln>
            <a:noFill/>
          </a:ln>
        </p:spPr>
        <p:txBody>
          <a:bodyPr spcFirstLastPara="1" wrap="square" lIns="45700" tIns="22850" rIns="45700" bIns="22850" anchor="t" anchorCtr="0">
            <a:noAutofit/>
          </a:bodyPr>
          <a:lstStyle/>
          <a:p>
            <a:pPr marL="0" marR="0" lvl="0" indent="0" algn="just" rtl="0">
              <a:spcBef>
                <a:spcPts val="0"/>
              </a:spcBef>
              <a:spcAft>
                <a:spcPts val="0"/>
              </a:spcAft>
              <a:buNone/>
            </a:pPr>
            <a:r>
              <a:rPr lang="en-US" sz="1700" dirty="0">
                <a:solidFill>
                  <a:schemeClr val="dk1"/>
                </a:solidFill>
                <a:latin typeface="Calibri"/>
                <a:ea typeface="Calibri"/>
                <a:cs typeface="Calibri"/>
                <a:sym typeface="Calibri"/>
              </a:rPr>
              <a:t>The rise of industrial agriculture, </a:t>
            </a:r>
            <a:r>
              <a:rPr lang="en-US" sz="1700" dirty="0" err="1">
                <a:solidFill>
                  <a:schemeClr val="dk1"/>
                </a:solidFill>
                <a:latin typeface="Calibri"/>
                <a:ea typeface="Calibri"/>
                <a:cs typeface="Calibri"/>
                <a:sym typeface="Calibri"/>
              </a:rPr>
              <a:t>characterised</a:t>
            </a:r>
            <a:r>
              <a:rPr lang="en-US" sz="1700" dirty="0">
                <a:solidFill>
                  <a:schemeClr val="dk1"/>
                </a:solidFill>
                <a:latin typeface="Calibri"/>
                <a:ea typeface="Calibri"/>
                <a:cs typeface="Calibri"/>
                <a:sym typeface="Calibri"/>
              </a:rPr>
              <a:t> by high-input and high-yield farming, started to show its environmental limitations and side effects. This period marked a </a:t>
            </a:r>
            <a:r>
              <a:rPr lang="en-US" sz="1700" b="1" dirty="0">
                <a:solidFill>
                  <a:schemeClr val="dk1"/>
                </a:solidFill>
                <a:latin typeface="Calibri"/>
                <a:ea typeface="Calibri"/>
                <a:cs typeface="Calibri"/>
                <a:sym typeface="Calibri"/>
              </a:rPr>
              <a:t>growing consciousness </a:t>
            </a:r>
            <a:r>
              <a:rPr lang="en-US" sz="1700" dirty="0">
                <a:solidFill>
                  <a:schemeClr val="dk1"/>
                </a:solidFill>
                <a:latin typeface="Calibri"/>
                <a:ea typeface="Calibri"/>
                <a:cs typeface="Calibri"/>
                <a:sym typeface="Calibri"/>
              </a:rPr>
              <a:t>about the need for more sustainable farming.</a:t>
            </a:r>
            <a:endParaRPr dirty="0"/>
          </a:p>
        </p:txBody>
      </p:sp>
      <p:sp>
        <p:nvSpPr>
          <p:cNvPr id="353" name="Google Shape;353;p13"/>
          <p:cNvSpPr/>
          <p:nvPr/>
        </p:nvSpPr>
        <p:spPr>
          <a:xfrm>
            <a:off x="472966" y="1916995"/>
            <a:ext cx="3924677" cy="477000"/>
          </a:xfrm>
          <a:prstGeom prst="rect">
            <a:avLst/>
          </a:prstGeom>
          <a:noFill/>
          <a:ln>
            <a:noFill/>
          </a:ln>
        </p:spPr>
        <p:txBody>
          <a:bodyPr spcFirstLastPara="1" wrap="square" lIns="45700" tIns="22850" rIns="45700" bIns="22850" anchor="t" anchorCtr="0">
            <a:noAutofit/>
          </a:bodyPr>
          <a:lstStyle/>
          <a:p>
            <a:pPr marL="0" marR="0" lvl="0" indent="0" algn="just" rtl="0">
              <a:spcBef>
                <a:spcPts val="0"/>
              </a:spcBef>
              <a:spcAft>
                <a:spcPts val="0"/>
              </a:spcAft>
              <a:buNone/>
            </a:pPr>
            <a:r>
              <a:rPr lang="en-US" sz="1700">
                <a:solidFill>
                  <a:srgbClr val="75A949"/>
                </a:solidFill>
                <a:latin typeface="Calibri"/>
                <a:ea typeface="Calibri"/>
                <a:cs typeface="Calibri"/>
                <a:sym typeface="Calibri"/>
              </a:rPr>
              <a:t>The roots of Agroecology can be traced back to </a:t>
            </a:r>
            <a:r>
              <a:rPr lang="en-US" sz="1700" b="1">
                <a:solidFill>
                  <a:srgbClr val="75A949"/>
                </a:solidFill>
                <a:latin typeface="Calibri"/>
                <a:ea typeface="Calibri"/>
                <a:cs typeface="Calibri"/>
                <a:sym typeface="Calibri"/>
              </a:rPr>
              <a:t>early ecological studies </a:t>
            </a:r>
            <a:r>
              <a:rPr lang="en-US" sz="1700">
                <a:solidFill>
                  <a:srgbClr val="75A949"/>
                </a:solidFill>
                <a:latin typeface="Calibri"/>
                <a:ea typeface="Calibri"/>
                <a:cs typeface="Calibri"/>
                <a:sym typeface="Calibri"/>
              </a:rPr>
              <a:t>in agriculture. Scientists began to observe and understand the complex interactions within agricultural ecosystems, however, the term "Agroecology" wasn't widely used yet.</a:t>
            </a:r>
            <a:endParaRPr/>
          </a:p>
        </p:txBody>
      </p:sp>
      <p:sp>
        <p:nvSpPr>
          <p:cNvPr id="354" name="Google Shape;354;p13"/>
          <p:cNvSpPr/>
          <p:nvPr/>
        </p:nvSpPr>
        <p:spPr>
          <a:xfrm>
            <a:off x="472077" y="3992843"/>
            <a:ext cx="3924676" cy="1211922"/>
          </a:xfrm>
          <a:prstGeom prst="rect">
            <a:avLst/>
          </a:prstGeom>
          <a:noFill/>
          <a:ln>
            <a:noFill/>
          </a:ln>
        </p:spPr>
        <p:txBody>
          <a:bodyPr spcFirstLastPara="1" wrap="square" lIns="45700" tIns="22850" rIns="45700" bIns="22850" anchor="t" anchorCtr="0">
            <a:noAutofit/>
          </a:bodyPr>
          <a:lstStyle/>
          <a:p>
            <a:pPr marL="0" marR="0" lvl="0" indent="0" algn="just" rtl="0">
              <a:spcBef>
                <a:spcPts val="0"/>
              </a:spcBef>
              <a:spcAft>
                <a:spcPts val="0"/>
              </a:spcAft>
              <a:buNone/>
            </a:pPr>
            <a:r>
              <a:rPr lang="en-US" sz="1700">
                <a:solidFill>
                  <a:srgbClr val="3DB0B9"/>
                </a:solidFill>
                <a:latin typeface="Calibri"/>
                <a:ea typeface="Calibri"/>
                <a:cs typeface="Calibri"/>
                <a:sym typeface="Calibri"/>
              </a:rPr>
              <a:t>The concept of Agroecology began to emerge more formally as a scientific discipline in Europe. It was during this time that researchers, influenced by environmental movements, started to advocate for </a:t>
            </a:r>
            <a:r>
              <a:rPr lang="en-US" sz="1700" b="1">
                <a:solidFill>
                  <a:srgbClr val="3DB0B9"/>
                </a:solidFill>
                <a:latin typeface="Calibri"/>
                <a:ea typeface="Calibri"/>
                <a:cs typeface="Calibri"/>
                <a:sym typeface="Calibri"/>
              </a:rPr>
              <a:t>agriculture that works in harmony with nature</a:t>
            </a:r>
            <a:r>
              <a:rPr lang="en-US" sz="1700">
                <a:solidFill>
                  <a:srgbClr val="3DB0B9"/>
                </a:solidFill>
                <a:latin typeface="Calibri"/>
                <a:ea typeface="Calibri"/>
                <a:cs typeface="Calibri"/>
                <a:sym typeface="Calibri"/>
              </a:rPr>
              <a:t>.</a:t>
            </a:r>
            <a:endParaRPr/>
          </a:p>
        </p:txBody>
      </p:sp>
      <p:sp>
        <p:nvSpPr>
          <p:cNvPr id="355" name="Google Shape;355;p13"/>
          <p:cNvSpPr txBox="1"/>
          <p:nvPr/>
        </p:nvSpPr>
        <p:spPr>
          <a:xfrm>
            <a:off x="598685" y="150594"/>
            <a:ext cx="10595237" cy="803654"/>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75A949"/>
              </a:buClr>
              <a:buSzPts val="3600"/>
              <a:buFont typeface="Arial"/>
              <a:buNone/>
            </a:pPr>
            <a:r>
              <a:rPr lang="en-US" sz="3600" b="1" dirty="0">
                <a:solidFill>
                  <a:srgbClr val="75A949"/>
                </a:solidFill>
                <a:latin typeface="Calibri"/>
                <a:ea typeface="Calibri"/>
                <a:cs typeface="Calibri"/>
                <a:sym typeface="Calibri"/>
              </a:rPr>
              <a:t>Agroecology’s Journey Through History</a:t>
            </a:r>
            <a:endParaRPr b="1" dirty="0"/>
          </a:p>
        </p:txBody>
      </p:sp>
      <p:sp>
        <p:nvSpPr>
          <p:cNvPr id="356" name="Google Shape;356;p13"/>
          <p:cNvSpPr txBox="1"/>
          <p:nvPr/>
        </p:nvSpPr>
        <p:spPr>
          <a:xfrm>
            <a:off x="4685958" y="2229828"/>
            <a:ext cx="1145628"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00000"/>
                </a:solidFill>
                <a:latin typeface="Calibri"/>
                <a:ea typeface="Calibri"/>
                <a:cs typeface="Calibri"/>
                <a:sym typeface="Calibri"/>
              </a:rPr>
              <a:t>Early 20</a:t>
            </a:r>
            <a:r>
              <a:rPr lang="en-US" sz="1800" b="1" baseline="30000">
                <a:solidFill>
                  <a:srgbClr val="000000"/>
                </a:solidFill>
                <a:latin typeface="Calibri"/>
                <a:ea typeface="Calibri"/>
                <a:cs typeface="Calibri"/>
                <a:sym typeface="Calibri"/>
              </a:rPr>
              <a:t>th</a:t>
            </a:r>
            <a:r>
              <a:rPr lang="en-US" sz="1800" b="1">
                <a:solidFill>
                  <a:srgbClr val="000000"/>
                </a:solidFill>
                <a:latin typeface="Calibri"/>
                <a:ea typeface="Calibri"/>
                <a:cs typeface="Calibri"/>
                <a:sym typeface="Calibri"/>
              </a:rPr>
              <a:t> Century</a:t>
            </a:r>
            <a:endParaRPr/>
          </a:p>
        </p:txBody>
      </p:sp>
      <p:sp>
        <p:nvSpPr>
          <p:cNvPr id="357" name="Google Shape;357;p13"/>
          <p:cNvSpPr txBox="1"/>
          <p:nvPr/>
        </p:nvSpPr>
        <p:spPr>
          <a:xfrm>
            <a:off x="6175609" y="5298808"/>
            <a:ext cx="139179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000000"/>
                </a:solidFill>
                <a:latin typeface="Calibri"/>
                <a:ea typeface="Calibri"/>
                <a:cs typeface="Calibri"/>
                <a:sym typeface="Calibri"/>
              </a:rPr>
              <a:t>1980s-1990s</a:t>
            </a:r>
            <a:endParaRPr/>
          </a:p>
        </p:txBody>
      </p:sp>
      <p:sp>
        <p:nvSpPr>
          <p:cNvPr id="358" name="Google Shape;358;p13"/>
          <p:cNvSpPr txBox="1"/>
          <p:nvPr/>
        </p:nvSpPr>
        <p:spPr>
          <a:xfrm>
            <a:off x="4598077" y="4203876"/>
            <a:ext cx="152626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000000"/>
                </a:solidFill>
                <a:latin typeface="Calibri"/>
                <a:ea typeface="Calibri"/>
                <a:cs typeface="Calibri"/>
                <a:sym typeface="Calibri"/>
              </a:rPr>
              <a:t>1970s-1980s</a:t>
            </a:r>
            <a:endParaRPr/>
          </a:p>
        </p:txBody>
      </p:sp>
      <p:sp>
        <p:nvSpPr>
          <p:cNvPr id="359" name="Google Shape;359;p13"/>
          <p:cNvSpPr txBox="1"/>
          <p:nvPr/>
        </p:nvSpPr>
        <p:spPr>
          <a:xfrm>
            <a:off x="6237533" y="3195118"/>
            <a:ext cx="1315032"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00000"/>
                </a:solidFill>
                <a:latin typeface="Calibri"/>
                <a:ea typeface="Calibri"/>
                <a:cs typeface="Calibri"/>
                <a:sym typeface="Calibri"/>
              </a:rPr>
              <a:t>Post-World War II</a:t>
            </a:r>
            <a:endParaRPr/>
          </a:p>
        </p:txBody>
      </p:sp>
      <p:sp>
        <p:nvSpPr>
          <p:cNvPr id="360" name="Google Shape;360;p13"/>
          <p:cNvSpPr txBox="1"/>
          <p:nvPr/>
        </p:nvSpPr>
        <p:spPr>
          <a:xfrm>
            <a:off x="8282153" y="6373789"/>
            <a:ext cx="3426372" cy="369332"/>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1" name="Google Shape;361;p13"/>
          <p:cNvSpPr/>
          <p:nvPr/>
        </p:nvSpPr>
        <p:spPr>
          <a:xfrm>
            <a:off x="7818053" y="4842112"/>
            <a:ext cx="4006083" cy="1118913"/>
          </a:xfrm>
          <a:prstGeom prst="rect">
            <a:avLst/>
          </a:prstGeom>
          <a:noFill/>
          <a:ln>
            <a:noFill/>
          </a:ln>
        </p:spPr>
        <p:txBody>
          <a:bodyPr spcFirstLastPara="1" wrap="square" lIns="45700" tIns="22850" rIns="45700" bIns="22850" anchor="t" anchorCtr="0">
            <a:noAutofit/>
          </a:bodyPr>
          <a:lstStyle/>
          <a:p>
            <a:pPr marL="0" marR="0" lvl="0" indent="0" algn="just" rtl="0">
              <a:spcBef>
                <a:spcPts val="0"/>
              </a:spcBef>
              <a:spcAft>
                <a:spcPts val="0"/>
              </a:spcAft>
              <a:buNone/>
            </a:pPr>
            <a:r>
              <a:rPr lang="en-US" sz="1700">
                <a:solidFill>
                  <a:srgbClr val="75A949"/>
                </a:solidFill>
                <a:latin typeface="Calibri"/>
                <a:ea typeface="Calibri"/>
                <a:cs typeface="Calibri"/>
                <a:sym typeface="Calibri"/>
              </a:rPr>
              <a:t>Agroecology started gaining </a:t>
            </a:r>
            <a:r>
              <a:rPr lang="en-US" sz="1700" b="1">
                <a:solidFill>
                  <a:srgbClr val="75A949"/>
                </a:solidFill>
                <a:latin typeface="Calibri"/>
                <a:ea typeface="Calibri"/>
                <a:cs typeface="Calibri"/>
                <a:sym typeface="Calibri"/>
              </a:rPr>
              <a:t>academic recognition.</a:t>
            </a:r>
            <a:r>
              <a:rPr lang="en-US" sz="1700">
                <a:solidFill>
                  <a:srgbClr val="75A949"/>
                </a:solidFill>
                <a:latin typeface="Calibri"/>
                <a:ea typeface="Calibri"/>
                <a:cs typeface="Calibri"/>
                <a:sym typeface="Calibri"/>
              </a:rPr>
              <a:t> Universities and research institutions began to include Agroecology in their curricula and research agendas, focusing on sustainable farming practices and the study of agroecosystems.</a:t>
            </a:r>
            <a:endParaRPr sz="1700">
              <a:solidFill>
                <a:srgbClr val="75A949"/>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p14"/>
          <p:cNvSpPr/>
          <p:nvPr/>
        </p:nvSpPr>
        <p:spPr>
          <a:xfrm>
            <a:off x="6071078" y="2927465"/>
            <a:ext cx="1585507" cy="1214148"/>
          </a:xfrm>
          <a:custGeom>
            <a:avLst/>
            <a:gdLst/>
            <a:ahLst/>
            <a:cxnLst/>
            <a:rect l="l" t="t" r="r" b="b"/>
            <a:pathLst>
              <a:path w="3146" h="2406" extrusionOk="0">
                <a:moveTo>
                  <a:pt x="2259" y="1971"/>
                </a:moveTo>
                <a:lnTo>
                  <a:pt x="2259" y="1971"/>
                </a:lnTo>
                <a:cubicBezTo>
                  <a:pt x="2711" y="1519"/>
                  <a:pt x="2946" y="941"/>
                  <a:pt x="3136" y="344"/>
                </a:cubicBezTo>
                <a:cubicBezTo>
                  <a:pt x="3145" y="299"/>
                  <a:pt x="3127" y="271"/>
                  <a:pt x="3082" y="254"/>
                </a:cubicBezTo>
                <a:cubicBezTo>
                  <a:pt x="3045" y="245"/>
                  <a:pt x="3009" y="235"/>
                  <a:pt x="2973" y="217"/>
                </a:cubicBezTo>
                <a:cubicBezTo>
                  <a:pt x="2485" y="82"/>
                  <a:pt x="1997" y="0"/>
                  <a:pt x="1482" y="28"/>
                </a:cubicBezTo>
                <a:cubicBezTo>
                  <a:pt x="1210" y="46"/>
                  <a:pt x="948" y="118"/>
                  <a:pt x="722" y="290"/>
                </a:cubicBezTo>
                <a:cubicBezTo>
                  <a:pt x="342" y="561"/>
                  <a:pt x="162" y="1076"/>
                  <a:pt x="288" y="1519"/>
                </a:cubicBezTo>
                <a:cubicBezTo>
                  <a:pt x="306" y="1573"/>
                  <a:pt x="342" y="1637"/>
                  <a:pt x="324" y="1673"/>
                </a:cubicBezTo>
                <a:cubicBezTo>
                  <a:pt x="306" y="1718"/>
                  <a:pt x="234" y="1736"/>
                  <a:pt x="189" y="1763"/>
                </a:cubicBezTo>
                <a:lnTo>
                  <a:pt x="189" y="1763"/>
                </a:lnTo>
                <a:cubicBezTo>
                  <a:pt x="144" y="1781"/>
                  <a:pt x="107" y="1799"/>
                  <a:pt x="72" y="1817"/>
                </a:cubicBezTo>
                <a:cubicBezTo>
                  <a:pt x="27" y="1844"/>
                  <a:pt x="0" y="1872"/>
                  <a:pt x="27" y="1917"/>
                </a:cubicBezTo>
                <a:cubicBezTo>
                  <a:pt x="45" y="1962"/>
                  <a:pt x="81" y="1971"/>
                  <a:pt x="134" y="1944"/>
                </a:cubicBezTo>
                <a:cubicBezTo>
                  <a:pt x="207" y="1908"/>
                  <a:pt x="279" y="1872"/>
                  <a:pt x="351" y="1826"/>
                </a:cubicBezTo>
                <a:cubicBezTo>
                  <a:pt x="397" y="1808"/>
                  <a:pt x="415" y="1808"/>
                  <a:pt x="442" y="1853"/>
                </a:cubicBezTo>
                <a:cubicBezTo>
                  <a:pt x="604" y="2089"/>
                  <a:pt x="831" y="2233"/>
                  <a:pt x="1102" y="2306"/>
                </a:cubicBezTo>
                <a:cubicBezTo>
                  <a:pt x="1545" y="2405"/>
                  <a:pt x="1933" y="2287"/>
                  <a:pt x="2259" y="1971"/>
                </a:cubicBezTo>
              </a:path>
            </a:pathLst>
          </a:custGeom>
          <a:solidFill>
            <a:srgbClr val="3DB0B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68" name="Google Shape;368;p14"/>
          <p:cNvSpPr/>
          <p:nvPr/>
        </p:nvSpPr>
        <p:spPr>
          <a:xfrm>
            <a:off x="4479933" y="2013758"/>
            <a:ext cx="1587732" cy="1216372"/>
          </a:xfrm>
          <a:custGeom>
            <a:avLst/>
            <a:gdLst/>
            <a:ahLst/>
            <a:cxnLst/>
            <a:rect l="l" t="t" r="r" b="b"/>
            <a:pathLst>
              <a:path w="3147" h="2414" extrusionOk="0">
                <a:moveTo>
                  <a:pt x="886" y="1970"/>
                </a:moveTo>
                <a:lnTo>
                  <a:pt x="886" y="1970"/>
                </a:lnTo>
                <a:cubicBezTo>
                  <a:pt x="434" y="1518"/>
                  <a:pt x="199" y="939"/>
                  <a:pt x="9" y="344"/>
                </a:cubicBezTo>
                <a:cubicBezTo>
                  <a:pt x="0" y="299"/>
                  <a:pt x="18" y="271"/>
                  <a:pt x="63" y="253"/>
                </a:cubicBezTo>
                <a:cubicBezTo>
                  <a:pt x="99" y="244"/>
                  <a:pt x="136" y="235"/>
                  <a:pt x="172" y="226"/>
                </a:cubicBezTo>
                <a:cubicBezTo>
                  <a:pt x="660" y="91"/>
                  <a:pt x="1148" y="0"/>
                  <a:pt x="1664" y="27"/>
                </a:cubicBezTo>
                <a:cubicBezTo>
                  <a:pt x="1935" y="45"/>
                  <a:pt x="2197" y="118"/>
                  <a:pt x="2423" y="290"/>
                </a:cubicBezTo>
                <a:cubicBezTo>
                  <a:pt x="2802" y="570"/>
                  <a:pt x="2983" y="1075"/>
                  <a:pt x="2857" y="1518"/>
                </a:cubicBezTo>
                <a:cubicBezTo>
                  <a:pt x="2839" y="1572"/>
                  <a:pt x="2802" y="1635"/>
                  <a:pt x="2821" y="1672"/>
                </a:cubicBezTo>
                <a:cubicBezTo>
                  <a:pt x="2839" y="1717"/>
                  <a:pt x="2911" y="1735"/>
                  <a:pt x="2956" y="1762"/>
                </a:cubicBezTo>
                <a:lnTo>
                  <a:pt x="2956" y="1762"/>
                </a:lnTo>
                <a:cubicBezTo>
                  <a:pt x="3002" y="1780"/>
                  <a:pt x="3038" y="1807"/>
                  <a:pt x="3074" y="1825"/>
                </a:cubicBezTo>
                <a:cubicBezTo>
                  <a:pt x="3119" y="1843"/>
                  <a:pt x="3146" y="1870"/>
                  <a:pt x="3119" y="1925"/>
                </a:cubicBezTo>
                <a:cubicBezTo>
                  <a:pt x="3101" y="1961"/>
                  <a:pt x="3065" y="1970"/>
                  <a:pt x="3010" y="1943"/>
                </a:cubicBezTo>
                <a:cubicBezTo>
                  <a:pt x="2938" y="1906"/>
                  <a:pt x="2866" y="1870"/>
                  <a:pt x="2794" y="1834"/>
                </a:cubicBezTo>
                <a:cubicBezTo>
                  <a:pt x="2748" y="1807"/>
                  <a:pt x="2730" y="1807"/>
                  <a:pt x="2703" y="1852"/>
                </a:cubicBezTo>
                <a:cubicBezTo>
                  <a:pt x="2540" y="2087"/>
                  <a:pt x="2314" y="2241"/>
                  <a:pt x="2043" y="2304"/>
                </a:cubicBezTo>
                <a:cubicBezTo>
                  <a:pt x="1600" y="2413"/>
                  <a:pt x="1211" y="2286"/>
                  <a:pt x="886" y="1970"/>
                </a:cubicBezTo>
              </a:path>
            </a:pathLst>
          </a:custGeom>
          <a:solidFill>
            <a:srgbClr val="75A94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69" name="Google Shape;369;p14"/>
          <p:cNvSpPr/>
          <p:nvPr/>
        </p:nvSpPr>
        <p:spPr>
          <a:xfrm>
            <a:off x="4479933" y="3902219"/>
            <a:ext cx="1587732" cy="1211923"/>
          </a:xfrm>
          <a:custGeom>
            <a:avLst/>
            <a:gdLst/>
            <a:ahLst/>
            <a:cxnLst/>
            <a:rect l="l" t="t" r="r" b="b"/>
            <a:pathLst>
              <a:path w="3147" h="2405" extrusionOk="0">
                <a:moveTo>
                  <a:pt x="886" y="1970"/>
                </a:moveTo>
                <a:lnTo>
                  <a:pt x="886" y="1970"/>
                </a:lnTo>
                <a:cubicBezTo>
                  <a:pt x="434" y="1518"/>
                  <a:pt x="199" y="940"/>
                  <a:pt x="9" y="343"/>
                </a:cubicBezTo>
                <a:cubicBezTo>
                  <a:pt x="0" y="298"/>
                  <a:pt x="18" y="271"/>
                  <a:pt x="63" y="253"/>
                </a:cubicBezTo>
                <a:cubicBezTo>
                  <a:pt x="99" y="243"/>
                  <a:pt x="136" y="234"/>
                  <a:pt x="172" y="226"/>
                </a:cubicBezTo>
                <a:cubicBezTo>
                  <a:pt x="660" y="90"/>
                  <a:pt x="1148" y="0"/>
                  <a:pt x="1664" y="27"/>
                </a:cubicBezTo>
                <a:cubicBezTo>
                  <a:pt x="1935" y="45"/>
                  <a:pt x="2197" y="117"/>
                  <a:pt x="2423" y="289"/>
                </a:cubicBezTo>
                <a:cubicBezTo>
                  <a:pt x="2802" y="560"/>
                  <a:pt x="2983" y="1075"/>
                  <a:pt x="2857" y="1518"/>
                </a:cubicBezTo>
                <a:cubicBezTo>
                  <a:pt x="2839" y="1572"/>
                  <a:pt x="2802" y="1636"/>
                  <a:pt x="2821" y="1672"/>
                </a:cubicBezTo>
                <a:cubicBezTo>
                  <a:pt x="2839" y="1717"/>
                  <a:pt x="2911" y="1735"/>
                  <a:pt x="2956" y="1762"/>
                </a:cubicBezTo>
                <a:lnTo>
                  <a:pt x="2956" y="1762"/>
                </a:lnTo>
                <a:cubicBezTo>
                  <a:pt x="3002" y="1780"/>
                  <a:pt x="3038" y="1798"/>
                  <a:pt x="3074" y="1825"/>
                </a:cubicBezTo>
                <a:cubicBezTo>
                  <a:pt x="3119" y="1844"/>
                  <a:pt x="3146" y="1871"/>
                  <a:pt x="3119" y="1925"/>
                </a:cubicBezTo>
                <a:cubicBezTo>
                  <a:pt x="3101" y="1961"/>
                  <a:pt x="3065" y="1970"/>
                  <a:pt x="3010" y="1943"/>
                </a:cubicBezTo>
                <a:cubicBezTo>
                  <a:pt x="2938" y="1907"/>
                  <a:pt x="2866" y="1871"/>
                  <a:pt x="2794" y="1825"/>
                </a:cubicBezTo>
                <a:cubicBezTo>
                  <a:pt x="2748" y="1808"/>
                  <a:pt x="2730" y="1808"/>
                  <a:pt x="2703" y="1853"/>
                </a:cubicBezTo>
                <a:cubicBezTo>
                  <a:pt x="2540" y="2088"/>
                  <a:pt x="2314" y="2241"/>
                  <a:pt x="2043" y="2305"/>
                </a:cubicBezTo>
                <a:cubicBezTo>
                  <a:pt x="1600" y="2404"/>
                  <a:pt x="1211" y="2287"/>
                  <a:pt x="886" y="1970"/>
                </a:cubicBezTo>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70" name="Google Shape;370;p14"/>
          <p:cNvSpPr/>
          <p:nvPr/>
        </p:nvSpPr>
        <p:spPr>
          <a:xfrm>
            <a:off x="6003716" y="2044873"/>
            <a:ext cx="82278" cy="4422966"/>
          </a:xfrm>
          <a:custGeom>
            <a:avLst/>
            <a:gdLst/>
            <a:ahLst/>
            <a:cxnLst/>
            <a:rect l="l" t="t" r="r" b="b"/>
            <a:pathLst>
              <a:path w="163" h="8769" extrusionOk="0">
                <a:moveTo>
                  <a:pt x="162" y="8768"/>
                </a:moveTo>
                <a:lnTo>
                  <a:pt x="162" y="8768"/>
                </a:lnTo>
                <a:cubicBezTo>
                  <a:pt x="0" y="8768"/>
                  <a:pt x="0" y="8768"/>
                  <a:pt x="0" y="8768"/>
                </a:cubicBezTo>
                <a:cubicBezTo>
                  <a:pt x="0" y="82"/>
                  <a:pt x="0" y="82"/>
                  <a:pt x="0" y="82"/>
                </a:cubicBezTo>
                <a:cubicBezTo>
                  <a:pt x="0" y="37"/>
                  <a:pt x="36" y="0"/>
                  <a:pt x="81" y="0"/>
                </a:cubicBezTo>
                <a:lnTo>
                  <a:pt x="81" y="0"/>
                </a:lnTo>
                <a:cubicBezTo>
                  <a:pt x="126" y="0"/>
                  <a:pt x="162" y="37"/>
                  <a:pt x="162" y="82"/>
                </a:cubicBezTo>
                <a:lnTo>
                  <a:pt x="162" y="8768"/>
                </a:lnTo>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71" name="Google Shape;371;p14"/>
          <p:cNvSpPr/>
          <p:nvPr/>
        </p:nvSpPr>
        <p:spPr>
          <a:xfrm>
            <a:off x="5014164" y="5171414"/>
            <a:ext cx="489217" cy="662667"/>
          </a:xfrm>
          <a:custGeom>
            <a:avLst/>
            <a:gdLst/>
            <a:ahLst/>
            <a:cxnLst/>
            <a:rect l="l" t="t" r="r" b="b"/>
            <a:pathLst>
              <a:path w="968" h="1312" extrusionOk="0">
                <a:moveTo>
                  <a:pt x="913" y="136"/>
                </a:moveTo>
                <a:lnTo>
                  <a:pt x="913" y="136"/>
                </a:lnTo>
                <a:cubicBezTo>
                  <a:pt x="714" y="136"/>
                  <a:pt x="714" y="136"/>
                  <a:pt x="714" y="136"/>
                </a:cubicBezTo>
                <a:cubicBezTo>
                  <a:pt x="696" y="100"/>
                  <a:pt x="660" y="64"/>
                  <a:pt x="633" y="46"/>
                </a:cubicBezTo>
                <a:cubicBezTo>
                  <a:pt x="588" y="19"/>
                  <a:pt x="533" y="0"/>
                  <a:pt x="479" y="0"/>
                </a:cubicBezTo>
                <a:cubicBezTo>
                  <a:pt x="434" y="0"/>
                  <a:pt x="380" y="19"/>
                  <a:pt x="334" y="46"/>
                </a:cubicBezTo>
                <a:cubicBezTo>
                  <a:pt x="298" y="64"/>
                  <a:pt x="271" y="100"/>
                  <a:pt x="253" y="136"/>
                </a:cubicBezTo>
                <a:cubicBezTo>
                  <a:pt x="54" y="136"/>
                  <a:pt x="54" y="136"/>
                  <a:pt x="54" y="136"/>
                </a:cubicBezTo>
                <a:cubicBezTo>
                  <a:pt x="27" y="136"/>
                  <a:pt x="0" y="163"/>
                  <a:pt x="0" y="208"/>
                </a:cubicBezTo>
                <a:cubicBezTo>
                  <a:pt x="0" y="1275"/>
                  <a:pt x="0" y="1275"/>
                  <a:pt x="0" y="1275"/>
                </a:cubicBezTo>
                <a:cubicBezTo>
                  <a:pt x="0" y="1293"/>
                  <a:pt x="18" y="1311"/>
                  <a:pt x="36" y="1311"/>
                </a:cubicBezTo>
                <a:cubicBezTo>
                  <a:pt x="922" y="1311"/>
                  <a:pt x="922" y="1311"/>
                  <a:pt x="922" y="1311"/>
                </a:cubicBezTo>
                <a:cubicBezTo>
                  <a:pt x="949" y="1311"/>
                  <a:pt x="967" y="1293"/>
                  <a:pt x="967" y="1275"/>
                </a:cubicBezTo>
                <a:cubicBezTo>
                  <a:pt x="967" y="208"/>
                  <a:pt x="967" y="208"/>
                  <a:pt x="967" y="208"/>
                </a:cubicBezTo>
                <a:cubicBezTo>
                  <a:pt x="967" y="163"/>
                  <a:pt x="940" y="136"/>
                  <a:pt x="913" y="136"/>
                </a:cubicBezTo>
                <a:close/>
                <a:moveTo>
                  <a:pt x="316" y="181"/>
                </a:moveTo>
                <a:lnTo>
                  <a:pt x="316" y="181"/>
                </a:lnTo>
                <a:cubicBezTo>
                  <a:pt x="325" y="154"/>
                  <a:pt x="352" y="127"/>
                  <a:pt x="380" y="109"/>
                </a:cubicBezTo>
                <a:cubicBezTo>
                  <a:pt x="407" y="91"/>
                  <a:pt x="443" y="73"/>
                  <a:pt x="479" y="73"/>
                </a:cubicBezTo>
                <a:cubicBezTo>
                  <a:pt x="524" y="73"/>
                  <a:pt x="560" y="91"/>
                  <a:pt x="588" y="109"/>
                </a:cubicBezTo>
                <a:cubicBezTo>
                  <a:pt x="615" y="127"/>
                  <a:pt x="633" y="154"/>
                  <a:pt x="651" y="181"/>
                </a:cubicBezTo>
                <a:cubicBezTo>
                  <a:pt x="651" y="254"/>
                  <a:pt x="651" y="254"/>
                  <a:pt x="651" y="254"/>
                </a:cubicBezTo>
                <a:cubicBezTo>
                  <a:pt x="316" y="254"/>
                  <a:pt x="316" y="254"/>
                  <a:pt x="316" y="254"/>
                </a:cubicBezTo>
                <a:lnTo>
                  <a:pt x="316" y="181"/>
                </a:lnTo>
                <a:close/>
                <a:moveTo>
                  <a:pt x="199" y="208"/>
                </a:moveTo>
                <a:lnTo>
                  <a:pt x="199" y="208"/>
                </a:lnTo>
                <a:cubicBezTo>
                  <a:pt x="244" y="208"/>
                  <a:pt x="244" y="208"/>
                  <a:pt x="244" y="208"/>
                </a:cubicBezTo>
                <a:cubicBezTo>
                  <a:pt x="244" y="290"/>
                  <a:pt x="244" y="290"/>
                  <a:pt x="244" y="290"/>
                </a:cubicBezTo>
                <a:cubicBezTo>
                  <a:pt x="244" y="308"/>
                  <a:pt x="262" y="326"/>
                  <a:pt x="289" y="326"/>
                </a:cubicBezTo>
                <a:cubicBezTo>
                  <a:pt x="678" y="326"/>
                  <a:pt x="678" y="326"/>
                  <a:pt x="678" y="326"/>
                </a:cubicBezTo>
                <a:cubicBezTo>
                  <a:pt x="705" y="326"/>
                  <a:pt x="723" y="308"/>
                  <a:pt x="723" y="290"/>
                </a:cubicBezTo>
                <a:cubicBezTo>
                  <a:pt x="723" y="208"/>
                  <a:pt x="723" y="208"/>
                  <a:pt x="723" y="208"/>
                </a:cubicBezTo>
                <a:cubicBezTo>
                  <a:pt x="768" y="208"/>
                  <a:pt x="768" y="208"/>
                  <a:pt x="768" y="208"/>
                </a:cubicBezTo>
                <a:cubicBezTo>
                  <a:pt x="768" y="1103"/>
                  <a:pt x="768" y="1103"/>
                  <a:pt x="768" y="1103"/>
                </a:cubicBezTo>
                <a:cubicBezTo>
                  <a:pt x="199" y="1103"/>
                  <a:pt x="199" y="1103"/>
                  <a:pt x="199" y="1103"/>
                </a:cubicBezTo>
                <a:lnTo>
                  <a:pt x="199" y="208"/>
                </a:lnTo>
                <a:close/>
                <a:moveTo>
                  <a:pt x="886" y="1239"/>
                </a:moveTo>
                <a:lnTo>
                  <a:pt x="886" y="1239"/>
                </a:lnTo>
                <a:cubicBezTo>
                  <a:pt x="81" y="1239"/>
                  <a:pt x="81" y="1239"/>
                  <a:pt x="81" y="1239"/>
                </a:cubicBezTo>
                <a:cubicBezTo>
                  <a:pt x="81" y="208"/>
                  <a:pt x="81" y="208"/>
                  <a:pt x="81" y="208"/>
                </a:cubicBezTo>
                <a:cubicBezTo>
                  <a:pt x="126" y="208"/>
                  <a:pt x="126" y="208"/>
                  <a:pt x="126" y="208"/>
                </a:cubicBezTo>
                <a:cubicBezTo>
                  <a:pt x="126" y="1149"/>
                  <a:pt x="126" y="1149"/>
                  <a:pt x="126" y="1149"/>
                </a:cubicBezTo>
                <a:cubicBezTo>
                  <a:pt x="126" y="1166"/>
                  <a:pt x="145" y="1185"/>
                  <a:pt x="163" y="1185"/>
                </a:cubicBezTo>
                <a:cubicBezTo>
                  <a:pt x="805" y="1185"/>
                  <a:pt x="805" y="1185"/>
                  <a:pt x="805" y="1185"/>
                </a:cubicBezTo>
                <a:cubicBezTo>
                  <a:pt x="822" y="1185"/>
                  <a:pt x="841" y="1166"/>
                  <a:pt x="841" y="1149"/>
                </a:cubicBezTo>
                <a:cubicBezTo>
                  <a:pt x="841" y="208"/>
                  <a:pt x="841" y="208"/>
                  <a:pt x="841" y="208"/>
                </a:cubicBezTo>
                <a:cubicBezTo>
                  <a:pt x="886" y="208"/>
                  <a:pt x="886" y="208"/>
                  <a:pt x="886" y="208"/>
                </a:cubicBezTo>
                <a:lnTo>
                  <a:pt x="886" y="1239"/>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72" name="Google Shape;372;p14"/>
          <p:cNvSpPr/>
          <p:nvPr/>
        </p:nvSpPr>
        <p:spPr>
          <a:xfrm>
            <a:off x="5169824" y="5380444"/>
            <a:ext cx="177897" cy="42250"/>
          </a:xfrm>
          <a:custGeom>
            <a:avLst/>
            <a:gdLst/>
            <a:ahLst/>
            <a:cxnLst/>
            <a:rect l="l" t="t" r="r" b="b"/>
            <a:pathLst>
              <a:path w="354" h="83" extrusionOk="0">
                <a:moveTo>
                  <a:pt x="36" y="82"/>
                </a:moveTo>
                <a:lnTo>
                  <a:pt x="36" y="82"/>
                </a:lnTo>
                <a:cubicBezTo>
                  <a:pt x="317" y="82"/>
                  <a:pt x="317" y="82"/>
                  <a:pt x="317" y="82"/>
                </a:cubicBezTo>
                <a:cubicBezTo>
                  <a:pt x="335" y="82"/>
                  <a:pt x="353" y="63"/>
                  <a:pt x="353" y="46"/>
                </a:cubicBezTo>
                <a:cubicBezTo>
                  <a:pt x="353" y="18"/>
                  <a:pt x="335" y="0"/>
                  <a:pt x="317" y="0"/>
                </a:cubicBezTo>
                <a:cubicBezTo>
                  <a:pt x="36" y="0"/>
                  <a:pt x="36" y="0"/>
                  <a:pt x="36" y="0"/>
                </a:cubicBezTo>
                <a:cubicBezTo>
                  <a:pt x="18" y="0"/>
                  <a:pt x="0" y="18"/>
                  <a:pt x="0" y="46"/>
                </a:cubicBezTo>
                <a:cubicBezTo>
                  <a:pt x="0" y="63"/>
                  <a:pt x="18" y="82"/>
                  <a:pt x="36" y="82"/>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73" name="Google Shape;373;p14"/>
          <p:cNvSpPr/>
          <p:nvPr/>
        </p:nvSpPr>
        <p:spPr>
          <a:xfrm>
            <a:off x="5169824" y="5484957"/>
            <a:ext cx="177897" cy="42252"/>
          </a:xfrm>
          <a:custGeom>
            <a:avLst/>
            <a:gdLst/>
            <a:ahLst/>
            <a:cxnLst/>
            <a:rect l="l" t="t" r="r" b="b"/>
            <a:pathLst>
              <a:path w="354" h="83" extrusionOk="0">
                <a:moveTo>
                  <a:pt x="36" y="82"/>
                </a:moveTo>
                <a:lnTo>
                  <a:pt x="36" y="82"/>
                </a:lnTo>
                <a:cubicBezTo>
                  <a:pt x="317" y="82"/>
                  <a:pt x="317" y="82"/>
                  <a:pt x="317" y="82"/>
                </a:cubicBezTo>
                <a:cubicBezTo>
                  <a:pt x="335" y="82"/>
                  <a:pt x="353" y="63"/>
                  <a:pt x="353" y="46"/>
                </a:cubicBezTo>
                <a:cubicBezTo>
                  <a:pt x="353" y="18"/>
                  <a:pt x="335" y="0"/>
                  <a:pt x="317" y="0"/>
                </a:cubicBezTo>
                <a:cubicBezTo>
                  <a:pt x="36" y="0"/>
                  <a:pt x="36" y="0"/>
                  <a:pt x="36" y="0"/>
                </a:cubicBezTo>
                <a:cubicBezTo>
                  <a:pt x="18" y="0"/>
                  <a:pt x="0" y="18"/>
                  <a:pt x="0" y="46"/>
                </a:cubicBezTo>
                <a:cubicBezTo>
                  <a:pt x="0" y="63"/>
                  <a:pt x="18" y="82"/>
                  <a:pt x="36" y="82"/>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74" name="Google Shape;374;p14"/>
          <p:cNvSpPr/>
          <p:nvPr/>
        </p:nvSpPr>
        <p:spPr>
          <a:xfrm>
            <a:off x="5169824" y="5596143"/>
            <a:ext cx="177897" cy="37804"/>
          </a:xfrm>
          <a:custGeom>
            <a:avLst/>
            <a:gdLst/>
            <a:ahLst/>
            <a:cxnLst/>
            <a:rect l="l" t="t" r="r" b="b"/>
            <a:pathLst>
              <a:path w="354" h="73" extrusionOk="0">
                <a:moveTo>
                  <a:pt x="36" y="72"/>
                </a:moveTo>
                <a:lnTo>
                  <a:pt x="36" y="72"/>
                </a:lnTo>
                <a:cubicBezTo>
                  <a:pt x="317" y="72"/>
                  <a:pt x="317" y="72"/>
                  <a:pt x="317" y="72"/>
                </a:cubicBezTo>
                <a:cubicBezTo>
                  <a:pt x="335" y="72"/>
                  <a:pt x="353" y="54"/>
                  <a:pt x="353" y="36"/>
                </a:cubicBezTo>
                <a:cubicBezTo>
                  <a:pt x="353" y="9"/>
                  <a:pt x="335" y="0"/>
                  <a:pt x="317" y="0"/>
                </a:cubicBezTo>
                <a:cubicBezTo>
                  <a:pt x="36" y="0"/>
                  <a:pt x="36" y="0"/>
                  <a:pt x="36" y="0"/>
                </a:cubicBezTo>
                <a:cubicBezTo>
                  <a:pt x="18" y="0"/>
                  <a:pt x="0" y="9"/>
                  <a:pt x="0" y="36"/>
                </a:cubicBezTo>
                <a:cubicBezTo>
                  <a:pt x="0" y="54"/>
                  <a:pt x="18" y="72"/>
                  <a:pt x="36" y="72"/>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75" name="Google Shape;375;p14"/>
          <p:cNvSpPr/>
          <p:nvPr/>
        </p:nvSpPr>
        <p:spPr>
          <a:xfrm>
            <a:off x="5125350" y="3330180"/>
            <a:ext cx="269069" cy="100067"/>
          </a:xfrm>
          <a:custGeom>
            <a:avLst/>
            <a:gdLst/>
            <a:ahLst/>
            <a:cxnLst/>
            <a:rect l="l" t="t" r="r" b="b"/>
            <a:pathLst>
              <a:path w="534" h="200" extrusionOk="0">
                <a:moveTo>
                  <a:pt x="45" y="199"/>
                </a:moveTo>
                <a:lnTo>
                  <a:pt x="45" y="199"/>
                </a:lnTo>
                <a:cubicBezTo>
                  <a:pt x="72" y="199"/>
                  <a:pt x="90" y="181"/>
                  <a:pt x="90" y="154"/>
                </a:cubicBezTo>
                <a:cubicBezTo>
                  <a:pt x="90" y="91"/>
                  <a:pt x="90" y="91"/>
                  <a:pt x="90" y="91"/>
                </a:cubicBezTo>
                <a:cubicBezTo>
                  <a:pt x="443" y="91"/>
                  <a:pt x="443" y="91"/>
                  <a:pt x="443" y="91"/>
                </a:cubicBezTo>
                <a:cubicBezTo>
                  <a:pt x="443" y="154"/>
                  <a:pt x="443" y="154"/>
                  <a:pt x="443" y="154"/>
                </a:cubicBezTo>
                <a:cubicBezTo>
                  <a:pt x="443" y="181"/>
                  <a:pt x="461" y="199"/>
                  <a:pt x="488" y="199"/>
                </a:cubicBezTo>
                <a:cubicBezTo>
                  <a:pt x="506" y="199"/>
                  <a:pt x="533" y="181"/>
                  <a:pt x="533" y="154"/>
                </a:cubicBezTo>
                <a:cubicBezTo>
                  <a:pt x="533" y="55"/>
                  <a:pt x="533" y="55"/>
                  <a:pt x="533" y="55"/>
                </a:cubicBezTo>
                <a:cubicBezTo>
                  <a:pt x="533" y="28"/>
                  <a:pt x="506" y="0"/>
                  <a:pt x="479" y="0"/>
                </a:cubicBezTo>
                <a:cubicBezTo>
                  <a:pt x="54" y="0"/>
                  <a:pt x="54" y="0"/>
                  <a:pt x="54" y="0"/>
                </a:cubicBezTo>
                <a:cubicBezTo>
                  <a:pt x="27" y="0"/>
                  <a:pt x="0" y="28"/>
                  <a:pt x="0" y="55"/>
                </a:cubicBezTo>
                <a:cubicBezTo>
                  <a:pt x="0" y="154"/>
                  <a:pt x="0" y="154"/>
                  <a:pt x="0" y="154"/>
                </a:cubicBezTo>
                <a:cubicBezTo>
                  <a:pt x="0" y="181"/>
                  <a:pt x="18" y="199"/>
                  <a:pt x="45" y="199"/>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76" name="Google Shape;376;p14"/>
          <p:cNvSpPr txBox="1"/>
          <p:nvPr/>
        </p:nvSpPr>
        <p:spPr>
          <a:xfrm>
            <a:off x="5124940" y="404198"/>
            <a:ext cx="1942121" cy="661650"/>
          </a:xfrm>
          <a:prstGeom prst="rect">
            <a:avLst/>
          </a:prstGeom>
          <a:noFill/>
          <a:ln>
            <a:noFill/>
          </a:ln>
        </p:spPr>
        <p:txBody>
          <a:bodyPr spcFirstLastPara="1" wrap="square" lIns="45700" tIns="22850" rIns="45700" bIns="22850" anchor="t" anchorCtr="0">
            <a:noAutofit/>
          </a:bodyPr>
          <a:lstStyle/>
          <a:p>
            <a:pPr marL="0" marR="0" lvl="0" indent="0" algn="ctr" rtl="0">
              <a:spcBef>
                <a:spcPts val="0"/>
              </a:spcBef>
              <a:spcAft>
                <a:spcPts val="0"/>
              </a:spcAft>
              <a:buNone/>
            </a:pPr>
            <a:r>
              <a:rPr lang="en-US" sz="4000" b="1">
                <a:solidFill>
                  <a:schemeClr val="dk2"/>
                </a:solidFill>
                <a:latin typeface="Lato Black"/>
                <a:ea typeface="Lato Black"/>
                <a:cs typeface="Lato Black"/>
                <a:sym typeface="Lato Black"/>
              </a:rPr>
              <a:t>Ecology</a:t>
            </a:r>
            <a:endParaRPr sz="4000" b="1">
              <a:solidFill>
                <a:schemeClr val="dk2"/>
              </a:solidFill>
              <a:latin typeface="Lato Black"/>
              <a:ea typeface="Lato Black"/>
              <a:cs typeface="Lato Black"/>
              <a:sym typeface="Lato Black"/>
            </a:endParaRPr>
          </a:p>
        </p:txBody>
      </p:sp>
      <p:sp>
        <p:nvSpPr>
          <p:cNvPr id="377" name="Google Shape;377;p14"/>
          <p:cNvSpPr/>
          <p:nvPr/>
        </p:nvSpPr>
        <p:spPr>
          <a:xfrm>
            <a:off x="7818054" y="2600665"/>
            <a:ext cx="4006083" cy="477000"/>
          </a:xfrm>
          <a:prstGeom prst="rect">
            <a:avLst/>
          </a:prstGeom>
          <a:noFill/>
          <a:ln>
            <a:noFill/>
          </a:ln>
        </p:spPr>
        <p:txBody>
          <a:bodyPr spcFirstLastPara="1" wrap="square" lIns="45700" tIns="22850" rIns="45700" bIns="22850" anchor="t" anchorCtr="0">
            <a:noAutofit/>
          </a:bodyPr>
          <a:lstStyle/>
          <a:p>
            <a:pPr marL="0" marR="0" lvl="0" indent="0" algn="just" rtl="0">
              <a:spcBef>
                <a:spcPts val="0"/>
              </a:spcBef>
              <a:spcAft>
                <a:spcPts val="0"/>
              </a:spcAft>
              <a:buNone/>
            </a:pPr>
            <a:r>
              <a:rPr lang="en-US" sz="1700">
                <a:solidFill>
                  <a:schemeClr val="dk1"/>
                </a:solidFill>
                <a:latin typeface="Calibri"/>
                <a:ea typeface="Calibri"/>
                <a:cs typeface="Calibri"/>
                <a:sym typeface="Calibri"/>
              </a:rPr>
              <a:t>Agroecology has become a significant part of the European agricultural landscape. It's seen as </a:t>
            </a:r>
            <a:r>
              <a:rPr lang="en-US" sz="1700" b="1">
                <a:solidFill>
                  <a:schemeClr val="dk1"/>
                </a:solidFill>
                <a:latin typeface="Calibri"/>
                <a:ea typeface="Calibri"/>
                <a:cs typeface="Calibri"/>
                <a:sym typeface="Calibri"/>
              </a:rPr>
              <a:t>a key solution to sustainable food production,</a:t>
            </a:r>
            <a:r>
              <a:rPr lang="en-US" sz="1700">
                <a:solidFill>
                  <a:schemeClr val="dk1"/>
                </a:solidFill>
                <a:latin typeface="Calibri"/>
                <a:ea typeface="Calibri"/>
                <a:cs typeface="Calibri"/>
                <a:sym typeface="Calibri"/>
              </a:rPr>
              <a:t> addressing challenges like climate change, biodiversity loss, and rural depopulation.</a:t>
            </a:r>
            <a:endParaRPr/>
          </a:p>
        </p:txBody>
      </p:sp>
      <p:sp>
        <p:nvSpPr>
          <p:cNvPr id="378" name="Google Shape;378;p14"/>
          <p:cNvSpPr/>
          <p:nvPr/>
        </p:nvSpPr>
        <p:spPr>
          <a:xfrm>
            <a:off x="471201" y="1806373"/>
            <a:ext cx="3924677" cy="477000"/>
          </a:xfrm>
          <a:prstGeom prst="rect">
            <a:avLst/>
          </a:prstGeom>
          <a:noFill/>
          <a:ln>
            <a:noFill/>
          </a:ln>
        </p:spPr>
        <p:txBody>
          <a:bodyPr spcFirstLastPara="1" wrap="square" lIns="45700" tIns="22850" rIns="45700" bIns="22850" anchor="t" anchorCtr="0">
            <a:noAutofit/>
          </a:bodyPr>
          <a:lstStyle/>
          <a:p>
            <a:pPr marL="0" marR="0" lvl="0" indent="0" algn="just" rtl="0">
              <a:spcBef>
                <a:spcPts val="0"/>
              </a:spcBef>
              <a:spcAft>
                <a:spcPts val="0"/>
              </a:spcAft>
              <a:buNone/>
            </a:pPr>
            <a:r>
              <a:rPr lang="en-US" sz="1700">
                <a:solidFill>
                  <a:srgbClr val="75A949"/>
                </a:solidFill>
                <a:latin typeface="Calibri"/>
                <a:ea typeface="Calibri"/>
                <a:cs typeface="Calibri"/>
                <a:sym typeface="Calibri"/>
              </a:rPr>
              <a:t>Agroecology began to become recognised not just as a scientific discipline but also as a movement and practice. This period saw the </a:t>
            </a:r>
            <a:r>
              <a:rPr lang="en-US" sz="1700" b="1">
                <a:solidFill>
                  <a:srgbClr val="75A949"/>
                </a:solidFill>
                <a:latin typeface="Calibri"/>
                <a:ea typeface="Calibri"/>
                <a:cs typeface="Calibri"/>
                <a:sym typeface="Calibri"/>
              </a:rPr>
              <a:t>integration of agroecological principles into European agricultural policies (CAP)</a:t>
            </a:r>
            <a:r>
              <a:rPr lang="en-US" sz="1700">
                <a:solidFill>
                  <a:srgbClr val="75A949"/>
                </a:solidFill>
                <a:latin typeface="Calibri"/>
                <a:ea typeface="Calibri"/>
                <a:cs typeface="Calibri"/>
                <a:sym typeface="Calibri"/>
              </a:rPr>
              <a:t> and practices.</a:t>
            </a:r>
            <a:endParaRPr/>
          </a:p>
        </p:txBody>
      </p:sp>
      <p:sp>
        <p:nvSpPr>
          <p:cNvPr id="379" name="Google Shape;379;p14"/>
          <p:cNvSpPr/>
          <p:nvPr/>
        </p:nvSpPr>
        <p:spPr>
          <a:xfrm>
            <a:off x="472077" y="3992843"/>
            <a:ext cx="3924676" cy="1211922"/>
          </a:xfrm>
          <a:prstGeom prst="rect">
            <a:avLst/>
          </a:prstGeom>
          <a:noFill/>
          <a:ln>
            <a:noFill/>
          </a:ln>
        </p:spPr>
        <p:txBody>
          <a:bodyPr spcFirstLastPara="1" wrap="square" lIns="45700" tIns="22850" rIns="45700" bIns="22850" anchor="t" anchorCtr="0">
            <a:noAutofit/>
          </a:bodyPr>
          <a:lstStyle/>
          <a:p>
            <a:pPr marL="0" marR="0" lvl="0" indent="0" algn="just" rtl="0">
              <a:spcBef>
                <a:spcPts val="0"/>
              </a:spcBef>
              <a:spcAft>
                <a:spcPts val="0"/>
              </a:spcAft>
              <a:buNone/>
            </a:pPr>
            <a:r>
              <a:rPr lang="en-US" sz="1700">
                <a:solidFill>
                  <a:srgbClr val="3DB0B9"/>
                </a:solidFill>
                <a:latin typeface="Calibri"/>
                <a:ea typeface="Calibri"/>
                <a:cs typeface="Calibri"/>
                <a:sym typeface="Calibri"/>
              </a:rPr>
              <a:t>Ongoing research and innovation in Agroecology are focused on further enhancing its efficacy and adaptability to different European regions. With increasing awareness of environmental issues and food sustainability, it should continue to receive strong policy and societal support, poised for further growth in the European agricultural sector.</a:t>
            </a:r>
            <a:endParaRPr/>
          </a:p>
        </p:txBody>
      </p:sp>
      <p:sp>
        <p:nvSpPr>
          <p:cNvPr id="380" name="Google Shape;380;p14"/>
          <p:cNvSpPr txBox="1"/>
          <p:nvPr/>
        </p:nvSpPr>
        <p:spPr>
          <a:xfrm>
            <a:off x="598685" y="150594"/>
            <a:ext cx="10595237" cy="803654"/>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75A949"/>
              </a:buClr>
              <a:buSzPts val="3600"/>
              <a:buFont typeface="Arial"/>
              <a:buNone/>
            </a:pPr>
            <a:r>
              <a:rPr lang="en-US" sz="3600" b="1" dirty="0">
                <a:solidFill>
                  <a:srgbClr val="75A949"/>
                </a:solidFill>
                <a:latin typeface="Calibri"/>
                <a:ea typeface="Calibri"/>
                <a:cs typeface="Calibri"/>
                <a:sym typeface="Calibri"/>
              </a:rPr>
              <a:t>Agroecology’s Journey Through History…continued</a:t>
            </a:r>
            <a:endParaRPr b="1" dirty="0"/>
          </a:p>
        </p:txBody>
      </p:sp>
      <p:sp>
        <p:nvSpPr>
          <p:cNvPr id="381" name="Google Shape;381;p14"/>
          <p:cNvSpPr txBox="1"/>
          <p:nvPr/>
        </p:nvSpPr>
        <p:spPr>
          <a:xfrm>
            <a:off x="4729655" y="2192834"/>
            <a:ext cx="1145628"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000000"/>
                </a:solidFill>
                <a:latin typeface="Calibri"/>
                <a:ea typeface="Calibri"/>
                <a:cs typeface="Calibri"/>
                <a:sym typeface="Calibri"/>
              </a:rPr>
              <a:t>Early 21</a:t>
            </a:r>
            <a:r>
              <a:rPr lang="en-US" sz="1800" b="1" baseline="30000">
                <a:solidFill>
                  <a:srgbClr val="000000"/>
                </a:solidFill>
                <a:latin typeface="Calibri"/>
                <a:ea typeface="Calibri"/>
                <a:cs typeface="Calibri"/>
                <a:sym typeface="Calibri"/>
              </a:rPr>
              <a:t>st</a:t>
            </a:r>
            <a:r>
              <a:rPr lang="en-US" sz="1800" b="1">
                <a:solidFill>
                  <a:srgbClr val="000000"/>
                </a:solidFill>
                <a:latin typeface="Calibri"/>
                <a:ea typeface="Calibri"/>
                <a:cs typeface="Calibri"/>
                <a:sym typeface="Calibri"/>
              </a:rPr>
              <a:t>  Century</a:t>
            </a:r>
            <a:endParaRPr/>
          </a:p>
        </p:txBody>
      </p:sp>
      <p:sp>
        <p:nvSpPr>
          <p:cNvPr id="382" name="Google Shape;382;p14"/>
          <p:cNvSpPr txBox="1"/>
          <p:nvPr/>
        </p:nvSpPr>
        <p:spPr>
          <a:xfrm>
            <a:off x="4524837" y="4086106"/>
            <a:ext cx="1497923"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00000"/>
                </a:solidFill>
                <a:latin typeface="Calibri"/>
                <a:ea typeface="Calibri"/>
                <a:cs typeface="Calibri"/>
                <a:sym typeface="Calibri"/>
              </a:rPr>
              <a:t>Future Outlook</a:t>
            </a:r>
            <a:endParaRPr/>
          </a:p>
        </p:txBody>
      </p:sp>
      <p:sp>
        <p:nvSpPr>
          <p:cNvPr id="383" name="Google Shape;383;p14"/>
          <p:cNvSpPr txBox="1"/>
          <p:nvPr/>
        </p:nvSpPr>
        <p:spPr>
          <a:xfrm>
            <a:off x="6231512" y="3160901"/>
            <a:ext cx="1315032"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00000"/>
                </a:solidFill>
                <a:latin typeface="Calibri"/>
                <a:ea typeface="Calibri"/>
                <a:cs typeface="Calibri"/>
                <a:sym typeface="Calibri"/>
              </a:rPr>
              <a:t>Present Day</a:t>
            </a:r>
            <a:endParaRPr/>
          </a:p>
        </p:txBody>
      </p:sp>
      <p:sp>
        <p:nvSpPr>
          <p:cNvPr id="384" name="Google Shape;384;p14"/>
          <p:cNvSpPr txBox="1"/>
          <p:nvPr/>
        </p:nvSpPr>
        <p:spPr>
          <a:xfrm>
            <a:off x="8282153" y="6373789"/>
            <a:ext cx="3426372" cy="369332"/>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Farmers collecting vegetables">
            <a:extLst>
              <a:ext uri="{FF2B5EF4-FFF2-40B4-BE49-F238E27FC236}">
                <a16:creationId xmlns:a16="http://schemas.microsoft.com/office/drawing/2014/main" id="{798C73FC-D898-8763-41E8-F22786C9D6CB}"/>
              </a:ext>
            </a:extLst>
          </p:cNvPr>
          <p:cNvPicPr>
            <a:picLocks noGrp="1" noChangeAspect="1"/>
          </p:cNvPicPr>
          <p:nvPr>
            <p:ph type="pic" idx="2"/>
          </p:nvPr>
        </p:nvPicPr>
        <p:blipFill>
          <a:blip r:embed="rId2" cstate="email">
            <a:extLst>
              <a:ext uri="{28A0092B-C50C-407E-A947-70E740481C1C}">
                <a14:useLocalDpi xmlns:a14="http://schemas.microsoft.com/office/drawing/2010/main"/>
              </a:ext>
            </a:extLst>
          </a:blip>
          <a:srcRect/>
          <a:stretch>
            <a:fillRect/>
          </a:stretch>
        </p:blipFill>
        <p:spPr>
          <a:xfrm>
            <a:off x="8912202" y="1246695"/>
            <a:ext cx="2444127" cy="4336988"/>
          </a:xfrm>
        </p:spPr>
      </p:pic>
      <p:sp>
        <p:nvSpPr>
          <p:cNvPr id="3" name="Text Placeholder 2">
            <a:extLst>
              <a:ext uri="{FF2B5EF4-FFF2-40B4-BE49-F238E27FC236}">
                <a16:creationId xmlns:a16="http://schemas.microsoft.com/office/drawing/2014/main" id="{C9261FA6-A09B-150E-CD9B-A121F101899C}"/>
              </a:ext>
            </a:extLst>
          </p:cNvPr>
          <p:cNvSpPr>
            <a:spLocks noGrp="1"/>
          </p:cNvSpPr>
          <p:nvPr>
            <p:ph type="body" idx="1"/>
          </p:nvPr>
        </p:nvSpPr>
        <p:spPr>
          <a:xfrm>
            <a:off x="975348" y="1398171"/>
            <a:ext cx="7936854" cy="3291086"/>
          </a:xfrm>
        </p:spPr>
        <p:txBody>
          <a:bodyPr/>
          <a:lstStyle/>
          <a:p>
            <a:pPr marL="0" indent="0"/>
            <a:r>
              <a:rPr lang="en-US" b="1" dirty="0"/>
              <a:t>Agroecological Transition: </a:t>
            </a:r>
            <a:r>
              <a:rPr lang="en-US" dirty="0"/>
              <a:t>Many European countries are experiencing a shift towards more agroecological farming systems, </a:t>
            </a:r>
            <a:r>
              <a:rPr lang="en-US" dirty="0" err="1"/>
              <a:t>characterised</a:t>
            </a:r>
            <a:r>
              <a:rPr lang="en-US" dirty="0"/>
              <a:t> by diverse cropping patterns, agroforestry, and integrated pest management.</a:t>
            </a:r>
          </a:p>
          <a:p>
            <a:pPr marL="0" indent="0"/>
            <a:r>
              <a:rPr lang="en-US" b="1" dirty="0"/>
              <a:t>Policy Integration: </a:t>
            </a:r>
            <a:r>
              <a:rPr lang="en-US" dirty="0"/>
              <a:t>Efforts are underway to mainstream agroecology into national agricultural policies and strategies, reflecting a growing recognition of its role in addressing climate change, biodiversity loss, and food security.</a:t>
            </a:r>
          </a:p>
          <a:p>
            <a:pPr marL="0" indent="0"/>
            <a:r>
              <a:rPr lang="en-US" b="1" dirty="0"/>
              <a:t>Knowledge Sharing: </a:t>
            </a:r>
            <a:r>
              <a:rPr lang="en-US" dirty="0"/>
              <a:t>Platforms for knowledge exchange and collaboration, such as farmer networks, agroecology hubs, and research partnerships, are facilitating the adoption and growth of agroecological practices across Europe.</a:t>
            </a:r>
            <a:endParaRPr lang="en-IE" dirty="0"/>
          </a:p>
        </p:txBody>
      </p:sp>
      <p:sp>
        <p:nvSpPr>
          <p:cNvPr id="4" name="Text Placeholder 3">
            <a:extLst>
              <a:ext uri="{FF2B5EF4-FFF2-40B4-BE49-F238E27FC236}">
                <a16:creationId xmlns:a16="http://schemas.microsoft.com/office/drawing/2014/main" id="{28064745-7654-C858-773D-738EF271782A}"/>
              </a:ext>
            </a:extLst>
          </p:cNvPr>
          <p:cNvSpPr>
            <a:spLocks noGrp="1"/>
          </p:cNvSpPr>
          <p:nvPr>
            <p:ph type="body" idx="3"/>
          </p:nvPr>
        </p:nvSpPr>
        <p:spPr>
          <a:xfrm>
            <a:off x="702321" y="628088"/>
            <a:ext cx="6717654" cy="992652"/>
          </a:xfrm>
        </p:spPr>
        <p:txBody>
          <a:bodyPr/>
          <a:lstStyle/>
          <a:p>
            <a:r>
              <a:rPr lang="en-IE" b="1" dirty="0"/>
              <a:t>Current Trends &amp; Challenges</a:t>
            </a:r>
          </a:p>
          <a:p>
            <a:endParaRPr lang="en-IE" b="1" dirty="0"/>
          </a:p>
        </p:txBody>
      </p:sp>
    </p:spTree>
    <p:extLst>
      <p:ext uri="{BB962C8B-B14F-4D97-AF65-F5344CB8AC3E}">
        <p14:creationId xmlns:p14="http://schemas.microsoft.com/office/powerpoint/2010/main" val="12893302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Google Shape;435;p19"/>
          <p:cNvSpPr txBox="1">
            <a:spLocks noGrp="1"/>
          </p:cNvSpPr>
          <p:nvPr>
            <p:ph type="body" idx="1"/>
          </p:nvPr>
        </p:nvSpPr>
        <p:spPr>
          <a:xfrm>
            <a:off x="6186233" y="2341241"/>
            <a:ext cx="6010480" cy="306642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4800"/>
              <a:buNone/>
            </a:pPr>
            <a:r>
              <a:rPr lang="en-US"/>
              <a:t>Benefits of Agroecology</a:t>
            </a:r>
            <a:endParaRPr/>
          </a:p>
        </p:txBody>
      </p:sp>
      <p:sp>
        <p:nvSpPr>
          <p:cNvPr id="436" name="Google Shape;436;p19"/>
          <p:cNvSpPr txBox="1">
            <a:spLocks noGrp="1"/>
          </p:cNvSpPr>
          <p:nvPr>
            <p:ph type="body" idx="2"/>
          </p:nvPr>
        </p:nvSpPr>
        <p:spPr>
          <a:xfrm>
            <a:off x="4502882" y="892243"/>
            <a:ext cx="2066906" cy="5822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9000"/>
              <a:buNone/>
            </a:pPr>
            <a:r>
              <a:rPr lang="en-US" dirty="0"/>
              <a:t>03</a:t>
            </a:r>
            <a:endParaRP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20"/>
          <p:cNvSpPr/>
          <p:nvPr/>
        </p:nvSpPr>
        <p:spPr>
          <a:xfrm>
            <a:off x="6524161" y="2236934"/>
            <a:ext cx="1543662" cy="2025194"/>
          </a:xfrm>
          <a:custGeom>
            <a:avLst/>
            <a:gdLst/>
            <a:ahLst/>
            <a:cxnLst/>
            <a:rect l="l" t="t" r="r" b="b"/>
            <a:pathLst>
              <a:path w="2954" h="3878" extrusionOk="0">
                <a:moveTo>
                  <a:pt x="1697" y="3841"/>
                </a:moveTo>
                <a:lnTo>
                  <a:pt x="1697" y="3841"/>
                </a:lnTo>
                <a:cubicBezTo>
                  <a:pt x="2047" y="3761"/>
                  <a:pt x="2333" y="3608"/>
                  <a:pt x="2549" y="3330"/>
                </a:cubicBezTo>
                <a:cubicBezTo>
                  <a:pt x="2890" y="2881"/>
                  <a:pt x="2953" y="2378"/>
                  <a:pt x="2755" y="1857"/>
                </a:cubicBezTo>
                <a:cubicBezTo>
                  <a:pt x="2477" y="1113"/>
                  <a:pt x="1948" y="557"/>
                  <a:pt x="1374" y="36"/>
                </a:cubicBezTo>
                <a:cubicBezTo>
                  <a:pt x="1329" y="0"/>
                  <a:pt x="1284" y="9"/>
                  <a:pt x="1248" y="45"/>
                </a:cubicBezTo>
                <a:cubicBezTo>
                  <a:pt x="1212" y="81"/>
                  <a:pt x="1185" y="116"/>
                  <a:pt x="1158" y="152"/>
                </a:cubicBezTo>
                <a:cubicBezTo>
                  <a:pt x="754" y="637"/>
                  <a:pt x="395" y="1149"/>
                  <a:pt x="180" y="1741"/>
                </a:cubicBezTo>
                <a:cubicBezTo>
                  <a:pt x="54" y="2064"/>
                  <a:pt x="0" y="2396"/>
                  <a:pt x="81" y="2737"/>
                </a:cubicBezTo>
                <a:cubicBezTo>
                  <a:pt x="198" y="3303"/>
                  <a:pt x="682" y="3769"/>
                  <a:pt x="1248" y="3850"/>
                </a:cubicBezTo>
                <a:cubicBezTo>
                  <a:pt x="1248" y="3850"/>
                  <a:pt x="1553" y="3877"/>
                  <a:pt x="1697" y="3841"/>
                </a:cubicBezTo>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2" name="Google Shape;442;p20"/>
          <p:cNvSpPr/>
          <p:nvPr/>
        </p:nvSpPr>
        <p:spPr>
          <a:xfrm>
            <a:off x="6293764" y="2849791"/>
            <a:ext cx="1317873" cy="2209511"/>
          </a:xfrm>
          <a:custGeom>
            <a:avLst/>
            <a:gdLst/>
            <a:ahLst/>
            <a:cxnLst/>
            <a:rect l="l" t="t" r="r" b="b"/>
            <a:pathLst>
              <a:path w="2524" h="4229" extrusionOk="0">
                <a:moveTo>
                  <a:pt x="81" y="4218"/>
                </a:moveTo>
                <a:lnTo>
                  <a:pt x="81" y="4218"/>
                </a:lnTo>
                <a:cubicBezTo>
                  <a:pt x="54" y="4228"/>
                  <a:pt x="18" y="4209"/>
                  <a:pt x="9" y="4182"/>
                </a:cubicBezTo>
                <a:cubicBezTo>
                  <a:pt x="0" y="4146"/>
                  <a:pt x="18" y="4111"/>
                  <a:pt x="54" y="4102"/>
                </a:cubicBezTo>
                <a:cubicBezTo>
                  <a:pt x="862" y="3850"/>
                  <a:pt x="1535" y="3285"/>
                  <a:pt x="1930" y="2531"/>
                </a:cubicBezTo>
                <a:cubicBezTo>
                  <a:pt x="2326" y="1768"/>
                  <a:pt x="2397" y="906"/>
                  <a:pt x="2146" y="90"/>
                </a:cubicBezTo>
                <a:cubicBezTo>
                  <a:pt x="2128" y="54"/>
                  <a:pt x="2146" y="18"/>
                  <a:pt x="2182" y="9"/>
                </a:cubicBezTo>
                <a:cubicBezTo>
                  <a:pt x="2209" y="0"/>
                  <a:pt x="2245" y="18"/>
                  <a:pt x="2254" y="54"/>
                </a:cubicBezTo>
                <a:cubicBezTo>
                  <a:pt x="2523" y="897"/>
                  <a:pt x="2442" y="1795"/>
                  <a:pt x="2038" y="2585"/>
                </a:cubicBezTo>
                <a:cubicBezTo>
                  <a:pt x="1625" y="3366"/>
                  <a:pt x="934" y="3949"/>
                  <a:pt x="90" y="4218"/>
                </a:cubicBezTo>
                <a:cubicBezTo>
                  <a:pt x="81" y="4218"/>
                  <a:pt x="81" y="4218"/>
                  <a:pt x="81" y="4218"/>
                </a:cubicBezTo>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3" name="Google Shape;443;p20"/>
          <p:cNvSpPr/>
          <p:nvPr/>
        </p:nvSpPr>
        <p:spPr>
          <a:xfrm>
            <a:off x="3957534" y="1204754"/>
            <a:ext cx="1778668" cy="1598958"/>
          </a:xfrm>
          <a:custGeom>
            <a:avLst/>
            <a:gdLst/>
            <a:ahLst/>
            <a:cxnLst/>
            <a:rect l="l" t="t" r="r" b="b"/>
            <a:pathLst>
              <a:path w="3404" h="3062" extrusionOk="0">
                <a:moveTo>
                  <a:pt x="2846" y="377"/>
                </a:moveTo>
                <a:lnTo>
                  <a:pt x="2846" y="377"/>
                </a:lnTo>
                <a:cubicBezTo>
                  <a:pt x="2577" y="143"/>
                  <a:pt x="2281" y="9"/>
                  <a:pt x="1930" y="9"/>
                </a:cubicBezTo>
                <a:cubicBezTo>
                  <a:pt x="1356" y="0"/>
                  <a:pt x="925" y="251"/>
                  <a:pt x="629" y="727"/>
                </a:cubicBezTo>
                <a:cubicBezTo>
                  <a:pt x="198" y="1391"/>
                  <a:pt x="72" y="2154"/>
                  <a:pt x="9" y="2936"/>
                </a:cubicBezTo>
                <a:cubicBezTo>
                  <a:pt x="0" y="2989"/>
                  <a:pt x="36" y="3016"/>
                  <a:pt x="90" y="3025"/>
                </a:cubicBezTo>
                <a:cubicBezTo>
                  <a:pt x="135" y="3034"/>
                  <a:pt x="189" y="3034"/>
                  <a:pt x="234" y="3034"/>
                </a:cubicBezTo>
                <a:cubicBezTo>
                  <a:pt x="862" y="3061"/>
                  <a:pt x="1482" y="3034"/>
                  <a:pt x="2092" y="2855"/>
                </a:cubicBezTo>
                <a:cubicBezTo>
                  <a:pt x="2415" y="2765"/>
                  <a:pt x="2711" y="2603"/>
                  <a:pt x="2945" y="2334"/>
                </a:cubicBezTo>
                <a:cubicBezTo>
                  <a:pt x="3322" y="1903"/>
                  <a:pt x="3403" y="1230"/>
                  <a:pt x="3125" y="727"/>
                </a:cubicBezTo>
                <a:cubicBezTo>
                  <a:pt x="3125" y="727"/>
                  <a:pt x="2963" y="476"/>
                  <a:pt x="2846" y="377"/>
                </a:cubicBezTo>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4" name="Google Shape;444;p20"/>
          <p:cNvSpPr/>
          <p:nvPr/>
        </p:nvSpPr>
        <p:spPr>
          <a:xfrm>
            <a:off x="4395289" y="1386768"/>
            <a:ext cx="2449123" cy="836342"/>
          </a:xfrm>
          <a:custGeom>
            <a:avLst/>
            <a:gdLst/>
            <a:ahLst/>
            <a:cxnLst/>
            <a:rect l="l" t="t" r="r" b="b"/>
            <a:pathLst>
              <a:path w="4688" h="1599" extrusionOk="0">
                <a:moveTo>
                  <a:pt x="72" y="1598"/>
                </a:moveTo>
                <a:lnTo>
                  <a:pt x="72" y="1598"/>
                </a:lnTo>
                <a:cubicBezTo>
                  <a:pt x="63" y="1598"/>
                  <a:pt x="45" y="1589"/>
                  <a:pt x="36" y="1580"/>
                </a:cubicBezTo>
                <a:cubicBezTo>
                  <a:pt x="9" y="1562"/>
                  <a:pt x="0" y="1526"/>
                  <a:pt x="27" y="1499"/>
                </a:cubicBezTo>
                <a:cubicBezTo>
                  <a:pt x="539" y="781"/>
                  <a:pt x="1302" y="296"/>
                  <a:pt x="2173" y="153"/>
                </a:cubicBezTo>
                <a:cubicBezTo>
                  <a:pt x="3053" y="0"/>
                  <a:pt x="3932" y="207"/>
                  <a:pt x="4660" y="718"/>
                </a:cubicBezTo>
                <a:cubicBezTo>
                  <a:pt x="4687" y="736"/>
                  <a:pt x="4687" y="772"/>
                  <a:pt x="4669" y="799"/>
                </a:cubicBezTo>
                <a:cubicBezTo>
                  <a:pt x="4651" y="826"/>
                  <a:pt x="4615" y="835"/>
                  <a:pt x="4588" y="817"/>
                </a:cubicBezTo>
                <a:cubicBezTo>
                  <a:pt x="3888" y="323"/>
                  <a:pt x="3044" y="126"/>
                  <a:pt x="2200" y="269"/>
                </a:cubicBezTo>
                <a:cubicBezTo>
                  <a:pt x="1356" y="413"/>
                  <a:pt x="620" y="871"/>
                  <a:pt x="117" y="1571"/>
                </a:cubicBezTo>
                <a:cubicBezTo>
                  <a:pt x="108" y="1589"/>
                  <a:pt x="90" y="1598"/>
                  <a:pt x="72" y="1598"/>
                </a:cubicBezTo>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5" name="Google Shape;445;p20"/>
          <p:cNvSpPr/>
          <p:nvPr/>
        </p:nvSpPr>
        <p:spPr>
          <a:xfrm>
            <a:off x="4091164" y="4075505"/>
            <a:ext cx="1942249" cy="1571310"/>
          </a:xfrm>
          <a:custGeom>
            <a:avLst/>
            <a:gdLst/>
            <a:ahLst/>
            <a:cxnLst/>
            <a:rect l="l" t="t" r="r" b="b"/>
            <a:pathLst>
              <a:path w="3717" h="3009" extrusionOk="0">
                <a:moveTo>
                  <a:pt x="80" y="1122"/>
                </a:moveTo>
                <a:lnTo>
                  <a:pt x="80" y="1122"/>
                </a:lnTo>
                <a:cubicBezTo>
                  <a:pt x="0" y="1463"/>
                  <a:pt x="17" y="1796"/>
                  <a:pt x="179" y="2110"/>
                </a:cubicBezTo>
                <a:cubicBezTo>
                  <a:pt x="431" y="2613"/>
                  <a:pt x="852" y="2882"/>
                  <a:pt x="1409" y="2936"/>
                </a:cubicBezTo>
                <a:cubicBezTo>
                  <a:pt x="2199" y="3008"/>
                  <a:pt x="2935" y="2774"/>
                  <a:pt x="3653" y="2469"/>
                </a:cubicBezTo>
                <a:cubicBezTo>
                  <a:pt x="3707" y="2451"/>
                  <a:pt x="3716" y="2406"/>
                  <a:pt x="3699" y="2352"/>
                </a:cubicBezTo>
                <a:cubicBezTo>
                  <a:pt x="3680" y="2307"/>
                  <a:pt x="3663" y="2271"/>
                  <a:pt x="3645" y="2227"/>
                </a:cubicBezTo>
                <a:cubicBezTo>
                  <a:pt x="3384" y="1652"/>
                  <a:pt x="3070" y="1113"/>
                  <a:pt x="2639" y="655"/>
                </a:cubicBezTo>
                <a:cubicBezTo>
                  <a:pt x="2397" y="404"/>
                  <a:pt x="2118" y="224"/>
                  <a:pt x="1786" y="135"/>
                </a:cubicBezTo>
                <a:cubicBezTo>
                  <a:pt x="1221" y="0"/>
                  <a:pt x="592" y="234"/>
                  <a:pt x="269" y="709"/>
                </a:cubicBezTo>
                <a:cubicBezTo>
                  <a:pt x="269" y="709"/>
                  <a:pt x="116" y="970"/>
                  <a:pt x="80" y="1122"/>
                </a:cubicBezTo>
              </a:path>
            </a:pathLst>
          </a:custGeom>
          <a:solidFill>
            <a:srgbClr val="63C1D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6" name="Google Shape;446;p20"/>
          <p:cNvSpPr/>
          <p:nvPr/>
        </p:nvSpPr>
        <p:spPr>
          <a:xfrm>
            <a:off x="3757088" y="3234555"/>
            <a:ext cx="1575918" cy="1995241"/>
          </a:xfrm>
          <a:custGeom>
            <a:avLst/>
            <a:gdLst/>
            <a:ahLst/>
            <a:cxnLst/>
            <a:rect l="l" t="t" r="r" b="b"/>
            <a:pathLst>
              <a:path w="3018" h="3817" extrusionOk="0">
                <a:moveTo>
                  <a:pt x="2954" y="3816"/>
                </a:moveTo>
                <a:lnTo>
                  <a:pt x="2954" y="3816"/>
                </a:lnTo>
                <a:cubicBezTo>
                  <a:pt x="2945" y="3816"/>
                  <a:pt x="2945" y="3816"/>
                  <a:pt x="2945" y="3816"/>
                </a:cubicBezTo>
                <a:cubicBezTo>
                  <a:pt x="2065" y="3690"/>
                  <a:pt x="1284" y="3232"/>
                  <a:pt x="754" y="2523"/>
                </a:cubicBezTo>
                <a:cubicBezTo>
                  <a:pt x="225" y="1814"/>
                  <a:pt x="0" y="934"/>
                  <a:pt x="126" y="63"/>
                </a:cubicBezTo>
                <a:cubicBezTo>
                  <a:pt x="126" y="27"/>
                  <a:pt x="162" y="0"/>
                  <a:pt x="189" y="9"/>
                </a:cubicBezTo>
                <a:cubicBezTo>
                  <a:pt x="225" y="9"/>
                  <a:pt x="252" y="45"/>
                  <a:pt x="243" y="72"/>
                </a:cubicBezTo>
                <a:cubicBezTo>
                  <a:pt x="126" y="925"/>
                  <a:pt x="341" y="1769"/>
                  <a:pt x="853" y="2451"/>
                </a:cubicBezTo>
                <a:cubicBezTo>
                  <a:pt x="1365" y="3133"/>
                  <a:pt x="2110" y="3582"/>
                  <a:pt x="2963" y="3699"/>
                </a:cubicBezTo>
                <a:cubicBezTo>
                  <a:pt x="2990" y="3708"/>
                  <a:pt x="3017" y="3735"/>
                  <a:pt x="3008" y="3771"/>
                </a:cubicBezTo>
                <a:cubicBezTo>
                  <a:pt x="3008" y="3798"/>
                  <a:pt x="2981" y="3816"/>
                  <a:pt x="2954" y="3816"/>
                </a:cubicBezTo>
              </a:path>
            </a:pathLst>
          </a:custGeom>
          <a:solidFill>
            <a:srgbClr val="63C1D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447" name="Google Shape;447;p20"/>
          <p:cNvGrpSpPr/>
          <p:nvPr/>
        </p:nvGrpSpPr>
        <p:grpSpPr>
          <a:xfrm>
            <a:off x="4459800" y="4462573"/>
            <a:ext cx="820214" cy="827127"/>
            <a:chOff x="6256100" y="4406950"/>
            <a:chExt cx="820214" cy="827127"/>
          </a:xfrm>
        </p:grpSpPr>
        <p:sp>
          <p:nvSpPr>
            <p:cNvPr id="448" name="Google Shape;448;p20"/>
            <p:cNvSpPr/>
            <p:nvPr/>
          </p:nvSpPr>
          <p:spPr>
            <a:xfrm>
              <a:off x="6256100" y="4406950"/>
              <a:ext cx="820214" cy="827127"/>
            </a:xfrm>
            <a:custGeom>
              <a:avLst/>
              <a:gdLst/>
              <a:ahLst/>
              <a:cxnLst/>
              <a:rect l="l" t="t" r="r" b="b"/>
              <a:pathLst>
                <a:path w="1572" h="1581" extrusionOk="0">
                  <a:moveTo>
                    <a:pt x="1347" y="234"/>
                  </a:moveTo>
                  <a:lnTo>
                    <a:pt x="1347" y="234"/>
                  </a:lnTo>
                  <a:cubicBezTo>
                    <a:pt x="1194" y="90"/>
                    <a:pt x="996" y="0"/>
                    <a:pt x="790" y="0"/>
                  </a:cubicBezTo>
                  <a:cubicBezTo>
                    <a:pt x="574" y="0"/>
                    <a:pt x="377" y="90"/>
                    <a:pt x="233" y="234"/>
                  </a:cubicBezTo>
                  <a:cubicBezTo>
                    <a:pt x="81" y="386"/>
                    <a:pt x="0" y="584"/>
                    <a:pt x="0" y="790"/>
                  </a:cubicBezTo>
                  <a:cubicBezTo>
                    <a:pt x="0" y="1006"/>
                    <a:pt x="81" y="1203"/>
                    <a:pt x="233" y="1347"/>
                  </a:cubicBezTo>
                  <a:cubicBezTo>
                    <a:pt x="377" y="1500"/>
                    <a:pt x="565" y="1580"/>
                    <a:pt x="781" y="1580"/>
                  </a:cubicBezTo>
                  <a:cubicBezTo>
                    <a:pt x="781" y="1580"/>
                    <a:pt x="781" y="1580"/>
                    <a:pt x="790" y="1580"/>
                  </a:cubicBezTo>
                  <a:lnTo>
                    <a:pt x="790" y="1580"/>
                  </a:lnTo>
                  <a:lnTo>
                    <a:pt x="790" y="1580"/>
                  </a:lnTo>
                  <a:cubicBezTo>
                    <a:pt x="996" y="1580"/>
                    <a:pt x="1194" y="1500"/>
                    <a:pt x="1347" y="1347"/>
                  </a:cubicBezTo>
                  <a:cubicBezTo>
                    <a:pt x="1490" y="1203"/>
                    <a:pt x="1571" y="1006"/>
                    <a:pt x="1571" y="790"/>
                  </a:cubicBezTo>
                  <a:cubicBezTo>
                    <a:pt x="1571" y="584"/>
                    <a:pt x="1490" y="386"/>
                    <a:pt x="1347" y="234"/>
                  </a:cubicBezTo>
                  <a:close/>
                  <a:moveTo>
                    <a:pt x="332" y="1284"/>
                  </a:moveTo>
                  <a:lnTo>
                    <a:pt x="332" y="1284"/>
                  </a:lnTo>
                  <a:lnTo>
                    <a:pt x="332" y="1284"/>
                  </a:lnTo>
                  <a:cubicBezTo>
                    <a:pt x="332" y="1275"/>
                    <a:pt x="332" y="1275"/>
                    <a:pt x="332" y="1275"/>
                  </a:cubicBezTo>
                  <a:cubicBezTo>
                    <a:pt x="431" y="1185"/>
                    <a:pt x="601" y="1131"/>
                    <a:pt x="781" y="1131"/>
                  </a:cubicBezTo>
                  <a:cubicBezTo>
                    <a:pt x="960" y="1131"/>
                    <a:pt x="1131" y="1185"/>
                    <a:pt x="1239" y="1284"/>
                  </a:cubicBezTo>
                  <a:lnTo>
                    <a:pt x="1239" y="1284"/>
                  </a:lnTo>
                  <a:lnTo>
                    <a:pt x="1239" y="1293"/>
                  </a:lnTo>
                  <a:cubicBezTo>
                    <a:pt x="1113" y="1410"/>
                    <a:pt x="952" y="1473"/>
                    <a:pt x="790" y="1473"/>
                  </a:cubicBezTo>
                  <a:cubicBezTo>
                    <a:pt x="781" y="1473"/>
                    <a:pt x="772" y="1473"/>
                    <a:pt x="772" y="1473"/>
                  </a:cubicBezTo>
                  <a:cubicBezTo>
                    <a:pt x="601" y="1473"/>
                    <a:pt x="449" y="1401"/>
                    <a:pt x="332" y="1284"/>
                  </a:cubicBezTo>
                  <a:close/>
                  <a:moveTo>
                    <a:pt x="1320" y="1221"/>
                  </a:moveTo>
                  <a:lnTo>
                    <a:pt x="1320" y="1221"/>
                  </a:lnTo>
                  <a:cubicBezTo>
                    <a:pt x="1311" y="1212"/>
                    <a:pt x="1311" y="1212"/>
                    <a:pt x="1302" y="1203"/>
                  </a:cubicBezTo>
                  <a:cubicBezTo>
                    <a:pt x="1248" y="1149"/>
                    <a:pt x="1167" y="1104"/>
                    <a:pt x="1077" y="1078"/>
                  </a:cubicBezTo>
                  <a:cubicBezTo>
                    <a:pt x="987" y="1042"/>
                    <a:pt x="880" y="1024"/>
                    <a:pt x="781" y="1024"/>
                  </a:cubicBezTo>
                  <a:cubicBezTo>
                    <a:pt x="574" y="1024"/>
                    <a:pt x="386" y="1086"/>
                    <a:pt x="260" y="1194"/>
                  </a:cubicBezTo>
                  <a:cubicBezTo>
                    <a:pt x="260" y="1203"/>
                    <a:pt x="251" y="1203"/>
                    <a:pt x="251" y="1212"/>
                  </a:cubicBezTo>
                  <a:cubicBezTo>
                    <a:pt x="153" y="1095"/>
                    <a:pt x="99" y="943"/>
                    <a:pt x="99" y="790"/>
                  </a:cubicBezTo>
                  <a:cubicBezTo>
                    <a:pt x="99" y="611"/>
                    <a:pt x="170" y="440"/>
                    <a:pt x="305" y="305"/>
                  </a:cubicBezTo>
                  <a:cubicBezTo>
                    <a:pt x="431" y="180"/>
                    <a:pt x="601" y="108"/>
                    <a:pt x="790" y="108"/>
                  </a:cubicBezTo>
                  <a:cubicBezTo>
                    <a:pt x="969" y="108"/>
                    <a:pt x="1140" y="180"/>
                    <a:pt x="1266" y="305"/>
                  </a:cubicBezTo>
                  <a:cubicBezTo>
                    <a:pt x="1400" y="440"/>
                    <a:pt x="1472" y="611"/>
                    <a:pt x="1472" y="790"/>
                  </a:cubicBezTo>
                  <a:cubicBezTo>
                    <a:pt x="1472" y="952"/>
                    <a:pt x="1418" y="1095"/>
                    <a:pt x="1320" y="1221"/>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9" name="Google Shape;449;p20"/>
            <p:cNvSpPr/>
            <p:nvPr/>
          </p:nvSpPr>
          <p:spPr>
            <a:xfrm>
              <a:off x="6449634" y="4496805"/>
              <a:ext cx="426234" cy="426234"/>
            </a:xfrm>
            <a:custGeom>
              <a:avLst/>
              <a:gdLst/>
              <a:ahLst/>
              <a:cxnLst/>
              <a:rect l="l" t="t" r="r" b="b"/>
              <a:pathLst>
                <a:path w="818" h="818" extrusionOk="0">
                  <a:moveTo>
                    <a:pt x="413" y="0"/>
                  </a:moveTo>
                  <a:lnTo>
                    <a:pt x="413" y="0"/>
                  </a:lnTo>
                  <a:cubicBezTo>
                    <a:pt x="188" y="0"/>
                    <a:pt x="0" y="179"/>
                    <a:pt x="0" y="404"/>
                  </a:cubicBezTo>
                  <a:cubicBezTo>
                    <a:pt x="0" y="628"/>
                    <a:pt x="188" y="817"/>
                    <a:pt x="413" y="817"/>
                  </a:cubicBezTo>
                  <a:cubicBezTo>
                    <a:pt x="637" y="817"/>
                    <a:pt x="817" y="628"/>
                    <a:pt x="817" y="404"/>
                  </a:cubicBezTo>
                  <a:cubicBezTo>
                    <a:pt x="817" y="179"/>
                    <a:pt x="637" y="0"/>
                    <a:pt x="413" y="0"/>
                  </a:cubicBezTo>
                  <a:close/>
                  <a:moveTo>
                    <a:pt x="413" y="709"/>
                  </a:moveTo>
                  <a:lnTo>
                    <a:pt x="413" y="709"/>
                  </a:lnTo>
                  <a:cubicBezTo>
                    <a:pt x="242" y="709"/>
                    <a:pt x="108" y="574"/>
                    <a:pt x="108" y="404"/>
                  </a:cubicBezTo>
                  <a:cubicBezTo>
                    <a:pt x="108" y="242"/>
                    <a:pt x="242" y="108"/>
                    <a:pt x="413" y="108"/>
                  </a:cubicBezTo>
                  <a:cubicBezTo>
                    <a:pt x="575" y="108"/>
                    <a:pt x="709" y="242"/>
                    <a:pt x="709" y="404"/>
                  </a:cubicBezTo>
                  <a:cubicBezTo>
                    <a:pt x="709" y="574"/>
                    <a:pt x="575" y="709"/>
                    <a:pt x="413" y="709"/>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450" name="Google Shape;450;p20"/>
          <p:cNvGrpSpPr/>
          <p:nvPr/>
        </p:nvGrpSpPr>
        <p:grpSpPr>
          <a:xfrm>
            <a:off x="4517399" y="1421328"/>
            <a:ext cx="1108213" cy="942326"/>
            <a:chOff x="6313699" y="1365705"/>
            <a:chExt cx="1108213" cy="942326"/>
          </a:xfrm>
        </p:grpSpPr>
        <p:sp>
          <p:nvSpPr>
            <p:cNvPr id="451" name="Google Shape;451;p20"/>
            <p:cNvSpPr/>
            <p:nvPr/>
          </p:nvSpPr>
          <p:spPr>
            <a:xfrm>
              <a:off x="7419607" y="1365705"/>
              <a:ext cx="2305" cy="2305"/>
            </a:xfrm>
            <a:custGeom>
              <a:avLst/>
              <a:gdLst/>
              <a:ahLst/>
              <a:cxnLst/>
              <a:rect l="l" t="t" r="r" b="b"/>
              <a:pathLst>
                <a:path w="1" h="1" extrusionOk="0">
                  <a:moveTo>
                    <a:pt x="0" y="0"/>
                  </a:moveTo>
                  <a:lnTo>
                    <a:pt x="0" y="0"/>
                  </a:lnTo>
                </a:path>
              </a:pathLst>
            </a:custGeom>
            <a:solidFill>
              <a:srgbClr val="3A668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2" name="Google Shape;452;p20"/>
            <p:cNvSpPr/>
            <p:nvPr/>
          </p:nvSpPr>
          <p:spPr>
            <a:xfrm>
              <a:off x="7419607" y="1365705"/>
              <a:ext cx="2305" cy="2305"/>
            </a:xfrm>
            <a:custGeom>
              <a:avLst/>
              <a:gdLst/>
              <a:ahLst/>
              <a:cxnLst/>
              <a:rect l="l" t="t" r="r" b="b"/>
              <a:pathLst>
                <a:path w="1" h="1" extrusionOk="0">
                  <a:moveTo>
                    <a:pt x="0" y="0"/>
                  </a:moveTo>
                  <a:lnTo>
                    <a:pt x="0" y="0"/>
                  </a:lnTo>
                </a:path>
              </a:pathLst>
            </a:custGeom>
            <a:solidFill>
              <a:srgbClr val="3A668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3" name="Google Shape;453;p20"/>
            <p:cNvSpPr/>
            <p:nvPr/>
          </p:nvSpPr>
          <p:spPr>
            <a:xfrm>
              <a:off x="6313699" y="1467080"/>
              <a:ext cx="840951" cy="840951"/>
            </a:xfrm>
            <a:custGeom>
              <a:avLst/>
              <a:gdLst/>
              <a:ahLst/>
              <a:cxnLst/>
              <a:rect l="l" t="t" r="r" b="b"/>
              <a:pathLst>
                <a:path w="1609" h="1608" extrusionOk="0">
                  <a:moveTo>
                    <a:pt x="800" y="1607"/>
                  </a:moveTo>
                  <a:lnTo>
                    <a:pt x="800" y="1607"/>
                  </a:lnTo>
                  <a:cubicBezTo>
                    <a:pt x="593" y="1607"/>
                    <a:pt x="387" y="1527"/>
                    <a:pt x="234" y="1374"/>
                  </a:cubicBezTo>
                  <a:cubicBezTo>
                    <a:pt x="81" y="1221"/>
                    <a:pt x="0" y="1024"/>
                    <a:pt x="0" y="808"/>
                  </a:cubicBezTo>
                  <a:cubicBezTo>
                    <a:pt x="0" y="593"/>
                    <a:pt x="81" y="386"/>
                    <a:pt x="234" y="243"/>
                  </a:cubicBezTo>
                  <a:cubicBezTo>
                    <a:pt x="387" y="90"/>
                    <a:pt x="593" y="0"/>
                    <a:pt x="800" y="0"/>
                  </a:cubicBezTo>
                  <a:cubicBezTo>
                    <a:pt x="1015" y="0"/>
                    <a:pt x="1221" y="90"/>
                    <a:pt x="1374" y="243"/>
                  </a:cubicBezTo>
                  <a:cubicBezTo>
                    <a:pt x="1527" y="386"/>
                    <a:pt x="1608" y="593"/>
                    <a:pt x="1608" y="808"/>
                  </a:cubicBezTo>
                  <a:cubicBezTo>
                    <a:pt x="1608" y="1024"/>
                    <a:pt x="1527" y="1221"/>
                    <a:pt x="1374" y="1374"/>
                  </a:cubicBezTo>
                  <a:cubicBezTo>
                    <a:pt x="1221" y="1527"/>
                    <a:pt x="1015" y="1607"/>
                    <a:pt x="800" y="1607"/>
                  </a:cubicBezTo>
                  <a:close/>
                  <a:moveTo>
                    <a:pt x="800" y="108"/>
                  </a:moveTo>
                  <a:lnTo>
                    <a:pt x="800" y="108"/>
                  </a:lnTo>
                  <a:cubicBezTo>
                    <a:pt x="620" y="108"/>
                    <a:pt x="441" y="180"/>
                    <a:pt x="306" y="315"/>
                  </a:cubicBezTo>
                  <a:cubicBezTo>
                    <a:pt x="180" y="449"/>
                    <a:pt x="108" y="620"/>
                    <a:pt x="108" y="808"/>
                  </a:cubicBezTo>
                  <a:cubicBezTo>
                    <a:pt x="108" y="997"/>
                    <a:pt x="180" y="1167"/>
                    <a:pt x="306" y="1302"/>
                  </a:cubicBezTo>
                  <a:cubicBezTo>
                    <a:pt x="441" y="1437"/>
                    <a:pt x="620" y="1508"/>
                    <a:pt x="800" y="1508"/>
                  </a:cubicBezTo>
                  <a:cubicBezTo>
                    <a:pt x="988" y="1508"/>
                    <a:pt x="1168" y="1437"/>
                    <a:pt x="1293" y="1302"/>
                  </a:cubicBezTo>
                  <a:cubicBezTo>
                    <a:pt x="1428" y="1167"/>
                    <a:pt x="1500" y="997"/>
                    <a:pt x="1500" y="808"/>
                  </a:cubicBezTo>
                  <a:cubicBezTo>
                    <a:pt x="1500" y="620"/>
                    <a:pt x="1428" y="449"/>
                    <a:pt x="1293" y="315"/>
                  </a:cubicBezTo>
                  <a:cubicBezTo>
                    <a:pt x="1168" y="180"/>
                    <a:pt x="988" y="108"/>
                    <a:pt x="800" y="108"/>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4" name="Google Shape;454;p20"/>
            <p:cNvSpPr/>
            <p:nvPr/>
          </p:nvSpPr>
          <p:spPr>
            <a:xfrm>
              <a:off x="6468066" y="1628358"/>
              <a:ext cx="520698" cy="440060"/>
            </a:xfrm>
            <a:custGeom>
              <a:avLst/>
              <a:gdLst/>
              <a:ahLst/>
              <a:cxnLst/>
              <a:rect l="l" t="t" r="r" b="b"/>
              <a:pathLst>
                <a:path w="997" h="844" extrusionOk="0">
                  <a:moveTo>
                    <a:pt x="978" y="80"/>
                  </a:moveTo>
                  <a:lnTo>
                    <a:pt x="978" y="80"/>
                  </a:lnTo>
                  <a:cubicBezTo>
                    <a:pt x="377" y="826"/>
                    <a:pt x="377" y="826"/>
                    <a:pt x="377" y="826"/>
                  </a:cubicBezTo>
                  <a:lnTo>
                    <a:pt x="377" y="826"/>
                  </a:lnTo>
                  <a:lnTo>
                    <a:pt x="377" y="834"/>
                  </a:lnTo>
                  <a:lnTo>
                    <a:pt x="377" y="834"/>
                  </a:lnTo>
                  <a:cubicBezTo>
                    <a:pt x="368" y="834"/>
                    <a:pt x="368" y="834"/>
                    <a:pt x="368" y="834"/>
                  </a:cubicBezTo>
                  <a:lnTo>
                    <a:pt x="368" y="834"/>
                  </a:lnTo>
                  <a:lnTo>
                    <a:pt x="368" y="834"/>
                  </a:lnTo>
                  <a:cubicBezTo>
                    <a:pt x="359" y="834"/>
                    <a:pt x="359" y="834"/>
                    <a:pt x="359" y="834"/>
                  </a:cubicBezTo>
                  <a:cubicBezTo>
                    <a:pt x="359" y="834"/>
                    <a:pt x="359" y="834"/>
                    <a:pt x="359" y="843"/>
                  </a:cubicBezTo>
                  <a:lnTo>
                    <a:pt x="359" y="843"/>
                  </a:lnTo>
                  <a:lnTo>
                    <a:pt x="350" y="843"/>
                  </a:lnTo>
                  <a:lnTo>
                    <a:pt x="350" y="843"/>
                  </a:lnTo>
                  <a:lnTo>
                    <a:pt x="350" y="843"/>
                  </a:lnTo>
                  <a:lnTo>
                    <a:pt x="350" y="843"/>
                  </a:lnTo>
                  <a:lnTo>
                    <a:pt x="350" y="843"/>
                  </a:lnTo>
                  <a:lnTo>
                    <a:pt x="350" y="843"/>
                  </a:lnTo>
                  <a:cubicBezTo>
                    <a:pt x="350" y="843"/>
                    <a:pt x="350" y="843"/>
                    <a:pt x="341" y="843"/>
                  </a:cubicBezTo>
                  <a:lnTo>
                    <a:pt x="341" y="843"/>
                  </a:lnTo>
                  <a:lnTo>
                    <a:pt x="341" y="843"/>
                  </a:lnTo>
                  <a:lnTo>
                    <a:pt x="341" y="843"/>
                  </a:lnTo>
                  <a:lnTo>
                    <a:pt x="341" y="843"/>
                  </a:lnTo>
                  <a:cubicBezTo>
                    <a:pt x="332" y="843"/>
                    <a:pt x="332" y="834"/>
                    <a:pt x="332" y="834"/>
                  </a:cubicBezTo>
                  <a:lnTo>
                    <a:pt x="332" y="834"/>
                  </a:lnTo>
                  <a:cubicBezTo>
                    <a:pt x="323" y="834"/>
                    <a:pt x="323" y="834"/>
                    <a:pt x="323" y="834"/>
                  </a:cubicBezTo>
                  <a:lnTo>
                    <a:pt x="323" y="834"/>
                  </a:lnTo>
                  <a:lnTo>
                    <a:pt x="323" y="834"/>
                  </a:lnTo>
                  <a:cubicBezTo>
                    <a:pt x="323" y="834"/>
                    <a:pt x="323" y="834"/>
                    <a:pt x="314" y="834"/>
                  </a:cubicBezTo>
                  <a:lnTo>
                    <a:pt x="314" y="826"/>
                  </a:lnTo>
                  <a:lnTo>
                    <a:pt x="314" y="826"/>
                  </a:lnTo>
                  <a:cubicBezTo>
                    <a:pt x="18" y="529"/>
                    <a:pt x="18" y="529"/>
                    <a:pt x="18" y="529"/>
                  </a:cubicBezTo>
                  <a:cubicBezTo>
                    <a:pt x="0" y="511"/>
                    <a:pt x="0" y="484"/>
                    <a:pt x="18" y="466"/>
                  </a:cubicBezTo>
                  <a:cubicBezTo>
                    <a:pt x="36" y="448"/>
                    <a:pt x="72" y="448"/>
                    <a:pt x="90" y="466"/>
                  </a:cubicBezTo>
                  <a:cubicBezTo>
                    <a:pt x="341" y="727"/>
                    <a:pt x="341" y="727"/>
                    <a:pt x="341" y="727"/>
                  </a:cubicBezTo>
                  <a:cubicBezTo>
                    <a:pt x="907" y="26"/>
                    <a:pt x="907" y="26"/>
                    <a:pt x="907" y="26"/>
                  </a:cubicBezTo>
                  <a:cubicBezTo>
                    <a:pt x="924" y="0"/>
                    <a:pt x="951" y="0"/>
                    <a:pt x="978" y="17"/>
                  </a:cubicBezTo>
                  <a:cubicBezTo>
                    <a:pt x="996" y="36"/>
                    <a:pt x="996" y="62"/>
                    <a:pt x="978" y="80"/>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455" name="Google Shape;455;p20"/>
          <p:cNvSpPr txBox="1"/>
          <p:nvPr/>
        </p:nvSpPr>
        <p:spPr>
          <a:xfrm>
            <a:off x="353703" y="1336205"/>
            <a:ext cx="3027672" cy="339415"/>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8DC641"/>
              </a:buClr>
              <a:buSzPts val="2800"/>
              <a:buFont typeface="Arial"/>
              <a:buNone/>
            </a:pPr>
            <a:r>
              <a:rPr lang="en-US" sz="2800" b="1" dirty="0">
                <a:solidFill>
                  <a:srgbClr val="8DC641"/>
                </a:solidFill>
                <a:latin typeface="Calibri"/>
                <a:ea typeface="Calibri"/>
                <a:cs typeface="Calibri"/>
                <a:sym typeface="Calibri"/>
              </a:rPr>
              <a:t>ENVIRONMENTAL</a:t>
            </a:r>
            <a:endParaRPr dirty="0"/>
          </a:p>
        </p:txBody>
      </p:sp>
      <p:sp>
        <p:nvSpPr>
          <p:cNvPr id="456" name="Google Shape;456;p20"/>
          <p:cNvSpPr txBox="1"/>
          <p:nvPr/>
        </p:nvSpPr>
        <p:spPr>
          <a:xfrm>
            <a:off x="353703" y="1834480"/>
            <a:ext cx="3691030" cy="4208966"/>
          </a:xfrm>
          <a:prstGeom prst="rect">
            <a:avLst/>
          </a:prstGeom>
          <a:noFill/>
          <a:ln>
            <a:noFill/>
          </a:ln>
        </p:spPr>
        <p:txBody>
          <a:bodyPr spcFirstLastPara="1" wrap="square" lIns="91425" tIns="45700" rIns="91425" bIns="45700" anchor="t" anchorCtr="0">
            <a:noAutofit/>
          </a:bodyPr>
          <a:lstStyle/>
          <a:p>
            <a:pPr marL="288000" marR="0" lvl="0" indent="-288000" algn="l" rtl="0">
              <a:lnSpc>
                <a:spcPct val="90000"/>
              </a:lnSpc>
              <a:spcBef>
                <a:spcPts val="0"/>
              </a:spcBef>
              <a:spcAft>
                <a:spcPts val="0"/>
              </a:spcAft>
              <a:buClr>
                <a:srgbClr val="000000"/>
              </a:buClr>
              <a:buSzPts val="2000"/>
              <a:buFont typeface="Calibri"/>
              <a:buAutoNum type="arabicPeriod"/>
            </a:pPr>
            <a:r>
              <a:rPr lang="en-US" sz="2000" dirty="0">
                <a:solidFill>
                  <a:srgbClr val="000000"/>
                </a:solidFill>
                <a:latin typeface="Calibri"/>
                <a:ea typeface="Calibri"/>
                <a:cs typeface="Calibri"/>
                <a:sym typeface="Calibri"/>
              </a:rPr>
              <a:t>Biodiversity Conservation</a:t>
            </a:r>
            <a:endParaRPr dirty="0"/>
          </a:p>
          <a:p>
            <a:pPr marL="288000" marR="0" lvl="0" indent="-288000" algn="l" rtl="0">
              <a:lnSpc>
                <a:spcPct val="90000"/>
              </a:lnSpc>
              <a:spcBef>
                <a:spcPts val="600"/>
              </a:spcBef>
              <a:spcAft>
                <a:spcPts val="0"/>
              </a:spcAft>
              <a:buClr>
                <a:srgbClr val="000000"/>
              </a:buClr>
              <a:buSzPts val="2000"/>
              <a:buFont typeface="Calibri"/>
              <a:buAutoNum type="arabicPeriod"/>
            </a:pPr>
            <a:r>
              <a:rPr lang="en-US" sz="2000" dirty="0">
                <a:solidFill>
                  <a:srgbClr val="000000"/>
                </a:solidFill>
                <a:latin typeface="Calibri"/>
                <a:ea typeface="Calibri"/>
                <a:cs typeface="Calibri"/>
                <a:sym typeface="Calibri"/>
              </a:rPr>
              <a:t>Improved Soil Health</a:t>
            </a:r>
            <a:endParaRPr dirty="0"/>
          </a:p>
          <a:p>
            <a:pPr marL="288000" marR="0" lvl="0" indent="-288000" algn="l" rtl="0">
              <a:lnSpc>
                <a:spcPct val="90000"/>
              </a:lnSpc>
              <a:spcBef>
                <a:spcPts val="600"/>
              </a:spcBef>
              <a:spcAft>
                <a:spcPts val="0"/>
              </a:spcAft>
              <a:buClr>
                <a:srgbClr val="000000"/>
              </a:buClr>
              <a:buSzPts val="2000"/>
              <a:buFont typeface="Calibri"/>
              <a:buAutoNum type="arabicPeriod"/>
            </a:pPr>
            <a:r>
              <a:rPr lang="en-US" sz="2000" dirty="0">
                <a:solidFill>
                  <a:srgbClr val="000000"/>
                </a:solidFill>
                <a:latin typeface="Calibri"/>
                <a:ea typeface="Calibri"/>
                <a:cs typeface="Calibri"/>
                <a:sym typeface="Calibri"/>
              </a:rPr>
              <a:t>Water Conservation &amp; Health</a:t>
            </a:r>
            <a:endParaRPr dirty="0"/>
          </a:p>
          <a:p>
            <a:pPr marL="288000" marR="0" lvl="0" indent="-288000" algn="l" rtl="0">
              <a:lnSpc>
                <a:spcPct val="90000"/>
              </a:lnSpc>
              <a:spcBef>
                <a:spcPts val="600"/>
              </a:spcBef>
              <a:spcAft>
                <a:spcPts val="0"/>
              </a:spcAft>
              <a:buClr>
                <a:srgbClr val="000000"/>
              </a:buClr>
              <a:buSzPts val="2000"/>
              <a:buFont typeface="Calibri"/>
              <a:buAutoNum type="arabicPeriod"/>
            </a:pPr>
            <a:r>
              <a:rPr lang="en-US" sz="2000" dirty="0">
                <a:solidFill>
                  <a:srgbClr val="000000"/>
                </a:solidFill>
                <a:latin typeface="Calibri"/>
                <a:ea typeface="Calibri"/>
                <a:cs typeface="Calibri"/>
                <a:sym typeface="Calibri"/>
              </a:rPr>
              <a:t>Reducing the dependency on chemicals</a:t>
            </a:r>
            <a:endParaRPr dirty="0"/>
          </a:p>
          <a:p>
            <a:pPr marL="288000" marR="0" lvl="0" indent="-288000" algn="l" rtl="0">
              <a:lnSpc>
                <a:spcPct val="90000"/>
              </a:lnSpc>
              <a:spcBef>
                <a:spcPts val="600"/>
              </a:spcBef>
              <a:spcAft>
                <a:spcPts val="0"/>
              </a:spcAft>
              <a:buClr>
                <a:srgbClr val="000000"/>
              </a:buClr>
              <a:buSzPts val="2000"/>
              <a:buFont typeface="Calibri"/>
              <a:buAutoNum type="arabicPeriod"/>
            </a:pPr>
            <a:r>
              <a:rPr lang="en-US" sz="2000" dirty="0">
                <a:solidFill>
                  <a:srgbClr val="000000"/>
                </a:solidFill>
                <a:latin typeface="Calibri"/>
                <a:ea typeface="Calibri"/>
                <a:cs typeface="Calibri"/>
                <a:sym typeface="Calibri"/>
              </a:rPr>
              <a:t>Reducing greenhouse gas emissions and enhancing carbon sequestration</a:t>
            </a:r>
            <a:endParaRPr dirty="0"/>
          </a:p>
          <a:p>
            <a:pPr marL="360000" marR="0" lvl="0" indent="-233000" algn="l" rtl="0">
              <a:lnSpc>
                <a:spcPct val="90000"/>
              </a:lnSpc>
              <a:spcBef>
                <a:spcPts val="1000"/>
              </a:spcBef>
              <a:spcAft>
                <a:spcPts val="0"/>
              </a:spcAft>
              <a:buClr>
                <a:schemeClr val="dk1"/>
              </a:buClr>
              <a:buSzPts val="2000"/>
              <a:buFont typeface="Calibri"/>
              <a:buNone/>
            </a:pPr>
            <a:endParaRPr sz="2000" dirty="0">
              <a:solidFill>
                <a:srgbClr val="000000"/>
              </a:solidFill>
              <a:latin typeface="Calibri"/>
              <a:ea typeface="Calibri"/>
              <a:cs typeface="Calibri"/>
              <a:sym typeface="Calibri"/>
            </a:endParaRPr>
          </a:p>
          <a:p>
            <a:pPr marL="360000" marR="0" lvl="0" indent="-233000" algn="l" rtl="0">
              <a:lnSpc>
                <a:spcPct val="90000"/>
              </a:lnSpc>
              <a:spcBef>
                <a:spcPts val="1000"/>
              </a:spcBef>
              <a:spcAft>
                <a:spcPts val="0"/>
              </a:spcAft>
              <a:buClr>
                <a:schemeClr val="dk1"/>
              </a:buClr>
              <a:buSzPts val="2000"/>
              <a:buFont typeface="Calibri"/>
              <a:buNone/>
            </a:pPr>
            <a:endParaRPr sz="2000" dirty="0">
              <a:solidFill>
                <a:srgbClr val="000000"/>
              </a:solidFill>
              <a:latin typeface="Calibri"/>
              <a:ea typeface="Calibri"/>
              <a:cs typeface="Calibri"/>
              <a:sym typeface="Calibri"/>
            </a:endParaRPr>
          </a:p>
          <a:p>
            <a:pPr marL="0" marR="0" lvl="0" indent="0" algn="ctr" rtl="0">
              <a:lnSpc>
                <a:spcPct val="90000"/>
              </a:lnSpc>
              <a:spcBef>
                <a:spcPts val="1000"/>
              </a:spcBef>
              <a:spcAft>
                <a:spcPts val="0"/>
              </a:spcAft>
              <a:buClr>
                <a:srgbClr val="000000"/>
              </a:buClr>
              <a:buSzPts val="2000"/>
              <a:buFont typeface="Arial"/>
              <a:buNone/>
            </a:pPr>
            <a:r>
              <a:rPr lang="en-US" sz="2000" b="1" dirty="0">
                <a:solidFill>
                  <a:srgbClr val="000000"/>
                </a:solidFill>
                <a:latin typeface="Calibri"/>
                <a:ea typeface="Calibri"/>
                <a:cs typeface="Calibri"/>
                <a:sym typeface="Calibri"/>
              </a:rPr>
              <a:t>Contributes to Climate Change Mitigation</a:t>
            </a:r>
            <a:endParaRPr b="1" dirty="0"/>
          </a:p>
          <a:p>
            <a:pPr marL="360000" marR="0" lvl="0" indent="-233000" algn="l" rtl="0">
              <a:lnSpc>
                <a:spcPct val="90000"/>
              </a:lnSpc>
              <a:spcBef>
                <a:spcPts val="1000"/>
              </a:spcBef>
              <a:spcAft>
                <a:spcPts val="0"/>
              </a:spcAft>
              <a:buClr>
                <a:schemeClr val="dk1"/>
              </a:buClr>
              <a:buSzPts val="2000"/>
              <a:buFont typeface="Calibri"/>
              <a:buNone/>
            </a:pPr>
            <a:endParaRPr sz="2000" dirty="0">
              <a:solidFill>
                <a:srgbClr val="000000"/>
              </a:solidFill>
              <a:latin typeface="Calibri"/>
              <a:ea typeface="Calibri"/>
              <a:cs typeface="Calibri"/>
              <a:sym typeface="Calibri"/>
            </a:endParaRPr>
          </a:p>
          <a:p>
            <a:pPr marL="360000" marR="0" lvl="0" indent="-233000" algn="l" rtl="0">
              <a:lnSpc>
                <a:spcPct val="90000"/>
              </a:lnSpc>
              <a:spcBef>
                <a:spcPts val="1000"/>
              </a:spcBef>
              <a:spcAft>
                <a:spcPts val="0"/>
              </a:spcAft>
              <a:buClr>
                <a:schemeClr val="dk1"/>
              </a:buClr>
              <a:buSzPts val="2000"/>
              <a:buFont typeface="Calibri"/>
              <a:buNone/>
            </a:pPr>
            <a:endParaRPr sz="2000" dirty="0">
              <a:solidFill>
                <a:srgbClr val="000000"/>
              </a:solidFill>
              <a:latin typeface="Calibri"/>
              <a:ea typeface="Calibri"/>
              <a:cs typeface="Calibri"/>
              <a:sym typeface="Calibri"/>
            </a:endParaRPr>
          </a:p>
        </p:txBody>
      </p:sp>
      <p:cxnSp>
        <p:nvCxnSpPr>
          <p:cNvPr id="457" name="Google Shape;457;p20"/>
          <p:cNvCxnSpPr/>
          <p:nvPr/>
        </p:nvCxnSpPr>
        <p:spPr>
          <a:xfrm rot="10800000">
            <a:off x="3291684" y="1572350"/>
            <a:ext cx="1361649" cy="0"/>
          </a:xfrm>
          <a:prstGeom prst="straightConnector1">
            <a:avLst/>
          </a:prstGeom>
          <a:noFill/>
          <a:ln w="12950" cap="flat" cmpd="sng">
            <a:solidFill>
              <a:srgbClr val="8DC641"/>
            </a:solidFill>
            <a:prstDash val="solid"/>
            <a:round/>
            <a:headEnd type="none" w="med" len="med"/>
            <a:tailEnd type="none" w="med" len="med"/>
          </a:ln>
        </p:spPr>
      </p:cxnSp>
      <p:sp>
        <p:nvSpPr>
          <p:cNvPr id="458" name="Google Shape;458;p20"/>
          <p:cNvSpPr/>
          <p:nvPr/>
        </p:nvSpPr>
        <p:spPr>
          <a:xfrm>
            <a:off x="3223304" y="1527284"/>
            <a:ext cx="90131" cy="90131"/>
          </a:xfrm>
          <a:custGeom>
            <a:avLst/>
            <a:gdLst/>
            <a:ahLst/>
            <a:cxnLst/>
            <a:rect l="l" t="t" r="r" b="b"/>
            <a:pathLst>
              <a:path w="145" h="146" extrusionOk="0">
                <a:moveTo>
                  <a:pt x="126" y="118"/>
                </a:moveTo>
                <a:lnTo>
                  <a:pt x="126" y="118"/>
                </a:lnTo>
                <a:cubicBezTo>
                  <a:pt x="144" y="91"/>
                  <a:pt x="144" y="46"/>
                  <a:pt x="117" y="28"/>
                </a:cubicBezTo>
                <a:cubicBezTo>
                  <a:pt x="90" y="0"/>
                  <a:pt x="54" y="0"/>
                  <a:pt x="27" y="28"/>
                </a:cubicBezTo>
                <a:cubicBezTo>
                  <a:pt x="0" y="54"/>
                  <a:pt x="0" y="100"/>
                  <a:pt x="27" y="118"/>
                </a:cubicBezTo>
                <a:cubicBezTo>
                  <a:pt x="54" y="145"/>
                  <a:pt x="99" y="145"/>
                  <a:pt x="126" y="118"/>
                </a:cubicBezTo>
              </a:path>
            </a:pathLst>
          </a:custGeom>
          <a:solidFill>
            <a:srgbClr val="75A94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9" name="Google Shape;459;p20"/>
          <p:cNvSpPr txBox="1"/>
          <p:nvPr/>
        </p:nvSpPr>
        <p:spPr>
          <a:xfrm>
            <a:off x="7120272" y="4668668"/>
            <a:ext cx="2302577" cy="339415"/>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63C1D3"/>
              </a:buClr>
              <a:buSzPts val="2800"/>
              <a:buFont typeface="Arial"/>
              <a:buNone/>
            </a:pPr>
            <a:r>
              <a:rPr lang="en-US" sz="2800" b="1">
                <a:solidFill>
                  <a:srgbClr val="63C1D3"/>
                </a:solidFill>
                <a:latin typeface="Calibri"/>
                <a:ea typeface="Calibri"/>
                <a:cs typeface="Calibri"/>
                <a:sym typeface="Calibri"/>
              </a:rPr>
              <a:t>SOCIAL</a:t>
            </a:r>
            <a:endParaRPr/>
          </a:p>
        </p:txBody>
      </p:sp>
      <p:sp>
        <p:nvSpPr>
          <p:cNvPr id="460" name="Google Shape;460;p20"/>
          <p:cNvSpPr txBox="1"/>
          <p:nvPr/>
        </p:nvSpPr>
        <p:spPr>
          <a:xfrm>
            <a:off x="8653031" y="1978240"/>
            <a:ext cx="2302577" cy="339415"/>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9FDADF"/>
              </a:buClr>
              <a:buSzPts val="2800"/>
              <a:buFont typeface="Arial"/>
              <a:buNone/>
            </a:pPr>
            <a:r>
              <a:rPr lang="en-US" sz="2800" b="1">
                <a:solidFill>
                  <a:srgbClr val="9FDADF"/>
                </a:solidFill>
                <a:latin typeface="Calibri"/>
                <a:ea typeface="Calibri"/>
                <a:cs typeface="Calibri"/>
                <a:sym typeface="Calibri"/>
              </a:rPr>
              <a:t>ECONOMIC</a:t>
            </a:r>
            <a:endParaRPr/>
          </a:p>
        </p:txBody>
      </p:sp>
      <p:sp>
        <p:nvSpPr>
          <p:cNvPr id="461" name="Google Shape;461;p20"/>
          <p:cNvSpPr txBox="1"/>
          <p:nvPr/>
        </p:nvSpPr>
        <p:spPr>
          <a:xfrm>
            <a:off x="8653031" y="2487933"/>
            <a:ext cx="3364238" cy="999383"/>
          </a:xfrm>
          <a:prstGeom prst="rect">
            <a:avLst/>
          </a:prstGeom>
          <a:noFill/>
          <a:ln>
            <a:noFill/>
          </a:ln>
        </p:spPr>
        <p:txBody>
          <a:bodyPr spcFirstLastPara="1" wrap="square" lIns="91425" tIns="45700" rIns="91425" bIns="45700" anchor="t" anchorCtr="0">
            <a:noAutofit/>
          </a:bodyPr>
          <a:lstStyle/>
          <a:p>
            <a:pPr marL="324000" marR="0" lvl="0" indent="-324000" algn="l" rtl="0">
              <a:lnSpc>
                <a:spcPct val="90000"/>
              </a:lnSpc>
              <a:spcBef>
                <a:spcPts val="0"/>
              </a:spcBef>
              <a:spcAft>
                <a:spcPts val="0"/>
              </a:spcAft>
              <a:buClr>
                <a:srgbClr val="000000"/>
              </a:buClr>
              <a:buSzPts val="2000"/>
              <a:buFont typeface="Calibri"/>
              <a:buAutoNum type="arabicPeriod"/>
            </a:pPr>
            <a:r>
              <a:rPr lang="en-US" sz="2000" dirty="0">
                <a:solidFill>
                  <a:srgbClr val="000000"/>
                </a:solidFill>
                <a:latin typeface="Calibri"/>
                <a:ea typeface="Calibri"/>
                <a:cs typeface="Calibri"/>
                <a:sym typeface="Calibri"/>
              </a:rPr>
              <a:t>Cost Reduction</a:t>
            </a:r>
            <a:endParaRPr dirty="0"/>
          </a:p>
          <a:p>
            <a:pPr marL="324000" marR="0" lvl="0" indent="-324000" algn="l" rtl="0">
              <a:lnSpc>
                <a:spcPct val="90000"/>
              </a:lnSpc>
              <a:spcBef>
                <a:spcPts val="600"/>
              </a:spcBef>
              <a:spcAft>
                <a:spcPts val="0"/>
              </a:spcAft>
              <a:buClr>
                <a:srgbClr val="000000"/>
              </a:buClr>
              <a:buSzPts val="2000"/>
              <a:buFont typeface="Calibri"/>
              <a:buAutoNum type="arabicPeriod"/>
            </a:pPr>
            <a:r>
              <a:rPr lang="en-US" sz="2000" dirty="0">
                <a:solidFill>
                  <a:srgbClr val="000000"/>
                </a:solidFill>
                <a:latin typeface="Calibri"/>
                <a:ea typeface="Calibri"/>
                <a:cs typeface="Calibri"/>
                <a:sym typeface="Calibri"/>
              </a:rPr>
              <a:t>Better Resilience to Market &amp; Climate Fluctuations</a:t>
            </a:r>
            <a:endParaRPr dirty="0"/>
          </a:p>
          <a:p>
            <a:pPr marL="324000" marR="0" lvl="0" indent="-324000" algn="l" rtl="0">
              <a:lnSpc>
                <a:spcPct val="90000"/>
              </a:lnSpc>
              <a:spcBef>
                <a:spcPts val="600"/>
              </a:spcBef>
              <a:spcAft>
                <a:spcPts val="0"/>
              </a:spcAft>
              <a:buClr>
                <a:srgbClr val="000000"/>
              </a:buClr>
              <a:buSzPts val="2000"/>
              <a:buFont typeface="Calibri"/>
              <a:buAutoNum type="arabicPeriod"/>
            </a:pPr>
            <a:r>
              <a:rPr lang="en-US" sz="2000" dirty="0">
                <a:solidFill>
                  <a:srgbClr val="000000"/>
                </a:solidFill>
                <a:latin typeface="Calibri"/>
                <a:ea typeface="Calibri"/>
                <a:cs typeface="Calibri"/>
                <a:sym typeface="Calibri"/>
              </a:rPr>
              <a:t>Value Addition &amp; New Market Opportunities</a:t>
            </a:r>
            <a:endParaRPr dirty="0"/>
          </a:p>
        </p:txBody>
      </p:sp>
      <p:grpSp>
        <p:nvGrpSpPr>
          <p:cNvPr id="462" name="Google Shape;462;p20"/>
          <p:cNvGrpSpPr/>
          <p:nvPr/>
        </p:nvGrpSpPr>
        <p:grpSpPr>
          <a:xfrm rot="10800000">
            <a:off x="5235526" y="5093770"/>
            <a:ext cx="1919870" cy="90131"/>
            <a:chOff x="6348336" y="5127450"/>
            <a:chExt cx="1919870" cy="90131"/>
          </a:xfrm>
        </p:grpSpPr>
        <p:cxnSp>
          <p:nvCxnSpPr>
            <p:cNvPr id="463" name="Google Shape;463;p20"/>
            <p:cNvCxnSpPr/>
            <p:nvPr/>
          </p:nvCxnSpPr>
          <p:spPr>
            <a:xfrm rot="10800000">
              <a:off x="6394767" y="5168419"/>
              <a:ext cx="1873439" cy="8679"/>
            </a:xfrm>
            <a:prstGeom prst="straightConnector1">
              <a:avLst/>
            </a:prstGeom>
            <a:noFill/>
            <a:ln w="12950" cap="flat" cmpd="sng">
              <a:solidFill>
                <a:srgbClr val="63C1D3"/>
              </a:solidFill>
              <a:prstDash val="solid"/>
              <a:round/>
              <a:headEnd type="none" w="med" len="med"/>
              <a:tailEnd type="none" w="med" len="med"/>
            </a:ln>
          </p:spPr>
        </p:cxnSp>
        <p:sp>
          <p:nvSpPr>
            <p:cNvPr id="464" name="Google Shape;464;p20"/>
            <p:cNvSpPr/>
            <p:nvPr/>
          </p:nvSpPr>
          <p:spPr>
            <a:xfrm>
              <a:off x="6348336" y="5127450"/>
              <a:ext cx="90131" cy="90131"/>
            </a:xfrm>
            <a:custGeom>
              <a:avLst/>
              <a:gdLst/>
              <a:ahLst/>
              <a:cxnLst/>
              <a:rect l="l" t="t" r="r" b="b"/>
              <a:pathLst>
                <a:path w="145" h="146" extrusionOk="0">
                  <a:moveTo>
                    <a:pt x="126" y="118"/>
                  </a:moveTo>
                  <a:lnTo>
                    <a:pt x="126" y="118"/>
                  </a:lnTo>
                  <a:cubicBezTo>
                    <a:pt x="144" y="91"/>
                    <a:pt x="144" y="46"/>
                    <a:pt x="117" y="28"/>
                  </a:cubicBezTo>
                  <a:cubicBezTo>
                    <a:pt x="90" y="0"/>
                    <a:pt x="54" y="0"/>
                    <a:pt x="27" y="28"/>
                  </a:cubicBezTo>
                  <a:cubicBezTo>
                    <a:pt x="0" y="54"/>
                    <a:pt x="0" y="100"/>
                    <a:pt x="27" y="118"/>
                  </a:cubicBezTo>
                  <a:cubicBezTo>
                    <a:pt x="54" y="145"/>
                    <a:pt x="99" y="145"/>
                    <a:pt x="126" y="118"/>
                  </a:cubicBezTo>
                </a:path>
              </a:pathLst>
            </a:custGeom>
            <a:solidFill>
              <a:srgbClr val="63C1D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465" name="Google Shape;465;p20"/>
          <p:cNvGrpSpPr/>
          <p:nvPr/>
        </p:nvGrpSpPr>
        <p:grpSpPr>
          <a:xfrm rot="10800000">
            <a:off x="7282167" y="2348363"/>
            <a:ext cx="1460995" cy="90131"/>
            <a:chOff x="6807210" y="5113344"/>
            <a:chExt cx="1460995" cy="90131"/>
          </a:xfrm>
        </p:grpSpPr>
        <p:cxnSp>
          <p:nvCxnSpPr>
            <p:cNvPr id="466" name="Google Shape;466;p20"/>
            <p:cNvCxnSpPr/>
            <p:nvPr/>
          </p:nvCxnSpPr>
          <p:spPr>
            <a:xfrm rot="10800000">
              <a:off x="6808819" y="5168419"/>
              <a:ext cx="1459386" cy="8679"/>
            </a:xfrm>
            <a:prstGeom prst="straightConnector1">
              <a:avLst/>
            </a:prstGeom>
            <a:noFill/>
            <a:ln w="12950" cap="flat" cmpd="sng">
              <a:solidFill>
                <a:srgbClr val="9FDADF"/>
              </a:solidFill>
              <a:prstDash val="solid"/>
              <a:round/>
              <a:headEnd type="none" w="med" len="med"/>
              <a:tailEnd type="none" w="med" len="med"/>
            </a:ln>
          </p:spPr>
        </p:cxnSp>
        <p:sp>
          <p:nvSpPr>
            <p:cNvPr id="467" name="Google Shape;467;p20"/>
            <p:cNvSpPr/>
            <p:nvPr/>
          </p:nvSpPr>
          <p:spPr>
            <a:xfrm>
              <a:off x="6807210" y="5113344"/>
              <a:ext cx="90131" cy="90131"/>
            </a:xfrm>
            <a:custGeom>
              <a:avLst/>
              <a:gdLst/>
              <a:ahLst/>
              <a:cxnLst/>
              <a:rect l="l" t="t" r="r" b="b"/>
              <a:pathLst>
                <a:path w="145" h="146" extrusionOk="0">
                  <a:moveTo>
                    <a:pt x="126" y="118"/>
                  </a:moveTo>
                  <a:lnTo>
                    <a:pt x="126" y="118"/>
                  </a:lnTo>
                  <a:cubicBezTo>
                    <a:pt x="144" y="91"/>
                    <a:pt x="144" y="46"/>
                    <a:pt x="117" y="28"/>
                  </a:cubicBezTo>
                  <a:cubicBezTo>
                    <a:pt x="90" y="0"/>
                    <a:pt x="54" y="0"/>
                    <a:pt x="27" y="28"/>
                  </a:cubicBezTo>
                  <a:cubicBezTo>
                    <a:pt x="0" y="54"/>
                    <a:pt x="0" y="100"/>
                    <a:pt x="27" y="118"/>
                  </a:cubicBezTo>
                  <a:cubicBezTo>
                    <a:pt x="54" y="145"/>
                    <a:pt x="99" y="145"/>
                    <a:pt x="126" y="118"/>
                  </a:cubicBezTo>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468" name="Google Shape;468;p20"/>
          <p:cNvSpPr txBox="1"/>
          <p:nvPr/>
        </p:nvSpPr>
        <p:spPr>
          <a:xfrm>
            <a:off x="70992" y="82560"/>
            <a:ext cx="11330420" cy="120032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3600">
                <a:solidFill>
                  <a:srgbClr val="000000"/>
                </a:solidFill>
                <a:latin typeface="Calibri"/>
                <a:ea typeface="Calibri"/>
                <a:cs typeface="Calibri"/>
                <a:sym typeface="Calibri"/>
              </a:rPr>
              <a:t>The HOLISTIC Approach of Agroecology offers 3 main types of </a:t>
            </a:r>
            <a:r>
              <a:rPr lang="en-US" sz="3600" b="1">
                <a:solidFill>
                  <a:srgbClr val="000000"/>
                </a:solidFill>
                <a:latin typeface="Calibri"/>
                <a:ea typeface="Calibri"/>
                <a:cs typeface="Calibri"/>
                <a:sym typeface="Calibri"/>
              </a:rPr>
              <a:t>BENEFITS</a:t>
            </a:r>
            <a:r>
              <a:rPr lang="en-US" sz="3600">
                <a:solidFill>
                  <a:srgbClr val="000000"/>
                </a:solidFill>
                <a:latin typeface="Calibri"/>
                <a:ea typeface="Calibri"/>
                <a:cs typeface="Calibri"/>
                <a:sym typeface="Calibri"/>
              </a:rPr>
              <a:t>…</a:t>
            </a:r>
            <a:endParaRPr/>
          </a:p>
        </p:txBody>
      </p:sp>
      <p:pic>
        <p:nvPicPr>
          <p:cNvPr id="469" name="Google Shape;469;p20" descr="Euro with solid fill"/>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6838792" y="2884348"/>
            <a:ext cx="914400" cy="914400"/>
          </a:xfrm>
          <a:prstGeom prst="rect">
            <a:avLst/>
          </a:prstGeom>
          <a:noFill/>
          <a:ln>
            <a:noFill/>
          </a:ln>
        </p:spPr>
      </p:pic>
      <p:pic>
        <p:nvPicPr>
          <p:cNvPr id="470" name="Google Shape;470;p20" descr="Arrow: Straight with solid fill"/>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rot="-5400000">
            <a:off x="1718172" y="4418936"/>
            <a:ext cx="914400" cy="914400"/>
          </a:xfrm>
          <a:prstGeom prst="rect">
            <a:avLst/>
          </a:prstGeom>
          <a:noFill/>
          <a:ln>
            <a:noFill/>
          </a:ln>
        </p:spPr>
      </p:pic>
      <p:sp>
        <p:nvSpPr>
          <p:cNvPr id="471" name="Google Shape;471;p20"/>
          <p:cNvSpPr txBox="1"/>
          <p:nvPr/>
        </p:nvSpPr>
        <p:spPr>
          <a:xfrm>
            <a:off x="8271560" y="6306207"/>
            <a:ext cx="3336218" cy="44669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2" name="Google Shape;472;p20"/>
          <p:cNvSpPr txBox="1"/>
          <p:nvPr/>
        </p:nvSpPr>
        <p:spPr>
          <a:xfrm>
            <a:off x="7120272" y="5097069"/>
            <a:ext cx="4896997" cy="999383"/>
          </a:xfrm>
          <a:prstGeom prst="rect">
            <a:avLst/>
          </a:prstGeom>
          <a:noFill/>
          <a:ln>
            <a:noFill/>
          </a:ln>
        </p:spPr>
        <p:txBody>
          <a:bodyPr spcFirstLastPara="1" wrap="square" lIns="91425" tIns="45700" rIns="91425" bIns="45700" anchor="t" anchorCtr="0">
            <a:noAutofit/>
          </a:bodyPr>
          <a:lstStyle/>
          <a:p>
            <a:pPr marL="324000" marR="0" lvl="0" indent="-324000" algn="l" rtl="0">
              <a:lnSpc>
                <a:spcPct val="90000"/>
              </a:lnSpc>
              <a:spcBef>
                <a:spcPts val="0"/>
              </a:spcBef>
              <a:spcAft>
                <a:spcPts val="0"/>
              </a:spcAft>
              <a:buClr>
                <a:srgbClr val="000000"/>
              </a:buClr>
              <a:buSzPts val="2000"/>
              <a:buFont typeface="Calibri"/>
              <a:buAutoNum type="arabicPeriod"/>
            </a:pPr>
            <a:r>
              <a:rPr lang="en-US" sz="2000">
                <a:solidFill>
                  <a:srgbClr val="000000"/>
                </a:solidFill>
                <a:latin typeface="Calibri"/>
                <a:ea typeface="Calibri"/>
                <a:cs typeface="Calibri"/>
                <a:sym typeface="Calibri"/>
              </a:rPr>
              <a:t>Food Security and Nutrition</a:t>
            </a:r>
            <a:endParaRPr/>
          </a:p>
          <a:p>
            <a:pPr marL="324000" marR="0" lvl="0" indent="-324000" algn="l" rtl="0">
              <a:lnSpc>
                <a:spcPct val="90000"/>
              </a:lnSpc>
              <a:spcBef>
                <a:spcPts val="600"/>
              </a:spcBef>
              <a:spcAft>
                <a:spcPts val="0"/>
              </a:spcAft>
              <a:buClr>
                <a:srgbClr val="000000"/>
              </a:buClr>
              <a:buSzPts val="2000"/>
              <a:buFont typeface="Calibri"/>
              <a:buAutoNum type="arabicPeriod"/>
            </a:pPr>
            <a:r>
              <a:rPr lang="en-US" sz="2000">
                <a:solidFill>
                  <a:srgbClr val="000000"/>
                </a:solidFill>
                <a:latin typeface="Calibri"/>
                <a:ea typeface="Calibri"/>
                <a:cs typeface="Calibri"/>
                <a:sym typeface="Calibri"/>
              </a:rPr>
              <a:t>Community Engagement &amp; Knowledge Sharing</a:t>
            </a:r>
            <a:endParaRPr/>
          </a:p>
          <a:p>
            <a:pPr marL="324000" marR="0" lvl="0" indent="-324000" algn="l" rtl="0">
              <a:lnSpc>
                <a:spcPct val="90000"/>
              </a:lnSpc>
              <a:spcBef>
                <a:spcPts val="600"/>
              </a:spcBef>
              <a:spcAft>
                <a:spcPts val="0"/>
              </a:spcAft>
              <a:buClr>
                <a:srgbClr val="000000"/>
              </a:buClr>
              <a:buSzPts val="2000"/>
              <a:buFont typeface="Calibri"/>
              <a:buAutoNum type="arabicPeriod"/>
            </a:pPr>
            <a:r>
              <a:rPr lang="en-US" sz="2000">
                <a:solidFill>
                  <a:srgbClr val="000000"/>
                </a:solidFill>
                <a:latin typeface="Calibri"/>
                <a:ea typeface="Calibri"/>
                <a:cs typeface="Calibri"/>
                <a:sym typeface="Calibri"/>
              </a:rPr>
              <a:t>Health &amp; Well-being</a:t>
            </a:r>
            <a:endParaRPr/>
          </a:p>
          <a:p>
            <a:pPr marL="324000" marR="0" lvl="0" indent="-196999" algn="l" rtl="0">
              <a:lnSpc>
                <a:spcPct val="90000"/>
              </a:lnSpc>
              <a:spcBef>
                <a:spcPts val="600"/>
              </a:spcBef>
              <a:spcAft>
                <a:spcPts val="0"/>
              </a:spcAft>
              <a:buClr>
                <a:schemeClr val="dk1"/>
              </a:buClr>
              <a:buSzPts val="2000"/>
              <a:buFont typeface="Calibri"/>
              <a:buNone/>
            </a:pPr>
            <a:endParaRPr sz="2000">
              <a:solidFill>
                <a:srgbClr val="000000"/>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76"/>
        <p:cNvGrpSpPr/>
        <p:nvPr/>
      </p:nvGrpSpPr>
      <p:grpSpPr>
        <a:xfrm>
          <a:off x="0" y="0"/>
          <a:ext cx="0" cy="0"/>
          <a:chOff x="0" y="0"/>
          <a:chExt cx="0" cy="0"/>
        </a:xfrm>
      </p:grpSpPr>
      <p:sp>
        <p:nvSpPr>
          <p:cNvPr id="477" name="Google Shape;477;p21"/>
          <p:cNvSpPr txBox="1">
            <a:spLocks noGrp="1"/>
          </p:cNvSpPr>
          <p:nvPr>
            <p:ph type="body" idx="1"/>
          </p:nvPr>
        </p:nvSpPr>
        <p:spPr>
          <a:xfrm>
            <a:off x="798380" y="2045704"/>
            <a:ext cx="10595237" cy="384991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endParaRPr/>
          </a:p>
          <a:p>
            <a:pPr marL="0" lvl="0" indent="0" algn="l" rtl="0">
              <a:lnSpc>
                <a:spcPct val="90000"/>
              </a:lnSpc>
              <a:spcBef>
                <a:spcPts val="600"/>
              </a:spcBef>
              <a:spcAft>
                <a:spcPts val="0"/>
              </a:spcAft>
              <a:buClr>
                <a:srgbClr val="000000"/>
              </a:buClr>
              <a:buSzPts val="2400"/>
              <a:buNone/>
            </a:pPr>
            <a:endParaRPr/>
          </a:p>
        </p:txBody>
      </p:sp>
      <p:sp>
        <p:nvSpPr>
          <p:cNvPr id="478" name="Google Shape;478;p21"/>
          <p:cNvSpPr txBox="1">
            <a:spLocks noGrp="1"/>
          </p:cNvSpPr>
          <p:nvPr>
            <p:ph type="body" idx="2"/>
          </p:nvPr>
        </p:nvSpPr>
        <p:spPr>
          <a:xfrm>
            <a:off x="841222" y="743189"/>
            <a:ext cx="9792000" cy="80365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8DC641"/>
              </a:buClr>
              <a:buSzPts val="3600"/>
              <a:buNone/>
            </a:pPr>
            <a:r>
              <a:rPr lang="en-US" b="1" i="0" dirty="0"/>
              <a:t>Agroecology Plays a Significant role in the FUTURE of sustainable agriculture and food security…</a:t>
            </a:r>
            <a:endParaRPr b="1" dirty="0"/>
          </a:p>
          <a:p>
            <a:pPr marL="0" lvl="0" indent="0" algn="l" rtl="0">
              <a:lnSpc>
                <a:spcPct val="90000"/>
              </a:lnSpc>
              <a:spcBef>
                <a:spcPts val="1000"/>
              </a:spcBef>
              <a:spcAft>
                <a:spcPts val="0"/>
              </a:spcAft>
              <a:buClr>
                <a:srgbClr val="8DC641"/>
              </a:buClr>
              <a:buSzPts val="3600"/>
              <a:buNone/>
            </a:pPr>
            <a:endParaRPr b="1" dirty="0"/>
          </a:p>
        </p:txBody>
      </p:sp>
      <p:grpSp>
        <p:nvGrpSpPr>
          <p:cNvPr id="479" name="Google Shape;479;p21"/>
          <p:cNvGrpSpPr/>
          <p:nvPr/>
        </p:nvGrpSpPr>
        <p:grpSpPr>
          <a:xfrm rot="3730759">
            <a:off x="10590024" y="380632"/>
            <a:ext cx="949887" cy="1163493"/>
            <a:chOff x="7602444" y="4967675"/>
            <a:chExt cx="483620" cy="592374"/>
          </a:xfrm>
        </p:grpSpPr>
        <p:grpSp>
          <p:nvGrpSpPr>
            <p:cNvPr id="480" name="Google Shape;480;p21"/>
            <p:cNvGrpSpPr/>
            <p:nvPr/>
          </p:nvGrpSpPr>
          <p:grpSpPr>
            <a:xfrm>
              <a:off x="7618661" y="4967675"/>
              <a:ext cx="467403" cy="507609"/>
              <a:chOff x="2251964" y="3590497"/>
              <a:chExt cx="467403" cy="507609"/>
            </a:xfrm>
          </p:grpSpPr>
          <p:sp>
            <p:nvSpPr>
              <p:cNvPr id="481" name="Google Shape;481;p21"/>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2" name="Google Shape;482;p21"/>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3" name="Google Shape;483;p21"/>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484" name="Google Shape;484;p21"/>
            <p:cNvGrpSpPr/>
            <p:nvPr/>
          </p:nvGrpSpPr>
          <p:grpSpPr>
            <a:xfrm>
              <a:off x="7602444" y="4993761"/>
              <a:ext cx="421973" cy="566288"/>
              <a:chOff x="2235747" y="3616583"/>
              <a:chExt cx="421973" cy="566288"/>
            </a:xfrm>
          </p:grpSpPr>
          <p:sp>
            <p:nvSpPr>
              <p:cNvPr id="485" name="Google Shape;485;p21"/>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6" name="Google Shape;486;p21"/>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
        <p:nvSpPr>
          <p:cNvPr id="487" name="Google Shape;487;p21"/>
          <p:cNvSpPr txBox="1"/>
          <p:nvPr/>
        </p:nvSpPr>
        <p:spPr>
          <a:xfrm>
            <a:off x="841221" y="1921062"/>
            <a:ext cx="9933063" cy="378565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i="0" dirty="0">
                <a:solidFill>
                  <a:srgbClr val="000000"/>
                </a:solidFill>
                <a:latin typeface="Calibri"/>
                <a:ea typeface="Calibri"/>
                <a:cs typeface="Calibri"/>
                <a:sym typeface="Calibri"/>
              </a:rPr>
              <a:t>Climate Change</a:t>
            </a:r>
            <a:r>
              <a:rPr lang="en-US" sz="2400" b="0" i="0" dirty="0">
                <a:solidFill>
                  <a:srgbClr val="000000"/>
                </a:solidFill>
                <a:latin typeface="Calibri"/>
                <a:ea typeface="Calibri"/>
                <a:cs typeface="Calibri"/>
                <a:sym typeface="Calibri"/>
              </a:rPr>
              <a:t>: Agroecology's role in carbon sequestration, reducing emissions, and preserving natural ecosystems makes it a key player in climate change mitigation strategies.</a:t>
            </a:r>
            <a:endParaRPr dirty="0"/>
          </a:p>
          <a:p>
            <a:pPr marL="0" marR="0" lvl="0" indent="0" algn="l" rtl="0">
              <a:spcBef>
                <a:spcPts val="0"/>
              </a:spcBef>
              <a:spcAft>
                <a:spcPts val="0"/>
              </a:spcAft>
              <a:buNone/>
            </a:pPr>
            <a:r>
              <a:rPr lang="en-US" sz="2400" b="1" i="0" dirty="0">
                <a:solidFill>
                  <a:srgbClr val="000000"/>
                </a:solidFill>
                <a:latin typeface="Calibri"/>
                <a:ea typeface="Calibri"/>
                <a:cs typeface="Calibri"/>
                <a:sym typeface="Calibri"/>
              </a:rPr>
              <a:t>Resilience</a:t>
            </a:r>
            <a:r>
              <a:rPr lang="en-US" sz="2400" b="0" i="0" dirty="0">
                <a:solidFill>
                  <a:srgbClr val="000000"/>
                </a:solidFill>
                <a:latin typeface="Calibri"/>
                <a:ea typeface="Calibri"/>
                <a:cs typeface="Calibri"/>
                <a:sym typeface="Calibri"/>
              </a:rPr>
              <a:t>: Diverse agroecosystems are more resilient to climate variability, pest infestations, and diseases, ensuring sustainable food production even under adverse conditions.</a:t>
            </a:r>
            <a:endParaRPr dirty="0"/>
          </a:p>
          <a:p>
            <a:pPr marL="0" marR="0" lvl="0" indent="0" algn="l" rtl="0">
              <a:spcBef>
                <a:spcPts val="0"/>
              </a:spcBef>
              <a:spcAft>
                <a:spcPts val="0"/>
              </a:spcAft>
              <a:buNone/>
            </a:pPr>
            <a:r>
              <a:rPr lang="en-US" sz="2400" b="1" i="0" dirty="0">
                <a:solidFill>
                  <a:srgbClr val="000000"/>
                </a:solidFill>
                <a:latin typeface="Calibri"/>
                <a:ea typeface="Calibri"/>
                <a:cs typeface="Calibri"/>
                <a:sym typeface="Calibri"/>
              </a:rPr>
              <a:t>Land Productivity</a:t>
            </a:r>
            <a:r>
              <a:rPr lang="en-US" sz="2400" b="0" i="0" dirty="0">
                <a:solidFill>
                  <a:srgbClr val="000000"/>
                </a:solidFill>
                <a:latin typeface="Calibri"/>
                <a:ea typeface="Calibri"/>
                <a:cs typeface="Calibri"/>
                <a:sym typeface="Calibri"/>
              </a:rPr>
              <a:t>: Sustainable soil management and biodiversity conservation lead to improved land productivity over time, countering the effects of land degradation and ensuring long-term agricultural productivity.</a:t>
            </a:r>
            <a:endParaRPr dirty="0"/>
          </a:p>
          <a:p>
            <a:pPr marL="0" marR="0" lvl="0" indent="0" algn="l" rtl="0">
              <a:spcBef>
                <a:spcPts val="0"/>
              </a:spcBef>
              <a:spcAft>
                <a:spcPts val="0"/>
              </a:spcAft>
              <a:buNone/>
            </a:pPr>
            <a:endParaRPr sz="2400" dirty="0">
              <a:solidFill>
                <a:schemeClr val="dk1"/>
              </a:solidFill>
              <a:latin typeface="Calibri"/>
              <a:ea typeface="Calibri"/>
              <a:cs typeface="Calibri"/>
              <a:sym typeface="Calibri"/>
            </a:endParaRPr>
          </a:p>
        </p:txBody>
      </p:sp>
      <p:sp>
        <p:nvSpPr>
          <p:cNvPr id="488" name="Google Shape;488;p21"/>
          <p:cNvSpPr txBox="1"/>
          <p:nvPr/>
        </p:nvSpPr>
        <p:spPr>
          <a:xfrm>
            <a:off x="3766966" y="5629840"/>
            <a:ext cx="7932342"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u="sng">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Farming For Gender Equality | Agroecology in Practice | FoodUnfolded</a:t>
            </a:r>
            <a:endParaRPr sz="2000" b="1">
              <a:solidFill>
                <a:schemeClr val="dk1"/>
              </a:solidFill>
              <a:latin typeface="Calibri"/>
              <a:ea typeface="Calibri"/>
              <a:cs typeface="Calibri"/>
              <a:sym typeface="Calibri"/>
            </a:endParaRPr>
          </a:p>
        </p:txBody>
      </p:sp>
      <p:sp>
        <p:nvSpPr>
          <p:cNvPr id="489" name="Google Shape;489;p21"/>
          <p:cNvSpPr/>
          <p:nvPr/>
        </p:nvSpPr>
        <p:spPr>
          <a:xfrm>
            <a:off x="1417716" y="5297595"/>
            <a:ext cx="2291256" cy="1196054"/>
          </a:xfrm>
          <a:prstGeom prst="rightArrow">
            <a:avLst>
              <a:gd name="adj1" fmla="val 50000"/>
              <a:gd name="adj2" fmla="val 50000"/>
            </a:avLst>
          </a:prstGeom>
          <a:solidFill>
            <a:srgbClr val="8DC641"/>
          </a:solidFill>
          <a:ln w="12700" cap="flat" cmpd="sng">
            <a:solidFill>
              <a:srgbClr val="032E2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rgbClr val="000000"/>
                </a:solidFill>
                <a:latin typeface="Calibri"/>
                <a:ea typeface="Calibri"/>
                <a:cs typeface="Calibri"/>
                <a:sym typeface="Calibri"/>
              </a:rPr>
              <a:t>Click here for an Interesting Read</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A98D825-05E0-6C79-BF29-A0583D1793D7}"/>
              </a:ext>
            </a:extLst>
          </p:cNvPr>
          <p:cNvSpPr>
            <a:spLocks noGrp="1"/>
          </p:cNvSpPr>
          <p:nvPr>
            <p:ph type="body" idx="1"/>
          </p:nvPr>
        </p:nvSpPr>
        <p:spPr>
          <a:xfrm>
            <a:off x="798381" y="1317607"/>
            <a:ext cx="11393619" cy="3849918"/>
          </a:xfrm>
        </p:spPr>
        <p:txBody>
          <a:bodyPr/>
          <a:lstStyle/>
          <a:p>
            <a:pPr marL="0" indent="0"/>
            <a:r>
              <a:rPr lang="en-US" dirty="0"/>
              <a:t>Introducing agroecology practices can offer numerous benefits to small farmers, empowering them to achieve more sustainable, resilient, and profitable agricultural systems. Some critical ways in which agroecology can benefit small-scale farmers are:</a:t>
            </a:r>
          </a:p>
          <a:p>
            <a:pPr marL="342900" indent="-342900">
              <a:buFont typeface="Arial" panose="020B0604020202020204" pitchFamily="34" charset="0"/>
              <a:buChar char="•"/>
            </a:pPr>
            <a:r>
              <a:rPr lang="en-US" b="1" dirty="0"/>
              <a:t>Reduced input costs: </a:t>
            </a:r>
            <a:r>
              <a:rPr lang="en-US" dirty="0"/>
              <a:t>By reducing the need for expensive inputs such as chemical </a:t>
            </a:r>
            <a:r>
              <a:rPr lang="en-US" dirty="0" err="1"/>
              <a:t>fertilisers</a:t>
            </a:r>
            <a:r>
              <a:rPr lang="en-US" dirty="0"/>
              <a:t> and pesticides, farmers can lower production costs and improve profitability.</a:t>
            </a:r>
          </a:p>
          <a:p>
            <a:pPr marL="342900" indent="-342900">
              <a:buFont typeface="Arial" panose="020B0604020202020204" pitchFamily="34" charset="0"/>
              <a:buChar char="•"/>
            </a:pPr>
            <a:r>
              <a:rPr lang="en-IE" b="1" dirty="0"/>
              <a:t>Climate Resilience: </a:t>
            </a:r>
            <a:r>
              <a:rPr lang="en-IE" dirty="0"/>
              <a:t>Agroecology </a:t>
            </a:r>
            <a:r>
              <a:rPr lang="en-US" dirty="0"/>
              <a:t>can mitigate the impacts of extreme weather events, such as droughts and floods while maintaining productivity and livelihoods.</a:t>
            </a:r>
          </a:p>
          <a:p>
            <a:pPr marL="342900" indent="-342900">
              <a:buFont typeface="Arial" panose="020B0604020202020204" pitchFamily="34" charset="0"/>
              <a:buChar char="•"/>
            </a:pPr>
            <a:r>
              <a:rPr lang="en-IE" b="1" dirty="0"/>
              <a:t>Enhanced Food Security: </a:t>
            </a:r>
            <a:r>
              <a:rPr lang="en-US" dirty="0"/>
              <a:t>By diversifying their crops and incorporating traditional and indigenous knowledge, small farmers can improve food security, nutrition, and dietary diversity within their communities.</a:t>
            </a:r>
          </a:p>
          <a:p>
            <a:pPr marL="342900" indent="-342900">
              <a:buFont typeface="Arial" panose="020B0604020202020204" pitchFamily="34" charset="0"/>
              <a:buChar char="•"/>
            </a:pPr>
            <a:r>
              <a:rPr lang="en-US" b="1" dirty="0"/>
              <a:t>Empowerment and Knowledge Sharing: </a:t>
            </a:r>
            <a:r>
              <a:rPr lang="en-US" dirty="0"/>
              <a:t>Agroecology fosters farmer-led innovation, participatory research, and knowledge exchange, empowering you to become active agents of change in your own agricultural systems, resilience and livelihoods. </a:t>
            </a:r>
            <a:endParaRPr lang="en-IE" dirty="0"/>
          </a:p>
        </p:txBody>
      </p:sp>
      <p:sp>
        <p:nvSpPr>
          <p:cNvPr id="3" name="Text Placeholder 2">
            <a:extLst>
              <a:ext uri="{FF2B5EF4-FFF2-40B4-BE49-F238E27FC236}">
                <a16:creationId xmlns:a16="http://schemas.microsoft.com/office/drawing/2014/main" id="{19FA95D7-EC5A-4D61-3FFF-B3DA4A1FF617}"/>
              </a:ext>
            </a:extLst>
          </p:cNvPr>
          <p:cNvSpPr>
            <a:spLocks noGrp="1"/>
          </p:cNvSpPr>
          <p:nvPr>
            <p:ph type="body" idx="2"/>
          </p:nvPr>
        </p:nvSpPr>
        <p:spPr>
          <a:xfrm>
            <a:off x="531681" y="513953"/>
            <a:ext cx="10595237" cy="803654"/>
          </a:xfrm>
        </p:spPr>
        <p:txBody>
          <a:bodyPr/>
          <a:lstStyle/>
          <a:p>
            <a:r>
              <a:rPr lang="en-IE" b="1" dirty="0"/>
              <a:t>How would Agroecology practices BENEFIT you??</a:t>
            </a:r>
          </a:p>
        </p:txBody>
      </p:sp>
      <p:grpSp>
        <p:nvGrpSpPr>
          <p:cNvPr id="4" name="Google Shape;479;p21">
            <a:extLst>
              <a:ext uri="{FF2B5EF4-FFF2-40B4-BE49-F238E27FC236}">
                <a16:creationId xmlns:a16="http://schemas.microsoft.com/office/drawing/2014/main" id="{D9BDF4EA-644B-EEB7-BD28-450157E0376E}"/>
              </a:ext>
            </a:extLst>
          </p:cNvPr>
          <p:cNvGrpSpPr/>
          <p:nvPr/>
        </p:nvGrpSpPr>
        <p:grpSpPr>
          <a:xfrm rot="3730759">
            <a:off x="10590024" y="380632"/>
            <a:ext cx="949887" cy="1163493"/>
            <a:chOff x="7602444" y="4967675"/>
            <a:chExt cx="483620" cy="592374"/>
          </a:xfrm>
        </p:grpSpPr>
        <p:grpSp>
          <p:nvGrpSpPr>
            <p:cNvPr id="5" name="Google Shape;480;p21">
              <a:extLst>
                <a:ext uri="{FF2B5EF4-FFF2-40B4-BE49-F238E27FC236}">
                  <a16:creationId xmlns:a16="http://schemas.microsoft.com/office/drawing/2014/main" id="{458E4799-A39E-75B4-CDD9-FF8A652888DE}"/>
                </a:ext>
              </a:extLst>
            </p:cNvPr>
            <p:cNvGrpSpPr/>
            <p:nvPr/>
          </p:nvGrpSpPr>
          <p:grpSpPr>
            <a:xfrm>
              <a:off x="7618661" y="4967675"/>
              <a:ext cx="467403" cy="507609"/>
              <a:chOff x="2251964" y="3590497"/>
              <a:chExt cx="467403" cy="507609"/>
            </a:xfrm>
          </p:grpSpPr>
          <p:sp>
            <p:nvSpPr>
              <p:cNvPr id="9" name="Google Shape;481;p21">
                <a:extLst>
                  <a:ext uri="{FF2B5EF4-FFF2-40B4-BE49-F238E27FC236}">
                    <a16:creationId xmlns:a16="http://schemas.microsoft.com/office/drawing/2014/main" id="{1DD12E47-F357-96B8-B6CD-EC9C85487DCA}"/>
                  </a:ext>
                </a:extLst>
              </p:cNvPr>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 name="Google Shape;482;p21">
                <a:extLst>
                  <a:ext uri="{FF2B5EF4-FFF2-40B4-BE49-F238E27FC236}">
                    <a16:creationId xmlns:a16="http://schemas.microsoft.com/office/drawing/2014/main" id="{2DB07F57-FB6E-7BB6-C7E5-9DD124A181CF}"/>
                  </a:ext>
                </a:extLst>
              </p:cNvPr>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483;p21">
                <a:extLst>
                  <a:ext uri="{FF2B5EF4-FFF2-40B4-BE49-F238E27FC236}">
                    <a16:creationId xmlns:a16="http://schemas.microsoft.com/office/drawing/2014/main" id="{40C56A07-C34B-72EF-4E24-F94F8F148599}"/>
                  </a:ext>
                </a:extLst>
              </p:cNvPr>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6" name="Google Shape;484;p21">
              <a:extLst>
                <a:ext uri="{FF2B5EF4-FFF2-40B4-BE49-F238E27FC236}">
                  <a16:creationId xmlns:a16="http://schemas.microsoft.com/office/drawing/2014/main" id="{E6CE15AD-0071-E5B4-51F1-AE6E05121D64}"/>
                </a:ext>
              </a:extLst>
            </p:cNvPr>
            <p:cNvGrpSpPr/>
            <p:nvPr/>
          </p:nvGrpSpPr>
          <p:grpSpPr>
            <a:xfrm>
              <a:off x="7602444" y="4993761"/>
              <a:ext cx="421973" cy="566288"/>
              <a:chOff x="2235747" y="3616583"/>
              <a:chExt cx="421973" cy="566288"/>
            </a:xfrm>
          </p:grpSpPr>
          <p:sp>
            <p:nvSpPr>
              <p:cNvPr id="7" name="Google Shape;485;p21">
                <a:extLst>
                  <a:ext uri="{FF2B5EF4-FFF2-40B4-BE49-F238E27FC236}">
                    <a16:creationId xmlns:a16="http://schemas.microsoft.com/office/drawing/2014/main" id="{F6AB4C35-6249-5743-BDAF-AEC079A2EB33}"/>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 name="Google Shape;486;p21">
                <a:extLst>
                  <a:ext uri="{FF2B5EF4-FFF2-40B4-BE49-F238E27FC236}">
                    <a16:creationId xmlns:a16="http://schemas.microsoft.com/office/drawing/2014/main" id="{8B7DB4EF-B784-A104-5B3B-BD504013F041}"/>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extLst>
      <p:ext uri="{BB962C8B-B14F-4D97-AF65-F5344CB8AC3E}">
        <p14:creationId xmlns:p14="http://schemas.microsoft.com/office/powerpoint/2010/main" val="37457073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sp>
        <p:nvSpPr>
          <p:cNvPr id="494" name="Google Shape;494;p22"/>
          <p:cNvSpPr txBox="1">
            <a:spLocks noGrp="1"/>
          </p:cNvSpPr>
          <p:nvPr>
            <p:ph type="body" idx="1"/>
          </p:nvPr>
        </p:nvSpPr>
        <p:spPr>
          <a:xfrm>
            <a:off x="6186233" y="2341241"/>
            <a:ext cx="6010480" cy="306642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4800"/>
              <a:buNone/>
            </a:pPr>
            <a:r>
              <a:rPr lang="en-US"/>
              <a:t>The Role of Smallholders </a:t>
            </a:r>
            <a:endParaRPr/>
          </a:p>
        </p:txBody>
      </p:sp>
      <p:sp>
        <p:nvSpPr>
          <p:cNvPr id="495" name="Google Shape;495;p22"/>
          <p:cNvSpPr txBox="1">
            <a:spLocks noGrp="1"/>
          </p:cNvSpPr>
          <p:nvPr>
            <p:ph type="body" idx="2"/>
          </p:nvPr>
        </p:nvSpPr>
        <p:spPr>
          <a:xfrm>
            <a:off x="4502882" y="892243"/>
            <a:ext cx="2066906" cy="5822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9000"/>
              <a:buNone/>
            </a:pPr>
            <a:r>
              <a:rPr lang="en-US" dirty="0"/>
              <a:t>04</a:t>
            </a:r>
            <a:endParaRP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0" name="Google Shape;500;p23"/>
          <p:cNvSpPr txBox="1">
            <a:spLocks noGrp="1"/>
          </p:cNvSpPr>
          <p:nvPr>
            <p:ph type="body" idx="1"/>
          </p:nvPr>
        </p:nvSpPr>
        <p:spPr>
          <a:xfrm>
            <a:off x="897664" y="1783457"/>
            <a:ext cx="7689288" cy="329108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a:t>Smallholder farmers like YOU are not just producers of food; you are custodians of biodiversity, culture, and landscapes. Agroecology offers a pathway for you (and other farmers) to enhance your sustainability, resilience, and profitability, contributing positively to your communities and the environment. </a:t>
            </a:r>
            <a:endParaRPr/>
          </a:p>
          <a:p>
            <a:pPr marL="0" lvl="0" indent="0" algn="l" rtl="0">
              <a:lnSpc>
                <a:spcPct val="90000"/>
              </a:lnSpc>
              <a:spcBef>
                <a:spcPts val="600"/>
              </a:spcBef>
              <a:spcAft>
                <a:spcPts val="0"/>
              </a:spcAft>
              <a:buClr>
                <a:srgbClr val="000000"/>
              </a:buClr>
              <a:buSzPts val="2400"/>
              <a:buNone/>
            </a:pPr>
            <a:r>
              <a:rPr lang="en-US"/>
              <a:t>Your role in the European agricultural sector is vital, and supporting your transition to agroecological practices is essential for the future of sustainable agriculture and food systems in Europe.</a:t>
            </a:r>
            <a:endParaRPr/>
          </a:p>
        </p:txBody>
      </p:sp>
      <p:sp>
        <p:nvSpPr>
          <p:cNvPr id="501" name="Google Shape;501;p23"/>
          <p:cNvSpPr txBox="1">
            <a:spLocks noGrp="1"/>
          </p:cNvSpPr>
          <p:nvPr>
            <p:ph type="body" idx="3"/>
          </p:nvPr>
        </p:nvSpPr>
        <p:spPr>
          <a:xfrm>
            <a:off x="835671" y="973802"/>
            <a:ext cx="6815860" cy="54578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3600"/>
              <a:buNone/>
            </a:pPr>
            <a:r>
              <a:rPr lang="en-US"/>
              <a:t>Custodians and Changemakers </a:t>
            </a:r>
            <a:endParaRPr/>
          </a:p>
          <a:p>
            <a:pPr marL="0" lvl="0" indent="0" algn="l" rtl="0">
              <a:lnSpc>
                <a:spcPct val="90000"/>
              </a:lnSpc>
              <a:spcBef>
                <a:spcPts val="1000"/>
              </a:spcBef>
              <a:spcAft>
                <a:spcPts val="0"/>
              </a:spcAft>
              <a:buClr>
                <a:srgbClr val="000000"/>
              </a:buClr>
              <a:buSzPts val="3600"/>
              <a:buNone/>
            </a:pPr>
            <a:endParaRPr/>
          </a:p>
        </p:txBody>
      </p:sp>
      <p:pic>
        <p:nvPicPr>
          <p:cNvPr id="502" name="Google Shape;502;p23"/>
          <p:cNvPicPr preferRelativeResize="0">
            <a:picLocks noGrp="1"/>
          </p:cNvPicPr>
          <p:nvPr>
            <p:ph type="pic" idx="2"/>
          </p:nvPr>
        </p:nvPicPr>
        <p:blipFill rotWithShape="1">
          <a:blip r:embed="rId3" cstate="email">
            <a:alphaModFix/>
            <a:extLst>
              <a:ext uri="{28A0092B-C50C-407E-A947-70E740481C1C}">
                <a14:useLocalDpi xmlns:a14="http://schemas.microsoft.com/office/drawing/2010/main"/>
              </a:ext>
            </a:extLst>
          </a:blip>
          <a:srcRect/>
          <a:stretch/>
        </p:blipFill>
        <p:spPr>
          <a:xfrm>
            <a:off x="8912202" y="1246695"/>
            <a:ext cx="2444127" cy="4336988"/>
          </a:xfrm>
          <a:prstGeom prst="rect">
            <a:avLst/>
          </a:prstGeom>
          <a:solidFill>
            <a:srgbClr val="D8D8D8"/>
          </a:solid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Google Shape;507;p24"/>
          <p:cNvSpPr txBox="1">
            <a:spLocks noGrp="1"/>
          </p:cNvSpPr>
          <p:nvPr>
            <p:ph type="body" idx="1"/>
          </p:nvPr>
        </p:nvSpPr>
        <p:spPr>
          <a:xfrm>
            <a:off x="1378245" y="1580494"/>
            <a:ext cx="10595237" cy="384991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dirty="0"/>
              <a:t>By adopting agroecological practices such as diversified cropping, cover crops, and agroforestry, </a:t>
            </a:r>
            <a:r>
              <a:rPr lang="en-US" b="1" dirty="0"/>
              <a:t>smallholders can enhance ecosystem services </a:t>
            </a:r>
            <a:r>
              <a:rPr lang="en-US" dirty="0"/>
              <a:t>like pollination, pest control, and nutrient cycling on their farms.</a:t>
            </a:r>
            <a:endParaRPr dirty="0"/>
          </a:p>
          <a:p>
            <a:pPr marL="0" lvl="0" indent="0" algn="l" rtl="0">
              <a:lnSpc>
                <a:spcPct val="90000"/>
              </a:lnSpc>
              <a:spcBef>
                <a:spcPts val="1200"/>
              </a:spcBef>
              <a:spcAft>
                <a:spcPts val="0"/>
              </a:spcAft>
              <a:buClr>
                <a:srgbClr val="000000"/>
              </a:buClr>
              <a:buSzPts val="2400"/>
              <a:buNone/>
            </a:pPr>
            <a:r>
              <a:rPr lang="en-US" dirty="0"/>
              <a:t>Diversified agroecological systems are </a:t>
            </a:r>
            <a:r>
              <a:rPr lang="en-US" b="1" dirty="0"/>
              <a:t>more resilient to climatic stresses and market changes</a:t>
            </a:r>
            <a:r>
              <a:rPr lang="en-US" dirty="0"/>
              <a:t>. This resilience can ensure more stable and sustainable livelihoods for smallholder farmers and ultimately </a:t>
            </a:r>
            <a:r>
              <a:rPr lang="en-US" b="1" dirty="0"/>
              <a:t>enhanced food security &amp; nutrition</a:t>
            </a:r>
            <a:r>
              <a:rPr lang="en-US" dirty="0"/>
              <a:t>.</a:t>
            </a:r>
            <a:endParaRPr dirty="0"/>
          </a:p>
          <a:p>
            <a:pPr marL="0" lvl="0" indent="0" algn="l" rtl="0">
              <a:lnSpc>
                <a:spcPct val="90000"/>
              </a:lnSpc>
              <a:spcBef>
                <a:spcPts val="1200"/>
              </a:spcBef>
              <a:spcAft>
                <a:spcPts val="0"/>
              </a:spcAft>
              <a:buClr>
                <a:srgbClr val="000000"/>
              </a:buClr>
              <a:buSzPts val="2400"/>
              <a:buNone/>
            </a:pPr>
            <a:r>
              <a:rPr lang="en-US" dirty="0"/>
              <a:t>Practices like organic farming, minimal tillage, and composting </a:t>
            </a:r>
            <a:r>
              <a:rPr lang="en-US" b="1" dirty="0"/>
              <a:t>improve soil health</a:t>
            </a:r>
            <a:r>
              <a:rPr lang="en-US" dirty="0"/>
              <a:t>. Healthy soils are more productive and less susceptible to erosion and degradation.</a:t>
            </a:r>
            <a:endParaRPr dirty="0"/>
          </a:p>
          <a:p>
            <a:pPr marL="0" lvl="0" indent="0" algn="l" rtl="0">
              <a:lnSpc>
                <a:spcPct val="90000"/>
              </a:lnSpc>
              <a:spcBef>
                <a:spcPts val="1200"/>
              </a:spcBef>
              <a:spcAft>
                <a:spcPts val="0"/>
              </a:spcAft>
              <a:buClr>
                <a:srgbClr val="000000"/>
              </a:buClr>
              <a:buSzPts val="2400"/>
              <a:buNone/>
            </a:pPr>
            <a:r>
              <a:rPr lang="en-US" dirty="0"/>
              <a:t>Agroecology can reduce reliance on expensive external inputs like synthetic </a:t>
            </a:r>
            <a:r>
              <a:rPr lang="en-US" dirty="0" err="1"/>
              <a:t>fertilisers</a:t>
            </a:r>
            <a:r>
              <a:rPr lang="en-US" dirty="0"/>
              <a:t> and pesticides, </a:t>
            </a:r>
            <a:r>
              <a:rPr lang="en-US" b="1" dirty="0"/>
              <a:t>lowering costs</a:t>
            </a:r>
            <a:r>
              <a:rPr lang="en-US" dirty="0"/>
              <a:t>. Additionally, products from agroecological systems can often be sold at a premium in markets focused on organic and sustainable produce thus increasing the profitability.</a:t>
            </a:r>
            <a:endParaRPr dirty="0"/>
          </a:p>
        </p:txBody>
      </p:sp>
      <p:sp>
        <p:nvSpPr>
          <p:cNvPr id="508" name="Google Shape;508;p24"/>
          <p:cNvSpPr txBox="1">
            <a:spLocks noGrp="1"/>
          </p:cNvSpPr>
          <p:nvPr>
            <p:ph type="body" idx="2"/>
          </p:nvPr>
        </p:nvSpPr>
        <p:spPr>
          <a:xfrm>
            <a:off x="798381" y="761603"/>
            <a:ext cx="10595237" cy="80365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8DC641"/>
              </a:buClr>
              <a:buSzPts val="3600"/>
              <a:buNone/>
            </a:pPr>
            <a:r>
              <a:rPr lang="en-US" b="1" dirty="0">
                <a:latin typeface="Calibri" panose="020F0502020204030204" pitchFamily="34" charset="0"/>
                <a:ea typeface="Calibri" panose="020F0502020204030204" pitchFamily="34" charset="0"/>
                <a:cs typeface="Calibri" panose="020F0502020204030204" pitchFamily="34" charset="0"/>
              </a:rPr>
              <a:t>The </a:t>
            </a:r>
            <a:r>
              <a:rPr lang="en-US" b="1" i="0" dirty="0">
                <a:latin typeface="Calibri" panose="020F0502020204030204" pitchFamily="34" charset="0"/>
                <a:ea typeface="Calibri" panose="020F0502020204030204" pitchFamily="34" charset="0"/>
                <a:cs typeface="Calibri" panose="020F0502020204030204" pitchFamily="34" charset="0"/>
                <a:sym typeface="Arial"/>
              </a:rPr>
              <a:t>Importance of Smallholder Farmers in Europe…</a:t>
            </a:r>
            <a:endParaRPr dirty="0">
              <a:latin typeface="Calibri" panose="020F0502020204030204" pitchFamily="34" charset="0"/>
              <a:ea typeface="Calibri" panose="020F0502020204030204" pitchFamily="34" charset="0"/>
              <a:cs typeface="Calibri" panose="020F0502020204030204" pitchFamily="34" charset="0"/>
            </a:endParaRPr>
          </a:p>
          <a:p>
            <a:pPr marL="0" lvl="0" indent="0" algn="l" rtl="0">
              <a:lnSpc>
                <a:spcPct val="90000"/>
              </a:lnSpc>
              <a:spcBef>
                <a:spcPts val="1000"/>
              </a:spcBef>
              <a:spcAft>
                <a:spcPts val="0"/>
              </a:spcAft>
              <a:buClr>
                <a:srgbClr val="8DC641"/>
              </a:buClr>
              <a:buSzPts val="3600"/>
              <a:buNone/>
            </a:pPr>
            <a:endParaRPr b="1" dirty="0">
              <a:latin typeface="Calibri" panose="020F0502020204030204" pitchFamily="34" charset="0"/>
              <a:ea typeface="Calibri" panose="020F0502020204030204" pitchFamily="34" charset="0"/>
              <a:cs typeface="Calibri" panose="020F0502020204030204" pitchFamily="34" charset="0"/>
            </a:endParaRPr>
          </a:p>
        </p:txBody>
      </p:sp>
      <p:pic>
        <p:nvPicPr>
          <p:cNvPr id="509" name="Google Shape;509;p24" descr="Bee outline"/>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63845" y="1548530"/>
            <a:ext cx="914400" cy="914400"/>
          </a:xfrm>
          <a:prstGeom prst="rect">
            <a:avLst/>
          </a:prstGeom>
          <a:noFill/>
          <a:ln>
            <a:noFill/>
          </a:ln>
        </p:spPr>
      </p:pic>
      <p:pic>
        <p:nvPicPr>
          <p:cNvPr id="510" name="Google Shape;510;p24" descr="Food Safety outline"/>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463845" y="2630827"/>
            <a:ext cx="914400" cy="914400"/>
          </a:xfrm>
          <a:prstGeom prst="rect">
            <a:avLst/>
          </a:prstGeom>
          <a:noFill/>
          <a:ln>
            <a:noFill/>
          </a:ln>
        </p:spPr>
      </p:pic>
      <p:pic>
        <p:nvPicPr>
          <p:cNvPr id="511" name="Google Shape;511;p24" descr="Plant With Roots outline"/>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463845" y="3741002"/>
            <a:ext cx="914400" cy="914400"/>
          </a:xfrm>
          <a:prstGeom prst="rect">
            <a:avLst/>
          </a:prstGeom>
          <a:noFill/>
          <a:ln>
            <a:noFill/>
          </a:ln>
        </p:spPr>
      </p:pic>
      <p:pic>
        <p:nvPicPr>
          <p:cNvPr id="512" name="Google Shape;512;p24" descr="Euro outline"/>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535368" y="4923792"/>
            <a:ext cx="771355" cy="77135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Google Shape;507;p24"/>
          <p:cNvSpPr txBox="1">
            <a:spLocks noGrp="1"/>
          </p:cNvSpPr>
          <p:nvPr>
            <p:ph type="body" idx="1"/>
          </p:nvPr>
        </p:nvSpPr>
        <p:spPr>
          <a:xfrm>
            <a:off x="1378245" y="1580494"/>
            <a:ext cx="10595237" cy="384991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dirty="0"/>
              <a:t>Smallholders often possess valuable knowledge and expertise based on generations of practical experience. Supporting </a:t>
            </a:r>
            <a:r>
              <a:rPr lang="en-US" b="1" dirty="0"/>
              <a:t>farmer-led research and innovation </a:t>
            </a:r>
            <a:r>
              <a:rPr lang="en-US" dirty="0"/>
              <a:t>initiatives empowers farmers to develop locally appropriate solutions to challenges present.</a:t>
            </a:r>
            <a:endParaRPr dirty="0"/>
          </a:p>
          <a:p>
            <a:pPr marL="0" lvl="0" indent="0" algn="l" rtl="0">
              <a:lnSpc>
                <a:spcPct val="90000"/>
              </a:lnSpc>
              <a:spcBef>
                <a:spcPts val="1200"/>
              </a:spcBef>
              <a:spcAft>
                <a:spcPts val="0"/>
              </a:spcAft>
              <a:buClr>
                <a:srgbClr val="000000"/>
              </a:buClr>
              <a:buSzPts val="2400"/>
              <a:buNone/>
            </a:pPr>
            <a:r>
              <a:rPr lang="en-US" b="1" dirty="0"/>
              <a:t>Strengthening market access and value chains </a:t>
            </a:r>
            <a:r>
              <a:rPr lang="en-US" dirty="0"/>
              <a:t>through initiatives such as farmer cooperatives, fair trade certification, and inclusive business models helps farmers capture more value from their agricultural products and improve their livelihoods. </a:t>
            </a:r>
          </a:p>
          <a:p>
            <a:pPr marL="0" lvl="0" indent="0" algn="l" rtl="0">
              <a:lnSpc>
                <a:spcPct val="90000"/>
              </a:lnSpc>
              <a:spcBef>
                <a:spcPts val="1200"/>
              </a:spcBef>
              <a:spcAft>
                <a:spcPts val="0"/>
              </a:spcAft>
              <a:buClr>
                <a:srgbClr val="000000"/>
              </a:buClr>
              <a:buSzPts val="2400"/>
              <a:buNone/>
            </a:pPr>
            <a:r>
              <a:rPr lang="en-US" dirty="0"/>
              <a:t>Smallholder farmers are crucial to </a:t>
            </a:r>
            <a:r>
              <a:rPr lang="en-US" b="1" dirty="0"/>
              <a:t>rural infrastructure </a:t>
            </a:r>
            <a:r>
              <a:rPr lang="en-US" dirty="0"/>
              <a:t>as they drive investments, create demand, and contribute to the development and maintenance of essential infrastructure in rural areas.</a:t>
            </a:r>
          </a:p>
          <a:p>
            <a:pPr marL="0" lvl="0" indent="0" algn="l" rtl="0">
              <a:lnSpc>
                <a:spcPct val="90000"/>
              </a:lnSpc>
              <a:spcBef>
                <a:spcPts val="1200"/>
              </a:spcBef>
              <a:spcAft>
                <a:spcPts val="0"/>
              </a:spcAft>
              <a:buClr>
                <a:srgbClr val="000000"/>
              </a:buClr>
              <a:buSzPts val="2400"/>
              <a:buNone/>
            </a:pPr>
            <a:r>
              <a:rPr lang="en-US" dirty="0"/>
              <a:t>Smallholder farming often reflects centuries-old traditions, knowledge, and customs passed down through generations. Smallholders have an important role in </a:t>
            </a:r>
            <a:r>
              <a:rPr lang="en-US" b="1" dirty="0"/>
              <a:t>preserving cultural heritage and traditional agricultural practices</a:t>
            </a:r>
            <a:r>
              <a:rPr lang="en-US" dirty="0"/>
              <a:t>.</a:t>
            </a:r>
            <a:endParaRPr dirty="0"/>
          </a:p>
        </p:txBody>
      </p:sp>
      <p:sp>
        <p:nvSpPr>
          <p:cNvPr id="508" name="Google Shape;508;p24"/>
          <p:cNvSpPr txBox="1">
            <a:spLocks noGrp="1"/>
          </p:cNvSpPr>
          <p:nvPr>
            <p:ph type="body" idx="2"/>
          </p:nvPr>
        </p:nvSpPr>
        <p:spPr>
          <a:xfrm>
            <a:off x="798381" y="761603"/>
            <a:ext cx="10595237" cy="80365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8DC641"/>
              </a:buClr>
              <a:buSzPts val="3600"/>
              <a:buNone/>
            </a:pPr>
            <a:r>
              <a:rPr lang="en-US" b="1" dirty="0">
                <a:latin typeface="Calibri" panose="020F0502020204030204" pitchFamily="34" charset="0"/>
                <a:ea typeface="Calibri" panose="020F0502020204030204" pitchFamily="34" charset="0"/>
                <a:cs typeface="Calibri" panose="020F0502020204030204" pitchFamily="34" charset="0"/>
              </a:rPr>
              <a:t>The </a:t>
            </a:r>
            <a:r>
              <a:rPr lang="en-US" b="1" i="0" dirty="0">
                <a:latin typeface="Calibri" panose="020F0502020204030204" pitchFamily="34" charset="0"/>
                <a:ea typeface="Calibri" panose="020F0502020204030204" pitchFamily="34" charset="0"/>
                <a:cs typeface="Calibri" panose="020F0502020204030204" pitchFamily="34" charset="0"/>
                <a:sym typeface="Arial"/>
              </a:rPr>
              <a:t>Importance of Smallholder Farmers in Europe…</a:t>
            </a:r>
            <a:endParaRPr dirty="0">
              <a:latin typeface="Calibri" panose="020F0502020204030204" pitchFamily="34" charset="0"/>
              <a:ea typeface="Calibri" panose="020F0502020204030204" pitchFamily="34" charset="0"/>
              <a:cs typeface="Calibri" panose="020F0502020204030204" pitchFamily="34" charset="0"/>
            </a:endParaRPr>
          </a:p>
          <a:p>
            <a:pPr marL="0" lvl="0" indent="0" algn="l" rtl="0">
              <a:lnSpc>
                <a:spcPct val="90000"/>
              </a:lnSpc>
              <a:spcBef>
                <a:spcPts val="1000"/>
              </a:spcBef>
              <a:spcAft>
                <a:spcPts val="0"/>
              </a:spcAft>
              <a:buClr>
                <a:srgbClr val="8DC641"/>
              </a:buClr>
              <a:buSzPts val="3600"/>
              <a:buNone/>
            </a:pPr>
            <a:endParaRPr b="1" dirty="0">
              <a:latin typeface="Calibri" panose="020F0502020204030204" pitchFamily="34" charset="0"/>
              <a:ea typeface="Calibri" panose="020F0502020204030204" pitchFamily="34" charset="0"/>
              <a:cs typeface="Calibri" panose="020F0502020204030204" pitchFamily="34" charset="0"/>
            </a:endParaRPr>
          </a:p>
        </p:txBody>
      </p:sp>
      <p:pic>
        <p:nvPicPr>
          <p:cNvPr id="509" name="Google Shape;509;p24" descr="Open book outline"/>
          <p:cNvPicPr preferRelativeResize="0"/>
          <p:nvPr/>
        </p:nvPicPr>
        <p:blipFill>
          <a:blip r:embed="rId3">
            <a:extLst>
              <a:ext uri="{96DAC541-7B7A-43D3-8B79-37D633B846F1}">
                <asvg:svgBlip xmlns:asvg="http://schemas.microsoft.com/office/drawing/2016/SVG/main" r:embed="rId4"/>
              </a:ext>
            </a:extLst>
          </a:blip>
          <a:srcRect/>
          <a:stretch/>
        </p:blipFill>
        <p:spPr>
          <a:xfrm>
            <a:off x="463845" y="1548530"/>
            <a:ext cx="914400" cy="914400"/>
          </a:xfrm>
          <a:prstGeom prst="rect">
            <a:avLst/>
          </a:prstGeom>
          <a:noFill/>
          <a:ln>
            <a:noFill/>
          </a:ln>
        </p:spPr>
      </p:pic>
      <p:pic>
        <p:nvPicPr>
          <p:cNvPr id="510" name="Google Shape;510;p24" descr="Group outline"/>
          <p:cNvPicPr preferRelativeResize="0"/>
          <p:nvPr/>
        </p:nvPicPr>
        <p:blipFill>
          <a:blip r:embed="rId5">
            <a:extLst>
              <a:ext uri="{96DAC541-7B7A-43D3-8B79-37D633B846F1}">
                <asvg:svgBlip xmlns:asvg="http://schemas.microsoft.com/office/drawing/2016/SVG/main" r:embed="rId6"/>
              </a:ext>
            </a:extLst>
          </a:blip>
          <a:srcRect/>
          <a:stretch/>
        </p:blipFill>
        <p:spPr>
          <a:xfrm>
            <a:off x="463845" y="2630827"/>
            <a:ext cx="914400" cy="914400"/>
          </a:xfrm>
          <a:prstGeom prst="rect">
            <a:avLst/>
          </a:prstGeom>
          <a:noFill/>
          <a:ln>
            <a:noFill/>
          </a:ln>
        </p:spPr>
      </p:pic>
      <p:pic>
        <p:nvPicPr>
          <p:cNvPr id="511" name="Google Shape;511;p24" descr="Road outline"/>
          <p:cNvPicPr preferRelativeResize="0"/>
          <p:nvPr/>
        </p:nvPicPr>
        <p:blipFill>
          <a:blip r:embed="rId7">
            <a:extLst>
              <a:ext uri="{96DAC541-7B7A-43D3-8B79-37D633B846F1}">
                <asvg:svgBlip xmlns:asvg="http://schemas.microsoft.com/office/drawing/2016/SVG/main" r:embed="rId8"/>
              </a:ext>
            </a:extLst>
          </a:blip>
          <a:srcRect/>
          <a:stretch/>
        </p:blipFill>
        <p:spPr>
          <a:xfrm>
            <a:off x="463845" y="3741002"/>
            <a:ext cx="914400" cy="914400"/>
          </a:xfrm>
          <a:prstGeom prst="rect">
            <a:avLst/>
          </a:prstGeom>
          <a:noFill/>
          <a:ln>
            <a:noFill/>
          </a:ln>
        </p:spPr>
      </p:pic>
      <p:pic>
        <p:nvPicPr>
          <p:cNvPr id="512" name="Google Shape;512;p24" descr="Tree With Roots outline"/>
          <p:cNvPicPr preferRelativeResize="0"/>
          <p:nvPr/>
        </p:nvPicPr>
        <p:blipFill>
          <a:blip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rcRect/>
          <a:stretch/>
        </p:blipFill>
        <p:spPr>
          <a:xfrm>
            <a:off x="535368" y="4923792"/>
            <a:ext cx="771355" cy="771355"/>
          </a:xfrm>
          <a:prstGeom prst="rect">
            <a:avLst/>
          </a:prstGeom>
          <a:noFill/>
          <a:ln>
            <a:noFill/>
          </a:ln>
        </p:spPr>
      </p:pic>
    </p:spTree>
    <p:extLst>
      <p:ext uri="{BB962C8B-B14F-4D97-AF65-F5344CB8AC3E}">
        <p14:creationId xmlns:p14="http://schemas.microsoft.com/office/powerpoint/2010/main" val="5595545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70"/>
        <p:cNvGrpSpPr/>
        <p:nvPr/>
      </p:nvGrpSpPr>
      <p:grpSpPr>
        <a:xfrm>
          <a:off x="0" y="0"/>
          <a:ext cx="0" cy="0"/>
          <a:chOff x="0" y="0"/>
          <a:chExt cx="0" cy="0"/>
        </a:xfrm>
      </p:grpSpPr>
      <p:grpSp>
        <p:nvGrpSpPr>
          <p:cNvPr id="573" name="Google Shape;573;p29"/>
          <p:cNvGrpSpPr/>
          <p:nvPr/>
        </p:nvGrpSpPr>
        <p:grpSpPr>
          <a:xfrm>
            <a:off x="10222537" y="5692848"/>
            <a:ext cx="610343" cy="610343"/>
            <a:chOff x="1950027" y="2499889"/>
            <a:chExt cx="850463" cy="850463"/>
          </a:xfrm>
        </p:grpSpPr>
        <p:sp>
          <p:nvSpPr>
            <p:cNvPr id="574" name="Google Shape;574;p29">
              <a:hlinkClick r:id="rId3"/>
            </p:cNvPr>
            <p:cNvSpPr/>
            <p:nvPr/>
          </p:nvSpPr>
          <p:spPr>
            <a:xfrm>
              <a:off x="1950027" y="2499889"/>
              <a:ext cx="850463" cy="850463"/>
            </a:xfrm>
            <a:custGeom>
              <a:avLst/>
              <a:gdLst/>
              <a:ahLst/>
              <a:cxnLst/>
              <a:rect l="l" t="t" r="r" b="b"/>
              <a:pathLst>
                <a:path w="850463" h="850463" extrusionOk="0">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575" name="Google Shape;575;p29"/>
            <p:cNvGrpSpPr/>
            <p:nvPr/>
          </p:nvGrpSpPr>
          <p:grpSpPr>
            <a:xfrm>
              <a:off x="2107521" y="2657382"/>
              <a:ext cx="535476" cy="535477"/>
              <a:chOff x="2107521" y="2657382"/>
              <a:chExt cx="535476" cy="535477"/>
            </a:xfrm>
          </p:grpSpPr>
          <p:sp>
            <p:nvSpPr>
              <p:cNvPr id="576" name="Google Shape;576;p29"/>
              <p:cNvSpPr/>
              <p:nvPr/>
            </p:nvSpPr>
            <p:spPr>
              <a:xfrm>
                <a:off x="2107521" y="2657382"/>
                <a:ext cx="535476" cy="535477"/>
              </a:xfrm>
              <a:custGeom>
                <a:avLst/>
                <a:gdLst/>
                <a:ahLst/>
                <a:cxnLst/>
                <a:rect l="l" t="t" r="r" b="b"/>
                <a:pathLst>
                  <a:path w="535476" h="535477" extrusionOk="0">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77" name="Google Shape;577;p29"/>
              <p:cNvSpPr/>
              <p:nvPr/>
            </p:nvSpPr>
            <p:spPr>
              <a:xfrm>
                <a:off x="2237925" y="2787786"/>
                <a:ext cx="274668" cy="274668"/>
              </a:xfrm>
              <a:custGeom>
                <a:avLst/>
                <a:gdLst/>
                <a:ahLst/>
                <a:cxnLst/>
                <a:rect l="l" t="t" r="r" b="b"/>
                <a:pathLst>
                  <a:path w="274668" h="274668" extrusionOk="0">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78" name="Google Shape;578;p29"/>
              <p:cNvSpPr/>
              <p:nvPr/>
            </p:nvSpPr>
            <p:spPr>
              <a:xfrm>
                <a:off x="2486134" y="2749988"/>
                <a:ext cx="64257" cy="64257"/>
              </a:xfrm>
              <a:custGeom>
                <a:avLst/>
                <a:gdLst/>
                <a:ahLst/>
                <a:cxnLst/>
                <a:rect l="l" t="t" r="r" b="b"/>
                <a:pathLst>
                  <a:path w="64257" h="64257" extrusionOk="0">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grpSp>
        <p:nvGrpSpPr>
          <p:cNvPr id="585" name="Google Shape;585;p29"/>
          <p:cNvGrpSpPr/>
          <p:nvPr/>
        </p:nvGrpSpPr>
        <p:grpSpPr>
          <a:xfrm>
            <a:off x="8782409" y="5686956"/>
            <a:ext cx="610343" cy="610794"/>
            <a:chOff x="-1196056" y="2499889"/>
            <a:chExt cx="850463" cy="851092"/>
          </a:xfrm>
        </p:grpSpPr>
        <p:sp>
          <p:nvSpPr>
            <p:cNvPr id="586" name="Google Shape;586;p29"/>
            <p:cNvSpPr/>
            <p:nvPr/>
          </p:nvSpPr>
          <p:spPr>
            <a:xfrm>
              <a:off x="-1196056" y="2499889"/>
              <a:ext cx="850463" cy="845423"/>
            </a:xfrm>
            <a:custGeom>
              <a:avLst/>
              <a:gdLst/>
              <a:ahLst/>
              <a:cxnLst/>
              <a:rect l="l" t="t" r="r" b="b"/>
              <a:pathLst>
                <a:path w="850463" h="845423" extrusionOk="0">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7" name="Google Shape;587;p29">
              <a:hlinkClick r:id="rId4"/>
            </p:cNvPr>
            <p:cNvSpPr/>
            <p:nvPr/>
          </p:nvSpPr>
          <p:spPr>
            <a:xfrm>
              <a:off x="-945327" y="2666201"/>
              <a:ext cx="363494" cy="684780"/>
            </a:xfrm>
            <a:custGeom>
              <a:avLst/>
              <a:gdLst/>
              <a:ahLst/>
              <a:cxnLst/>
              <a:rect l="l" t="t" r="r" b="b"/>
              <a:pathLst>
                <a:path w="363494" h="684780" extrusionOk="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588" name="Google Shape;588;p29"/>
          <p:cNvSpPr/>
          <p:nvPr/>
        </p:nvSpPr>
        <p:spPr>
          <a:xfrm>
            <a:off x="9494024" y="5692848"/>
            <a:ext cx="610343" cy="610343"/>
          </a:xfrm>
          <a:custGeom>
            <a:avLst/>
            <a:gdLst/>
            <a:ahLst/>
            <a:cxnLst/>
            <a:rect l="l" t="t" r="r" b="b"/>
            <a:pathLst>
              <a:path w="850463" h="850463" extrusionOk="0">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589" name="Google Shape;589;p29" descr="World with solid fill">
            <a:hlinkClick r:id="rId5"/>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9531602" y="5745797"/>
            <a:ext cx="535186" cy="535186"/>
          </a:xfrm>
          <a:prstGeom prst="rect">
            <a:avLst/>
          </a:prstGeom>
          <a:noFill/>
          <a:ln>
            <a:noFill/>
          </a:ln>
        </p:spPr>
      </p:pic>
      <p:sp>
        <p:nvSpPr>
          <p:cNvPr id="5" name="Text Placeholder 4">
            <a:extLst>
              <a:ext uri="{FF2B5EF4-FFF2-40B4-BE49-F238E27FC236}">
                <a16:creationId xmlns:a16="http://schemas.microsoft.com/office/drawing/2014/main" id="{EFABCE99-00BC-0D5A-CC3E-D249B3E70122}"/>
              </a:ext>
            </a:extLst>
          </p:cNvPr>
          <p:cNvSpPr>
            <a:spLocks noGrp="1"/>
          </p:cNvSpPr>
          <p:nvPr>
            <p:ph type="body" idx="2"/>
          </p:nvPr>
        </p:nvSpPr>
        <p:spPr>
          <a:xfrm>
            <a:off x="2448419" y="1079400"/>
            <a:ext cx="9234385" cy="3288205"/>
          </a:xfrm>
        </p:spPr>
        <p:txBody>
          <a:bodyPr>
            <a:normAutofit/>
          </a:bodyPr>
          <a:lstStyle/>
          <a:p>
            <a:pPr>
              <a:lnSpc>
                <a:spcPct val="110000"/>
              </a:lnSpc>
            </a:pPr>
            <a:r>
              <a:rPr lang="en-IE" sz="3600" b="1" dirty="0"/>
              <a:t>Well Done!!! </a:t>
            </a:r>
            <a:r>
              <a:rPr lang="en-IE" sz="3600" dirty="0"/>
              <a:t>You have just completed Module 1…keep going on this learning journey.</a:t>
            </a:r>
          </a:p>
          <a:p>
            <a:pPr>
              <a:lnSpc>
                <a:spcPct val="110000"/>
              </a:lnSpc>
            </a:pPr>
            <a:r>
              <a:rPr lang="en-IE" sz="3600" dirty="0"/>
              <a:t>In Module 2 we discuss Policies &amp; Frameworks that support Agroecology. </a:t>
            </a:r>
          </a:p>
        </p:txBody>
      </p:sp>
    </p:spTree>
  </p:cSld>
  <p:clrMapOvr>
    <a:masterClrMapping/>
  </p:clrMapOvr>
</p:sld>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8669</TotalTime>
  <Words>2162</Words>
  <Application>Microsoft Office PowerPoint</Application>
  <PresentationFormat>Widescreen</PresentationFormat>
  <Paragraphs>155</Paragraphs>
  <Slides>30</Slides>
  <Notes>21</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Lato Black</vt:lpstr>
      <vt:lpstr>Montserrat Light</vt:lpstr>
      <vt:lpstr>Times New Roman</vt:lpstr>
      <vt:lpstr>Calibri</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Gillian Keane</dc:creator>
  <cp:lastModifiedBy>Paula Whyte ( Momentum Consulting )</cp:lastModifiedBy>
  <cp:revision>8</cp:revision>
  <dcterms:created xsi:type="dcterms:W3CDTF">2020-10-14T13:32:04Z</dcterms:created>
  <dcterms:modified xsi:type="dcterms:W3CDTF">2024-07-24T15:12:04Z</dcterms:modified>
</cp:coreProperties>
</file>