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4286" r:id="rId2"/>
    <p:sldId id="257" r:id="rId3"/>
    <p:sldId id="258" r:id="rId4"/>
    <p:sldId id="259" r:id="rId5"/>
    <p:sldId id="260" r:id="rId6"/>
    <p:sldId id="291" r:id="rId7"/>
    <p:sldId id="290" r:id="rId8"/>
    <p:sldId id="292" r:id="rId9"/>
    <p:sldId id="293" r:id="rId10"/>
    <p:sldId id="296" r:id="rId11"/>
    <p:sldId id="262" r:id="rId12"/>
    <p:sldId id="263" r:id="rId13"/>
    <p:sldId id="294" r:id="rId14"/>
    <p:sldId id="264" r:id="rId15"/>
    <p:sldId id="295" r:id="rId16"/>
    <p:sldId id="4287" r:id="rId17"/>
    <p:sldId id="266" r:id="rId18"/>
    <p:sldId id="284" r:id="rId19"/>
    <p:sldId id="267" r:id="rId20"/>
    <p:sldId id="268" r:id="rId21"/>
    <p:sldId id="286" r:id="rId22"/>
    <p:sldId id="273" r:id="rId23"/>
    <p:sldId id="274" r:id="rId24"/>
    <p:sldId id="275" r:id="rId25"/>
    <p:sldId id="288" r:id="rId26"/>
    <p:sldId id="276" r:id="rId27"/>
    <p:sldId id="277" r:id="rId28"/>
    <p:sldId id="278" r:id="rId29"/>
    <p:sldId id="289" r:id="rId30"/>
    <p:sldId id="283" r:id="rId31"/>
  </p:sldIdLst>
  <p:sldSz cx="12192000" cy="6858000"/>
  <p:notesSz cx="6858000" cy="9144000"/>
  <p:embeddedFontLst>
    <p:embeddedFont>
      <p:font typeface="Lato Black" panose="020F0502020204030203" pitchFamily="34" charset="0"/>
      <p:bold r:id="rId33"/>
      <p:boldItalic r:id="rId34"/>
    </p:embeddedFont>
    <p:embeddedFont>
      <p:font typeface="Montserrat Light" panose="000004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BYlmIPrxuZdDg+ZM5KzHGyktv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232323"/>
    <a:srgbClr val="78A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97"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03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19</a:t>
            </a:fld>
            <a:endParaRPr sz="1200" b="0" i="0">
              <a:solidFill>
                <a:srgbClr val="000000"/>
              </a:solidFill>
              <a:latin typeface="Times New Roman"/>
              <a:ea typeface="Times New Roman"/>
              <a:cs typeface="Times New Roman"/>
              <a:sym typeface="Times New Roman"/>
            </a:endParaRPr>
          </a:p>
        </p:txBody>
      </p:sp>
      <p:sp>
        <p:nvSpPr>
          <p:cNvPr id="337" name="Google Shape;337;p1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8" name="Google Shape;338;p13: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20</a:t>
            </a:fld>
            <a:endParaRPr sz="1200" b="0" i="0">
              <a:solidFill>
                <a:srgbClr val="000000"/>
              </a:solidFill>
              <a:latin typeface="Times New Roman"/>
              <a:ea typeface="Times New Roman"/>
              <a:cs typeface="Times New Roman"/>
              <a:sym typeface="Times New Roman"/>
            </a:endParaRPr>
          </a:p>
        </p:txBody>
      </p:sp>
      <p:sp>
        <p:nvSpPr>
          <p:cNvPr id="364" name="Google Shape;364;p1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5" name="Google Shape;365;p14: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704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23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12"/>
        <p:cNvGrpSpPr/>
        <p:nvPr/>
      </p:nvGrpSpPr>
      <p:grpSpPr>
        <a:xfrm>
          <a:off x="0" y="0"/>
          <a:ext cx="0" cy="0"/>
          <a:chOff x="0" y="0"/>
          <a:chExt cx="0" cy="0"/>
        </a:xfrm>
      </p:grpSpPr>
      <p:sp>
        <p:nvSpPr>
          <p:cNvPr id="13" name="Google Shape;13;p31"/>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4;p31"/>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3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 name="Google Shape;17;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18" name="Google Shape;18;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9"/>
        <p:cNvGrpSpPr/>
        <p:nvPr/>
      </p:nvGrpSpPr>
      <p:grpSpPr>
        <a:xfrm>
          <a:off x="0" y="0"/>
          <a:ext cx="0" cy="0"/>
          <a:chOff x="0" y="0"/>
          <a:chExt cx="0" cy="0"/>
        </a:xfrm>
      </p:grpSpPr>
      <p:sp>
        <p:nvSpPr>
          <p:cNvPr id="150" name="Google Shape;150;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152" name="Google Shape;152;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153" name="Google Shape;153;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a:solidFill>
                  <a:srgbClr val="000000"/>
                </a:solidFill>
                <a:latin typeface="Calibri"/>
                <a:ea typeface="Calibri"/>
                <a:cs typeface="Calibri"/>
                <a:sym typeface="Calibri"/>
              </a:rPr>
              <a:t>EU DARE </a:t>
            </a:r>
            <a:r>
              <a:rPr lang="en-US"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US"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154" name="Google Shape;154;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55" name="Google Shape;155;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56" name="Google Shape;156;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 </a:t>
            </a:r>
            <a:r>
              <a:rPr lang="en-US" sz="2400" b="1">
                <a:solidFill>
                  <a:srgbClr val="000000"/>
                </a:solidFill>
                <a:latin typeface="Calibri"/>
                <a:ea typeface="Calibri"/>
                <a:cs typeface="Calibri"/>
                <a:sym typeface="Calibri"/>
              </a:rPr>
              <a:t>PLEASE DELETE THIS INSTRUCTION SLIDE BEFORE PRESENTING FINAL PRESENTATION </a:t>
            </a: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157" name="Google Shape;157;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8"/>
        <p:cNvGrpSpPr/>
        <p:nvPr/>
      </p:nvGrpSpPr>
      <p:grpSpPr>
        <a:xfrm>
          <a:off x="0" y="0"/>
          <a:ext cx="0" cy="0"/>
          <a:chOff x="0" y="0"/>
          <a:chExt cx="0" cy="0"/>
        </a:xfrm>
      </p:grpSpPr>
      <p:cxnSp>
        <p:nvCxnSpPr>
          <p:cNvPr id="159" name="Google Shape;159;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60" name="Google Shape;160;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61"/>
        <p:cNvGrpSpPr/>
        <p:nvPr/>
      </p:nvGrpSpPr>
      <p:grpSpPr>
        <a:xfrm>
          <a:off x="0" y="0"/>
          <a:ext cx="0" cy="0"/>
          <a:chOff x="0" y="0"/>
          <a:chExt cx="0" cy="0"/>
        </a:xfrm>
      </p:grpSpPr>
      <p:sp>
        <p:nvSpPr>
          <p:cNvPr id="162" name="Google Shape;162;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63" name="Google Shape;163;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64" name="Google Shape;164;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5" name="Google Shape;165;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45"/>
          <p:cNvGrpSpPr/>
          <p:nvPr/>
        </p:nvGrpSpPr>
        <p:grpSpPr>
          <a:xfrm>
            <a:off x="9031059" y="445499"/>
            <a:ext cx="2735993" cy="679345"/>
            <a:chOff x="0" y="0"/>
            <a:chExt cx="2301694" cy="571500"/>
          </a:xfrm>
        </p:grpSpPr>
        <p:sp>
          <p:nvSpPr>
            <p:cNvPr id="168" name="Google Shape;168;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45"/>
            <p:cNvPicPr preferRelativeResize="0"/>
            <p:nvPr/>
          </p:nvPicPr>
          <p:blipFill rotWithShape="1">
            <a:blip r:embed="rId3"/>
            <a:srcRect/>
            <a:stretch/>
          </p:blipFill>
          <p:spPr>
            <a:xfrm>
              <a:off x="312965" y="101059"/>
              <a:ext cx="1675765" cy="375165"/>
            </a:xfrm>
            <a:prstGeom prst="rect">
              <a:avLst/>
            </a:prstGeom>
            <a:noFill/>
            <a:ln>
              <a:noFill/>
            </a:ln>
          </p:spPr>
        </p:pic>
      </p:grpSp>
      <p:sp>
        <p:nvSpPr>
          <p:cNvPr id="170" name="Google Shape;170;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1" name="Google Shape;171;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73"/>
        <p:cNvGrpSpPr/>
        <p:nvPr/>
      </p:nvGrpSpPr>
      <p:grpSpPr>
        <a:xfrm>
          <a:off x="0" y="0"/>
          <a:ext cx="0" cy="0"/>
          <a:chOff x="0" y="0"/>
          <a:chExt cx="0" cy="0"/>
        </a:xfrm>
      </p:grpSpPr>
      <p:sp>
        <p:nvSpPr>
          <p:cNvPr id="174" name="Google Shape;174;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5" name="Google Shape;175;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7" name="Google Shape;177;p46"/>
          <p:cNvGrpSpPr/>
          <p:nvPr/>
        </p:nvGrpSpPr>
        <p:grpSpPr>
          <a:xfrm>
            <a:off x="9236842" y="286604"/>
            <a:ext cx="2735993" cy="679345"/>
            <a:chOff x="0" y="0"/>
            <a:chExt cx="2301694" cy="571500"/>
          </a:xfrm>
        </p:grpSpPr>
        <p:sp>
          <p:nvSpPr>
            <p:cNvPr id="178" name="Google Shape;178;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80" name="Google Shape;180;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1" name="Google Shape;181;p46"/>
          <p:cNvSpPr>
            <a:spLocks noGrp="1"/>
          </p:cNvSpPr>
          <p:nvPr>
            <p:ph type="pic" idx="3"/>
          </p:nvPr>
        </p:nvSpPr>
        <p:spPr>
          <a:xfrm>
            <a:off x="-1" y="354507"/>
            <a:ext cx="5501637" cy="4939649"/>
          </a:xfrm>
          <a:prstGeom prst="rect">
            <a:avLst/>
          </a:prstGeom>
          <a:solidFill>
            <a:srgbClr val="D8D8D8"/>
          </a:solidFill>
          <a:ln>
            <a:noFill/>
          </a:ln>
        </p:spPr>
      </p:sp>
      <p:pic>
        <p:nvPicPr>
          <p:cNvPr id="182" name="Google Shape;182;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83" name="Google Shape;183;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4" name="Google Shape;184;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85"/>
        <p:cNvGrpSpPr/>
        <p:nvPr/>
      </p:nvGrpSpPr>
      <p:grpSpPr>
        <a:xfrm>
          <a:off x="0" y="0"/>
          <a:ext cx="0" cy="0"/>
          <a:chOff x="0" y="0"/>
          <a:chExt cx="0" cy="0"/>
        </a:xfrm>
      </p:grpSpPr>
      <p:sp>
        <p:nvSpPr>
          <p:cNvPr id="186" name="Google Shape;186;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7" name="Google Shape;187;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9"/>
        <p:cNvGrpSpPr/>
        <p:nvPr/>
      </p:nvGrpSpPr>
      <p:grpSpPr>
        <a:xfrm>
          <a:off x="0" y="0"/>
          <a:ext cx="0" cy="0"/>
          <a:chOff x="0" y="0"/>
          <a:chExt cx="0" cy="0"/>
        </a:xfrm>
      </p:grpSpPr>
      <p:sp>
        <p:nvSpPr>
          <p:cNvPr id="190" name="Google Shape;190;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91" name="Google Shape;191;p48"/>
          <p:cNvSpPr>
            <a:spLocks noGrp="1"/>
          </p:cNvSpPr>
          <p:nvPr>
            <p:ph type="pic" idx="2"/>
          </p:nvPr>
        </p:nvSpPr>
        <p:spPr>
          <a:xfrm>
            <a:off x="320540" y="335338"/>
            <a:ext cx="11578483" cy="6146707"/>
          </a:xfrm>
          <a:prstGeom prst="rect">
            <a:avLst/>
          </a:prstGeom>
          <a:solidFill>
            <a:srgbClr val="D8D8D8"/>
          </a:solidFill>
          <a:ln>
            <a:noFill/>
          </a:ln>
        </p:spPr>
      </p:sp>
      <p:sp>
        <p:nvSpPr>
          <p:cNvPr id="192" name="Google Shape;192;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29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1"/>
        <p:cNvGrpSpPr/>
        <p:nvPr/>
      </p:nvGrpSpPr>
      <p:grpSpPr>
        <a:xfrm>
          <a:off x="0" y="0"/>
          <a:ext cx="0" cy="0"/>
          <a:chOff x="0" y="0"/>
          <a:chExt cx="0" cy="0"/>
        </a:xfrm>
      </p:grpSpPr>
      <p:sp>
        <p:nvSpPr>
          <p:cNvPr id="32" name="Google Shape;32;p33"/>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3" name="Google Shape;33;p33"/>
          <p:cNvSpPr/>
          <p:nvPr/>
        </p:nvSpPr>
        <p:spPr>
          <a:xfrm>
            <a:off x="-15514" y="268990"/>
            <a:ext cx="6600486"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4" name="Google Shape;34;p33"/>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3"/>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3"/>
          <p:cNvSpPr txBox="1">
            <a:spLocks noGrp="1"/>
          </p:cNvSpPr>
          <p:nvPr>
            <p:ph type="body" idx="3"/>
          </p:nvPr>
        </p:nvSpPr>
        <p:spPr>
          <a:xfrm>
            <a:off x="1007051"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3"/>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3"/>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33"/>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3"/>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3"/>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3"/>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3"/>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6" name="Google Shape;46;p33"/>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7" name="Google Shape;47;p33"/>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8" name="Google Shape;48;p33"/>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9" name="Google Shape;49;p33"/>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50" name="Google Shape;50;p33"/>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73" name="Google Shape;73;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5"/>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5"/>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79"/>
        <p:cNvGrpSpPr/>
        <p:nvPr/>
      </p:nvGrpSpPr>
      <p:grpSpPr>
        <a:xfrm>
          <a:off x="0" y="0"/>
          <a:ext cx="0" cy="0"/>
          <a:chOff x="0" y="0"/>
          <a:chExt cx="0" cy="0"/>
        </a:xfrm>
      </p:grpSpPr>
      <p:sp>
        <p:nvSpPr>
          <p:cNvPr id="80" name="Google Shape;80;p37"/>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1" name="Google Shape;81;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7"/>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8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19"/>
        <p:cNvGrpSpPr/>
        <p:nvPr/>
      </p:nvGrpSpPr>
      <p:grpSpPr>
        <a:xfrm>
          <a:off x="0" y="0"/>
          <a:ext cx="0" cy="0"/>
          <a:chOff x="0" y="0"/>
          <a:chExt cx="0" cy="0"/>
        </a:xfrm>
      </p:grpSpPr>
      <p:sp>
        <p:nvSpPr>
          <p:cNvPr id="120" name="Google Shape;120;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21" name="Google Shape;121;p41"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22" name="Google Shape;122;p41"/>
          <p:cNvSpPr>
            <a:spLocks noGrp="1"/>
          </p:cNvSpPr>
          <p:nvPr>
            <p:ph type="pic" idx="2"/>
          </p:nvPr>
        </p:nvSpPr>
        <p:spPr>
          <a:xfrm>
            <a:off x="8912202" y="1246695"/>
            <a:ext cx="2444127" cy="4336988"/>
          </a:xfrm>
          <a:prstGeom prst="rect">
            <a:avLst/>
          </a:prstGeom>
          <a:solidFill>
            <a:srgbClr val="D8D8D8"/>
          </a:solidFill>
          <a:ln>
            <a:noFill/>
          </a:ln>
        </p:spPr>
      </p:sp>
      <p:sp>
        <p:nvSpPr>
          <p:cNvPr id="123" name="Google Shape;123;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42"/>
          <p:cNvGrpSpPr/>
          <p:nvPr/>
        </p:nvGrpSpPr>
        <p:grpSpPr>
          <a:xfrm>
            <a:off x="548818" y="6039954"/>
            <a:ext cx="2735993" cy="679345"/>
            <a:chOff x="0" y="0"/>
            <a:chExt cx="2301694" cy="571500"/>
          </a:xfrm>
        </p:grpSpPr>
        <p:sp>
          <p:nvSpPr>
            <p:cNvPr id="132" name="Google Shape;13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2"/>
            <p:cNvPicPr preferRelativeResize="0"/>
            <p:nvPr/>
          </p:nvPicPr>
          <p:blipFill rotWithShape="1">
            <a:blip r:embed="rId2"/>
            <a:srcRect/>
            <a:stretch/>
          </p:blipFill>
          <p:spPr>
            <a:xfrm>
              <a:off x="312965" y="101059"/>
              <a:ext cx="1675765" cy="375165"/>
            </a:xfrm>
            <a:prstGeom prst="rect">
              <a:avLst/>
            </a:prstGeom>
            <a:noFill/>
            <a:ln>
              <a:noFill/>
            </a:ln>
          </p:spPr>
        </p:pic>
      </p:gr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30"/>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o.org/about/meetings/second-international-agroecology-symposium/en/"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u-dare.com/good-practices/" TargetMode="Externa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www.foodunfolded.com/article/farming-for-gender-equality-agroecology-in-practic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https://www.youtube.com/embed/OgJInRNyEDY?feature=oembed" TargetMode="External"/><Relationship Id="rId5" Type="http://schemas.openxmlformats.org/officeDocument/2006/relationships/hyperlink" Target="https://www.youtube.com/watch?v=OgJInRNyEDY"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ome&#160;|&#160;Agroecology%20Knowledge%20Hub&#160;|&#160;Food%20and%20Agriculture%20Organization%20of%20the%20United%20Nations%20(fao.org)"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Introduction to Agroecology</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MODULE 1</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88989-616F-E1E5-0A14-FBEC5F9345F9}"/>
              </a:ext>
            </a:extLst>
          </p:cNvPr>
          <p:cNvSpPr>
            <a:spLocks noGrp="1"/>
          </p:cNvSpPr>
          <p:nvPr>
            <p:ph type="body" idx="1"/>
          </p:nvPr>
        </p:nvSpPr>
        <p:spPr>
          <a:xfrm>
            <a:off x="898357" y="1947887"/>
            <a:ext cx="5427139" cy="3291086"/>
          </a:xfrm>
        </p:spPr>
        <p:txBody>
          <a:bodyPr/>
          <a:lstStyle/>
          <a:p>
            <a:pPr marL="0" indent="0"/>
            <a:r>
              <a:rPr lang="en-US" dirty="0"/>
              <a:t>The 10 elements of Agroecology resulted from a multi-stakeholder process in 2018, intended to generate a system re-design framework to be </a:t>
            </a:r>
            <a:r>
              <a:rPr lang="en-US" dirty="0" err="1"/>
              <a:t>optimised</a:t>
            </a:r>
            <a:r>
              <a:rPr lang="en-US" dirty="0"/>
              <a:t> and adapted to local contexts. It combines ecological features with social and political aspects.</a:t>
            </a:r>
          </a:p>
          <a:p>
            <a:pPr marL="0" indent="0"/>
            <a:endParaRPr lang="en-US" sz="1100" dirty="0"/>
          </a:p>
          <a:p>
            <a:pPr marL="0" indent="0"/>
            <a:r>
              <a:rPr lang="en-US" dirty="0"/>
              <a:t>For more info on the symposium: </a:t>
            </a:r>
          </a:p>
          <a:p>
            <a:pPr marL="0" indent="0"/>
            <a:endParaRPr lang="en-IE" dirty="0"/>
          </a:p>
        </p:txBody>
      </p:sp>
      <p:sp>
        <p:nvSpPr>
          <p:cNvPr id="3" name="Text Placeholder 2">
            <a:extLst>
              <a:ext uri="{FF2B5EF4-FFF2-40B4-BE49-F238E27FC236}">
                <a16:creationId xmlns:a16="http://schemas.microsoft.com/office/drawing/2014/main" id="{630E5FEB-2F5F-8260-70F6-72B12E7F02C2}"/>
              </a:ext>
            </a:extLst>
          </p:cNvPr>
          <p:cNvSpPr>
            <a:spLocks noGrp="1"/>
          </p:cNvSpPr>
          <p:nvPr>
            <p:ph type="body" idx="2"/>
          </p:nvPr>
        </p:nvSpPr>
        <p:spPr>
          <a:xfrm>
            <a:off x="597236" y="887985"/>
            <a:ext cx="6395327" cy="992652"/>
          </a:xfrm>
        </p:spPr>
        <p:txBody>
          <a:bodyPr/>
          <a:lstStyle/>
          <a:p>
            <a:pPr marL="0"/>
            <a:r>
              <a:rPr lang="en-IE" dirty="0"/>
              <a:t>The 10 Elements of Agroecology</a:t>
            </a:r>
          </a:p>
        </p:txBody>
      </p:sp>
      <p:pic>
        <p:nvPicPr>
          <p:cNvPr id="1026" name="Picture 2">
            <a:extLst>
              <a:ext uri="{FF2B5EF4-FFF2-40B4-BE49-F238E27FC236}">
                <a16:creationId xmlns:a16="http://schemas.microsoft.com/office/drawing/2014/main" id="{89F96A5A-0600-8619-7D6F-7FF055370BE1}"/>
              </a:ext>
            </a:extLst>
          </p:cNvPr>
          <p:cNvPicPr>
            <a:picLocks noGrp="1" noChangeAspect="1" noChangeArrowheads="1"/>
          </p:cNvPicPr>
          <p:nvPr>
            <p:ph type="pic" idx="3"/>
          </p:nvPr>
        </p:nvPicPr>
        <p:blipFill rotWithShape="1">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7F8ACB-305C-2B35-84E1-2A3DA17B541E}"/>
              </a:ext>
            </a:extLst>
          </p:cNvPr>
          <p:cNvSpPr txBox="1"/>
          <p:nvPr/>
        </p:nvSpPr>
        <p:spPr>
          <a:xfrm>
            <a:off x="898357" y="4850125"/>
            <a:ext cx="6094206" cy="523220"/>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hlinkClick r:id="rId3"/>
              </a:rPr>
              <a:t>Second International Symposium on Agroecology | Food and Agriculture Organization of the United Nations (fao.org)</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59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body" idx="1"/>
          </p:nvPr>
        </p:nvSpPr>
        <p:spPr>
          <a:xfrm>
            <a:off x="812296" y="1158593"/>
            <a:ext cx="5576412" cy="2127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Agroecology </a:t>
            </a:r>
            <a:r>
              <a:rPr lang="en-US" dirty="0" err="1"/>
              <a:t>emphasises</a:t>
            </a:r>
            <a:r>
              <a:rPr lang="en-US" dirty="0"/>
              <a:t> the importance of biodiversity in agricultural systems. Diverse crop and animal species, as well as genetic diversity within species, contribute to ecosystem resilience, pest management, and nutrient cycling.</a:t>
            </a:r>
            <a:endParaRPr dirty="0"/>
          </a:p>
        </p:txBody>
      </p:sp>
      <p:sp>
        <p:nvSpPr>
          <p:cNvPr id="299" name="Google Shape;299;p8"/>
          <p:cNvSpPr txBox="1">
            <a:spLocks noGrp="1"/>
          </p:cNvSpPr>
          <p:nvPr>
            <p:ph type="body" idx="2"/>
          </p:nvPr>
        </p:nvSpPr>
        <p:spPr>
          <a:xfrm>
            <a:off x="655740" y="621302"/>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solidFill>
                  <a:srgbClr val="78AB33"/>
                </a:solidFill>
              </a:rPr>
              <a:t>Diversity:</a:t>
            </a:r>
            <a:endParaRPr b="1" dirty="0">
              <a:solidFill>
                <a:srgbClr val="78AB33"/>
              </a:solidFill>
            </a:endParaRPr>
          </a:p>
        </p:txBody>
      </p:sp>
      <p:pic>
        <p:nvPicPr>
          <p:cNvPr id="300" name="Google Shape;300;p8" descr="Grain stalks with butterfly"/>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4BCCC770-D4CC-2523-A2F8-6131CD2961C2}"/>
              </a:ext>
            </a:extLst>
          </p:cNvPr>
          <p:cNvSpPr txBox="1">
            <a:spLocks/>
          </p:cNvSpPr>
          <p:nvPr/>
        </p:nvSpPr>
        <p:spPr>
          <a:xfrm>
            <a:off x="812296" y="4449144"/>
            <a:ext cx="557641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Agricultural innovations respond better to local challenges when they are co-created through participatory processes.</a:t>
            </a:r>
          </a:p>
        </p:txBody>
      </p:sp>
      <p:sp>
        <p:nvSpPr>
          <p:cNvPr id="3" name="Google Shape;299;p8">
            <a:extLst>
              <a:ext uri="{FF2B5EF4-FFF2-40B4-BE49-F238E27FC236}">
                <a16:creationId xmlns:a16="http://schemas.microsoft.com/office/drawing/2014/main" id="{FAB1C0BA-3968-9EDB-0EA8-4D28909A62CC}"/>
              </a:ext>
            </a:extLst>
          </p:cNvPr>
          <p:cNvSpPr txBox="1">
            <a:spLocks/>
          </p:cNvSpPr>
          <p:nvPr/>
        </p:nvSpPr>
        <p:spPr>
          <a:xfrm>
            <a:off x="655740" y="3410652"/>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Co-creation &amp; sharing of knowledge:</a:t>
            </a:r>
          </a:p>
        </p:txBody>
      </p:sp>
      <p:grpSp>
        <p:nvGrpSpPr>
          <p:cNvPr id="4" name="Google Shape;321;p11">
            <a:extLst>
              <a:ext uri="{FF2B5EF4-FFF2-40B4-BE49-F238E27FC236}">
                <a16:creationId xmlns:a16="http://schemas.microsoft.com/office/drawing/2014/main" id="{CB7D3F38-3FE1-8BE9-2357-8B1166936EE2}"/>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E3431533-8D0D-2B83-4F16-609666D97A13}"/>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E7A7A202-FDF3-CBC3-40CE-F35C003ED4DD}"/>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922EA4C4-014C-751D-8B46-2C8BD87E115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7CABADCA-BBED-B5FB-4329-4AAF8EE962C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992B47D0-1B80-E559-6082-F02918CBD455}"/>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39818368-9B12-D312-1CA6-3684C81E75D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A907184C-E5EA-3702-7F89-891C5A9CA2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9" descr="Woman watering plants"/>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4" name="Google Shape;298;p8">
            <a:extLst>
              <a:ext uri="{FF2B5EF4-FFF2-40B4-BE49-F238E27FC236}">
                <a16:creationId xmlns:a16="http://schemas.microsoft.com/office/drawing/2014/main" id="{4E39B2A3-1BC9-8FB5-65DE-A266324F3AD9}"/>
              </a:ext>
            </a:extLst>
          </p:cNvPr>
          <p:cNvSpPr txBox="1">
            <a:spLocks/>
          </p:cNvSpPr>
          <p:nvPr/>
        </p:nvSpPr>
        <p:spPr>
          <a:xfrm>
            <a:off x="890574" y="3893029"/>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Efficient use of water, nutrients, energy, and other inputs helps reduce environmental impacts and improve economic returns. Innovative agroecological practices produce more using fewer external resources.</a:t>
            </a:r>
          </a:p>
        </p:txBody>
      </p:sp>
      <p:sp>
        <p:nvSpPr>
          <p:cNvPr id="5" name="Google Shape;299;p8">
            <a:extLst>
              <a:ext uri="{FF2B5EF4-FFF2-40B4-BE49-F238E27FC236}">
                <a16:creationId xmlns:a16="http://schemas.microsoft.com/office/drawing/2014/main" id="{067D0263-D785-3F05-92FC-2F33B14FE076}"/>
              </a:ext>
            </a:extLst>
          </p:cNvPr>
          <p:cNvSpPr txBox="1">
            <a:spLocks/>
          </p:cNvSpPr>
          <p:nvPr/>
        </p:nvSpPr>
        <p:spPr>
          <a:xfrm>
            <a:off x="808140" y="489879"/>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Synergies:</a:t>
            </a:r>
          </a:p>
        </p:txBody>
      </p:sp>
      <p:sp>
        <p:nvSpPr>
          <p:cNvPr id="8" name="Google Shape;298;p8">
            <a:extLst>
              <a:ext uri="{FF2B5EF4-FFF2-40B4-BE49-F238E27FC236}">
                <a16:creationId xmlns:a16="http://schemas.microsoft.com/office/drawing/2014/main" id="{E7A9998B-15A9-218B-AB89-40BAB4922765}"/>
              </a:ext>
            </a:extLst>
          </p:cNvPr>
          <p:cNvSpPr txBox="1">
            <a:spLocks/>
          </p:cNvSpPr>
          <p:nvPr/>
        </p:nvSpPr>
        <p:spPr>
          <a:xfrm>
            <a:off x="890574" y="1123720"/>
            <a:ext cx="557641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Agroecological practices seek to </a:t>
            </a:r>
            <a:r>
              <a:rPr lang="en-US" dirty="0" err="1"/>
              <a:t>optimise</a:t>
            </a:r>
            <a:r>
              <a:rPr lang="en-US" dirty="0"/>
              <a:t> synergies between different components of the agricultural system. For example, integrating crops with livestock or trees can enhance resource use efficiency and productivity.</a:t>
            </a:r>
          </a:p>
        </p:txBody>
      </p:sp>
      <p:sp>
        <p:nvSpPr>
          <p:cNvPr id="9" name="Google Shape;299;p8">
            <a:extLst>
              <a:ext uri="{FF2B5EF4-FFF2-40B4-BE49-F238E27FC236}">
                <a16:creationId xmlns:a16="http://schemas.microsoft.com/office/drawing/2014/main" id="{F48F1F83-4DCE-7674-3C9C-77CF91DB8139}"/>
              </a:ext>
            </a:extLst>
          </p:cNvPr>
          <p:cNvSpPr txBox="1">
            <a:spLocks/>
          </p:cNvSpPr>
          <p:nvPr/>
        </p:nvSpPr>
        <p:spPr>
          <a:xfrm>
            <a:off x="808140" y="3330708"/>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Efficiency:</a:t>
            </a:r>
          </a:p>
        </p:txBody>
      </p:sp>
      <p:grpSp>
        <p:nvGrpSpPr>
          <p:cNvPr id="10" name="Google Shape;321;p11">
            <a:extLst>
              <a:ext uri="{FF2B5EF4-FFF2-40B4-BE49-F238E27FC236}">
                <a16:creationId xmlns:a16="http://schemas.microsoft.com/office/drawing/2014/main" id="{ECA1685A-483B-B7E7-6A67-69E0145B3167}"/>
              </a:ext>
            </a:extLst>
          </p:cNvPr>
          <p:cNvGrpSpPr/>
          <p:nvPr/>
        </p:nvGrpSpPr>
        <p:grpSpPr>
          <a:xfrm rot="3730759">
            <a:off x="10980894" y="500089"/>
            <a:ext cx="949887" cy="1163493"/>
            <a:chOff x="7602444" y="4967675"/>
            <a:chExt cx="483620" cy="592374"/>
          </a:xfrm>
        </p:grpSpPr>
        <p:grpSp>
          <p:nvGrpSpPr>
            <p:cNvPr id="11" name="Google Shape;322;p11">
              <a:extLst>
                <a:ext uri="{FF2B5EF4-FFF2-40B4-BE49-F238E27FC236}">
                  <a16:creationId xmlns:a16="http://schemas.microsoft.com/office/drawing/2014/main" id="{AC5442AD-4545-2537-C451-BF4C4670A6A6}"/>
                </a:ext>
              </a:extLst>
            </p:cNvPr>
            <p:cNvGrpSpPr/>
            <p:nvPr/>
          </p:nvGrpSpPr>
          <p:grpSpPr>
            <a:xfrm>
              <a:off x="7618661" y="4967675"/>
              <a:ext cx="467403" cy="507609"/>
              <a:chOff x="2251964" y="3590497"/>
              <a:chExt cx="467403" cy="507609"/>
            </a:xfrm>
          </p:grpSpPr>
          <p:sp>
            <p:nvSpPr>
              <p:cNvPr id="15" name="Google Shape;323;p11">
                <a:extLst>
                  <a:ext uri="{FF2B5EF4-FFF2-40B4-BE49-F238E27FC236}">
                    <a16:creationId xmlns:a16="http://schemas.microsoft.com/office/drawing/2014/main" id="{5801E738-FAB7-B811-3A07-4C74CE422563}"/>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24;p11">
                <a:extLst>
                  <a:ext uri="{FF2B5EF4-FFF2-40B4-BE49-F238E27FC236}">
                    <a16:creationId xmlns:a16="http://schemas.microsoft.com/office/drawing/2014/main" id="{5567F7E0-9CBF-8FC7-9D56-3CEA19475F6B}"/>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25;p11">
                <a:extLst>
                  <a:ext uri="{FF2B5EF4-FFF2-40B4-BE49-F238E27FC236}">
                    <a16:creationId xmlns:a16="http://schemas.microsoft.com/office/drawing/2014/main" id="{E97420E9-C621-CB7E-0ACD-8CAD749601F7}"/>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 name="Google Shape;326;p11">
              <a:extLst>
                <a:ext uri="{FF2B5EF4-FFF2-40B4-BE49-F238E27FC236}">
                  <a16:creationId xmlns:a16="http://schemas.microsoft.com/office/drawing/2014/main" id="{1E7D6C33-44A2-7F14-CD7F-4A47B322726C}"/>
                </a:ext>
              </a:extLst>
            </p:cNvPr>
            <p:cNvGrpSpPr/>
            <p:nvPr/>
          </p:nvGrpSpPr>
          <p:grpSpPr>
            <a:xfrm>
              <a:off x="7602444" y="4993761"/>
              <a:ext cx="421973" cy="566288"/>
              <a:chOff x="2235747" y="3616583"/>
              <a:chExt cx="421973" cy="566288"/>
            </a:xfrm>
          </p:grpSpPr>
          <p:sp>
            <p:nvSpPr>
              <p:cNvPr id="13" name="Google Shape;327;p11">
                <a:extLst>
                  <a:ext uri="{FF2B5EF4-FFF2-40B4-BE49-F238E27FC236}">
                    <a16:creationId xmlns:a16="http://schemas.microsoft.com/office/drawing/2014/main" id="{6A18796E-255C-F3C7-AA59-EEBF68CC497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28;p11">
                <a:extLst>
                  <a:ext uri="{FF2B5EF4-FFF2-40B4-BE49-F238E27FC236}">
                    <a16:creationId xmlns:a16="http://schemas.microsoft.com/office/drawing/2014/main" id="{BFD07105-7177-424E-2AEE-4CBD97BA2C2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9"/>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4" name="Google Shape;298;p8">
            <a:extLst>
              <a:ext uri="{FF2B5EF4-FFF2-40B4-BE49-F238E27FC236}">
                <a16:creationId xmlns:a16="http://schemas.microsoft.com/office/drawing/2014/main" id="{4E39B2A3-1BC9-8FB5-65DE-A266324F3AD9}"/>
              </a:ext>
            </a:extLst>
          </p:cNvPr>
          <p:cNvSpPr txBox="1">
            <a:spLocks/>
          </p:cNvSpPr>
          <p:nvPr/>
        </p:nvSpPr>
        <p:spPr>
          <a:xfrm>
            <a:off x="890574" y="4138367"/>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The enhanced resilience of people, communities and ecosystems is key to sustainable food and agricultural systems.</a:t>
            </a:r>
          </a:p>
        </p:txBody>
      </p:sp>
      <p:sp>
        <p:nvSpPr>
          <p:cNvPr id="5" name="Google Shape;299;p8">
            <a:extLst>
              <a:ext uri="{FF2B5EF4-FFF2-40B4-BE49-F238E27FC236}">
                <a16:creationId xmlns:a16="http://schemas.microsoft.com/office/drawing/2014/main" id="{067D0263-D785-3F05-92FC-2F33B14FE076}"/>
              </a:ext>
            </a:extLst>
          </p:cNvPr>
          <p:cNvSpPr txBox="1">
            <a:spLocks/>
          </p:cNvSpPr>
          <p:nvPr/>
        </p:nvSpPr>
        <p:spPr>
          <a:xfrm>
            <a:off x="808140" y="489879"/>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Recycling:</a:t>
            </a:r>
          </a:p>
        </p:txBody>
      </p:sp>
      <p:sp>
        <p:nvSpPr>
          <p:cNvPr id="8" name="Google Shape;298;p8">
            <a:extLst>
              <a:ext uri="{FF2B5EF4-FFF2-40B4-BE49-F238E27FC236}">
                <a16:creationId xmlns:a16="http://schemas.microsoft.com/office/drawing/2014/main" id="{E7A9998B-15A9-218B-AB89-40BAB4922765}"/>
              </a:ext>
            </a:extLst>
          </p:cNvPr>
          <p:cNvSpPr txBox="1">
            <a:spLocks/>
          </p:cNvSpPr>
          <p:nvPr/>
        </p:nvSpPr>
        <p:spPr>
          <a:xfrm>
            <a:off x="890574" y="1046953"/>
            <a:ext cx="5800681"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Agroecology promotes the recycling and reuse of resources within agricultural systems. Organic matter, nutrients, and energy are recycled through processes such as composting, crop residue incorporation, and biological nitrogen fixation, reducing environmental &amp; economic costs.</a:t>
            </a:r>
          </a:p>
        </p:txBody>
      </p:sp>
      <p:sp>
        <p:nvSpPr>
          <p:cNvPr id="9" name="Google Shape;299;p8">
            <a:extLst>
              <a:ext uri="{FF2B5EF4-FFF2-40B4-BE49-F238E27FC236}">
                <a16:creationId xmlns:a16="http://schemas.microsoft.com/office/drawing/2014/main" id="{F48F1F83-4DCE-7674-3C9C-77CF91DB8139}"/>
              </a:ext>
            </a:extLst>
          </p:cNvPr>
          <p:cNvSpPr txBox="1">
            <a:spLocks/>
          </p:cNvSpPr>
          <p:nvPr/>
        </p:nvSpPr>
        <p:spPr>
          <a:xfrm>
            <a:off x="808140" y="3576046"/>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Resilience:</a:t>
            </a:r>
          </a:p>
        </p:txBody>
      </p:sp>
      <p:grpSp>
        <p:nvGrpSpPr>
          <p:cNvPr id="2" name="Google Shape;321;p11">
            <a:extLst>
              <a:ext uri="{FF2B5EF4-FFF2-40B4-BE49-F238E27FC236}">
                <a16:creationId xmlns:a16="http://schemas.microsoft.com/office/drawing/2014/main" id="{98A47E70-AA91-C136-2857-823389397279}"/>
              </a:ext>
            </a:extLst>
          </p:cNvPr>
          <p:cNvGrpSpPr/>
          <p:nvPr/>
        </p:nvGrpSpPr>
        <p:grpSpPr>
          <a:xfrm rot="3730759">
            <a:off x="10980894" y="500089"/>
            <a:ext cx="949887" cy="1163493"/>
            <a:chOff x="7602444" y="4967675"/>
            <a:chExt cx="483620" cy="592374"/>
          </a:xfrm>
        </p:grpSpPr>
        <p:grpSp>
          <p:nvGrpSpPr>
            <p:cNvPr id="3" name="Google Shape;322;p11">
              <a:extLst>
                <a:ext uri="{FF2B5EF4-FFF2-40B4-BE49-F238E27FC236}">
                  <a16:creationId xmlns:a16="http://schemas.microsoft.com/office/drawing/2014/main" id="{12F9DF1E-8DCB-6572-FF5F-09138F2F997E}"/>
                </a:ext>
              </a:extLst>
            </p:cNvPr>
            <p:cNvGrpSpPr/>
            <p:nvPr/>
          </p:nvGrpSpPr>
          <p:grpSpPr>
            <a:xfrm>
              <a:off x="7618661" y="4967675"/>
              <a:ext cx="467403" cy="507609"/>
              <a:chOff x="2251964" y="3590497"/>
              <a:chExt cx="467403" cy="507609"/>
            </a:xfrm>
          </p:grpSpPr>
          <p:sp>
            <p:nvSpPr>
              <p:cNvPr id="11" name="Google Shape;323;p11">
                <a:extLst>
                  <a:ext uri="{FF2B5EF4-FFF2-40B4-BE49-F238E27FC236}">
                    <a16:creationId xmlns:a16="http://schemas.microsoft.com/office/drawing/2014/main" id="{C017378B-CA55-E6CF-C14D-98DA355E52A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24;p11">
                <a:extLst>
                  <a:ext uri="{FF2B5EF4-FFF2-40B4-BE49-F238E27FC236}">
                    <a16:creationId xmlns:a16="http://schemas.microsoft.com/office/drawing/2014/main" id="{5EABCA64-74CA-5E27-8DBC-D192336A47CC}"/>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5;p11">
                <a:extLst>
                  <a:ext uri="{FF2B5EF4-FFF2-40B4-BE49-F238E27FC236}">
                    <a16:creationId xmlns:a16="http://schemas.microsoft.com/office/drawing/2014/main" id="{96225709-49C1-2532-3C5D-3B125DDD58EB}"/>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E549A8A1-3D8E-E1D2-44E9-587C3121EEE7}"/>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7148EB55-A20D-3CE8-A154-D5CCCA21095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8;p11">
                <a:extLst>
                  <a:ext uri="{FF2B5EF4-FFF2-40B4-BE49-F238E27FC236}">
                    <a16:creationId xmlns:a16="http://schemas.microsoft.com/office/drawing/2014/main" id="{880EC192-F8B7-3689-3601-4EA553983C2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0557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950809" y="1248167"/>
            <a:ext cx="5594453"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Protecting and improving rural livelihoods, equity and social well-being is essential for sustainable food and agricultural systems. Practices such as participatory decision-making, traditions, and cultural heritage are valued alongside ecological and economic considerations.</a:t>
            </a:r>
            <a:endParaRPr dirty="0"/>
          </a:p>
        </p:txBody>
      </p:sp>
      <p:sp>
        <p:nvSpPr>
          <p:cNvPr id="313" name="Google Shape;313;p10"/>
          <p:cNvSpPr txBox="1">
            <a:spLocks noGrp="1"/>
          </p:cNvSpPr>
          <p:nvPr>
            <p:ph type="body" idx="2"/>
          </p:nvPr>
        </p:nvSpPr>
        <p:spPr>
          <a:xfrm>
            <a:off x="780024" y="685846"/>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solidFill>
                  <a:srgbClr val="78AB33"/>
                </a:solidFill>
              </a:rPr>
              <a:t>Human &amp; Social Values:</a:t>
            </a:r>
            <a:endParaRPr b="1" dirty="0">
              <a:solidFill>
                <a:srgbClr val="78AB33"/>
              </a:solidFill>
            </a:endParaRPr>
          </a:p>
        </p:txBody>
      </p:sp>
      <p:pic>
        <p:nvPicPr>
          <p:cNvPr id="314" name="Google Shape;314;p10" descr="Passing bread during Hanukkah"/>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B865EA65-A5EA-2872-9F21-DD9008565A3A}"/>
              </a:ext>
            </a:extLst>
          </p:cNvPr>
          <p:cNvSpPr txBox="1">
            <a:spLocks/>
          </p:cNvSpPr>
          <p:nvPr/>
        </p:nvSpPr>
        <p:spPr>
          <a:xfrm>
            <a:off x="950809" y="4274142"/>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By supporting healthy, diversified and culturally appropriate diets, agroecology contributes to food security and nutrition while maintaining the health of ecosystems.</a:t>
            </a:r>
          </a:p>
        </p:txBody>
      </p:sp>
      <p:sp>
        <p:nvSpPr>
          <p:cNvPr id="3" name="Google Shape;299;p8">
            <a:extLst>
              <a:ext uri="{FF2B5EF4-FFF2-40B4-BE49-F238E27FC236}">
                <a16:creationId xmlns:a16="http://schemas.microsoft.com/office/drawing/2014/main" id="{C15A0FB9-7E86-B8EB-DD96-6A4B9850F34B}"/>
              </a:ext>
            </a:extLst>
          </p:cNvPr>
          <p:cNvSpPr txBox="1">
            <a:spLocks/>
          </p:cNvSpPr>
          <p:nvPr/>
        </p:nvSpPr>
        <p:spPr>
          <a:xfrm>
            <a:off x="780024" y="3711821"/>
            <a:ext cx="5287860"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Culture &amp; Food Traditions:</a:t>
            </a:r>
          </a:p>
        </p:txBody>
      </p:sp>
      <p:grpSp>
        <p:nvGrpSpPr>
          <p:cNvPr id="4" name="Google Shape;321;p11">
            <a:extLst>
              <a:ext uri="{FF2B5EF4-FFF2-40B4-BE49-F238E27FC236}">
                <a16:creationId xmlns:a16="http://schemas.microsoft.com/office/drawing/2014/main" id="{F9C279D1-8628-265C-91DE-80CE72B4E40F}"/>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3F3DDF75-357E-2576-0CA1-A57EC4686C0F}"/>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CA4300A2-890A-12B8-6EF1-725C17A72E38}"/>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1A75175F-FA5F-546B-F52F-3210FCE85E91}"/>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30E4C509-3DF9-9767-B741-4798535B45FD}"/>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3AD72CA3-DFEF-610A-96E2-EF2F5C295065}"/>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FAB1BCB9-C37F-480F-00B6-6A235E30E0F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FCFF215B-1043-6249-D79F-A237ECCD2B8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950809" y="1248167"/>
            <a:ext cx="5594453"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Sustainable food and agriculture systems require responsible and effective governance mechanisms &amp; policies at different scales – from local to national to global.</a:t>
            </a:r>
            <a:endParaRPr dirty="0"/>
          </a:p>
        </p:txBody>
      </p:sp>
      <p:sp>
        <p:nvSpPr>
          <p:cNvPr id="313" name="Google Shape;313;p10"/>
          <p:cNvSpPr txBox="1">
            <a:spLocks noGrp="1"/>
          </p:cNvSpPr>
          <p:nvPr>
            <p:ph type="body" idx="2"/>
          </p:nvPr>
        </p:nvSpPr>
        <p:spPr>
          <a:xfrm>
            <a:off x="780024" y="685846"/>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solidFill>
                  <a:srgbClr val="78AB33"/>
                </a:solidFill>
              </a:rPr>
              <a:t>Responsible Governance:</a:t>
            </a:r>
            <a:endParaRPr b="1" dirty="0">
              <a:solidFill>
                <a:srgbClr val="78AB33"/>
              </a:solidFill>
            </a:endParaRPr>
          </a:p>
        </p:txBody>
      </p:sp>
      <p:pic>
        <p:nvPicPr>
          <p:cNvPr id="314" name="Google Shape;314;p10" descr="Waterdrop on leaf"/>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382091"/>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B865EA65-A5EA-2872-9F21-DD9008565A3A}"/>
              </a:ext>
            </a:extLst>
          </p:cNvPr>
          <p:cNvSpPr txBox="1">
            <a:spLocks/>
          </p:cNvSpPr>
          <p:nvPr/>
        </p:nvSpPr>
        <p:spPr>
          <a:xfrm>
            <a:off x="950809" y="3595182"/>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Agroecology advocates for circular and solidarity economies that reconnect producers &amp; consumers and provide innovative solutions for living within our planetary boundaries while ensuring the social foundation for inclusive and 	sustainable development.</a:t>
            </a:r>
          </a:p>
        </p:txBody>
      </p:sp>
      <p:sp>
        <p:nvSpPr>
          <p:cNvPr id="3" name="Google Shape;299;p8">
            <a:extLst>
              <a:ext uri="{FF2B5EF4-FFF2-40B4-BE49-F238E27FC236}">
                <a16:creationId xmlns:a16="http://schemas.microsoft.com/office/drawing/2014/main" id="{C15A0FB9-7E86-B8EB-DD96-6A4B9850F34B}"/>
              </a:ext>
            </a:extLst>
          </p:cNvPr>
          <p:cNvSpPr txBox="1">
            <a:spLocks/>
          </p:cNvSpPr>
          <p:nvPr/>
        </p:nvSpPr>
        <p:spPr>
          <a:xfrm>
            <a:off x="780024" y="3029505"/>
            <a:ext cx="6330781"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Circular &amp; Solidarity Economy:</a:t>
            </a:r>
          </a:p>
        </p:txBody>
      </p:sp>
      <p:grpSp>
        <p:nvGrpSpPr>
          <p:cNvPr id="4" name="Google Shape;321;p11">
            <a:extLst>
              <a:ext uri="{FF2B5EF4-FFF2-40B4-BE49-F238E27FC236}">
                <a16:creationId xmlns:a16="http://schemas.microsoft.com/office/drawing/2014/main" id="{48A4E34F-D4E3-4C18-A833-EF4BB82F5550}"/>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381DC884-DCF0-2F13-B73E-0D97A8D60ADC}"/>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5FE947D5-974B-F5C7-9E81-E3F916669AA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C23A8573-4A6B-A2F3-A4A7-3094B347EE54}"/>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F8B5B06F-C413-F8AC-65BF-831A27DF548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8E75381D-9768-5604-EC46-1F3EF0858EEA}"/>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1B774F62-7CEE-DE54-4097-AA06948CF662}"/>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500F7A2A-4A7B-7DF9-7D68-6EF90D0F3AD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6750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FD220A16-64D5-CCC6-5511-CEA390587F79}"/>
              </a:ext>
            </a:extLst>
          </p:cNvPr>
          <p:cNvPicPr>
            <a:picLocks noGrp="1" noChangeAspect="1"/>
          </p:cNvPicPr>
          <p:nvPr>
            <p:ph type="pic" idx="2"/>
          </p:nvPr>
        </p:nvPicPr>
        <p:blipFill rotWithShape="1">
          <a:blip r:embed="rId3"/>
          <a:srcRect l="152"/>
          <a:stretch/>
        </p:blipFill>
        <p:spPr>
          <a:xfrm>
            <a:off x="8912202" y="1246695"/>
            <a:ext cx="2444127" cy="4336988"/>
          </a:xfrm>
          <a:ln>
            <a:solidFill>
              <a:srgbClr val="232323"/>
            </a:solidFill>
          </a:ln>
        </p:spPr>
      </p:pic>
      <p:pic>
        <p:nvPicPr>
          <p:cNvPr id="7" name="Picture 6">
            <a:extLst>
              <a:ext uri="{FF2B5EF4-FFF2-40B4-BE49-F238E27FC236}">
                <a16:creationId xmlns:a16="http://schemas.microsoft.com/office/drawing/2014/main" id="{09A6FF3B-5ED5-0339-891B-53FDDC09E806}"/>
              </a:ext>
            </a:extLst>
          </p:cNvPr>
          <p:cNvPicPr>
            <a:picLocks noChangeAspect="1"/>
          </p:cNvPicPr>
          <p:nvPr/>
        </p:nvPicPr>
        <p:blipFill>
          <a:blip r:embed="rId4"/>
          <a:stretch>
            <a:fillRect/>
          </a:stretch>
        </p:blipFill>
        <p:spPr>
          <a:xfrm>
            <a:off x="6426634" y="1246695"/>
            <a:ext cx="1889924" cy="2672947"/>
          </a:xfrm>
          <a:prstGeom prst="rect">
            <a:avLst/>
          </a:prstGeom>
          <a:ln>
            <a:solidFill>
              <a:srgbClr val="232323"/>
            </a:solidFill>
          </a:ln>
        </p:spPr>
      </p:pic>
      <p:sp>
        <p:nvSpPr>
          <p:cNvPr id="3" name="Text Placeholder 2">
            <a:extLst>
              <a:ext uri="{FF2B5EF4-FFF2-40B4-BE49-F238E27FC236}">
                <a16:creationId xmlns:a16="http://schemas.microsoft.com/office/drawing/2014/main" id="{BCCF850F-B1F2-E94D-B2A5-E6326630E8D1}"/>
              </a:ext>
            </a:extLst>
          </p:cNvPr>
          <p:cNvSpPr>
            <a:spLocks noGrp="1"/>
          </p:cNvSpPr>
          <p:nvPr>
            <p:ph type="body" idx="1"/>
          </p:nvPr>
        </p:nvSpPr>
        <p:spPr>
          <a:xfrm>
            <a:off x="951650" y="1743021"/>
            <a:ext cx="5205881" cy="3291086"/>
          </a:xfrm>
        </p:spPr>
        <p:txBody>
          <a:bodyPr/>
          <a:lstStyle/>
          <a:p>
            <a:pPr marL="36000" indent="0"/>
            <a:r>
              <a:rPr lang="en-IE" dirty="0"/>
              <a:t>In </a:t>
            </a:r>
            <a:r>
              <a:rPr lang="en-US" dirty="0">
                <a:hlinkClick r:id="rId2"/>
              </a:rPr>
              <a:t>The Sustainable Regenerative Farming Systems Guide and learning tool</a:t>
            </a:r>
            <a:r>
              <a:rPr lang="en-US" dirty="0"/>
              <a:t>, one of the case studies…</a:t>
            </a:r>
            <a:r>
              <a:rPr lang="en-US" b="1" dirty="0"/>
              <a:t>The </a:t>
            </a:r>
            <a:r>
              <a:rPr lang="en-US" b="1" dirty="0" err="1"/>
              <a:t>Wańczyk</a:t>
            </a:r>
            <a:r>
              <a:rPr lang="en-US" b="1" dirty="0"/>
              <a:t> ecological farm</a:t>
            </a:r>
            <a:r>
              <a:rPr lang="en-US" dirty="0"/>
              <a:t>, demonstrates the effectiveness of an agroecological approach. They are involved in education, are progressively introducing new products and are benefiting from national support </a:t>
            </a:r>
            <a:r>
              <a:rPr lang="en-US" dirty="0" err="1"/>
              <a:t>programmes</a:t>
            </a:r>
            <a:r>
              <a:rPr lang="en-US" dirty="0"/>
              <a:t>.  </a:t>
            </a:r>
          </a:p>
          <a:p>
            <a:pPr marL="36000" indent="0"/>
            <a:endParaRPr lang="en-IE" dirty="0"/>
          </a:p>
        </p:txBody>
      </p:sp>
      <p:sp>
        <p:nvSpPr>
          <p:cNvPr id="4" name="Text Placeholder 3">
            <a:extLst>
              <a:ext uri="{FF2B5EF4-FFF2-40B4-BE49-F238E27FC236}">
                <a16:creationId xmlns:a16="http://schemas.microsoft.com/office/drawing/2014/main" id="{36EDDAF0-B74A-05BB-F355-CEC640465D8F}"/>
              </a:ext>
            </a:extLst>
          </p:cNvPr>
          <p:cNvSpPr>
            <a:spLocks noGrp="1"/>
          </p:cNvSpPr>
          <p:nvPr>
            <p:ph type="body" idx="3"/>
          </p:nvPr>
        </p:nvSpPr>
        <p:spPr>
          <a:xfrm>
            <a:off x="835671" y="750369"/>
            <a:ext cx="4990998" cy="992652"/>
          </a:xfrm>
        </p:spPr>
        <p:txBody>
          <a:bodyPr/>
          <a:lstStyle/>
          <a:p>
            <a:r>
              <a:rPr lang="en-IE" b="1" dirty="0"/>
              <a:t>Be Inspired…</a:t>
            </a:r>
          </a:p>
        </p:txBody>
      </p:sp>
      <p:sp>
        <p:nvSpPr>
          <p:cNvPr id="8" name="Arrow: Right 7">
            <a:extLst>
              <a:ext uri="{FF2B5EF4-FFF2-40B4-BE49-F238E27FC236}">
                <a16:creationId xmlns:a16="http://schemas.microsoft.com/office/drawing/2014/main" id="{206476F7-6602-7BA3-D6B3-B423AE9DE47E}"/>
              </a:ext>
            </a:extLst>
          </p:cNvPr>
          <p:cNvSpPr/>
          <p:nvPr/>
        </p:nvSpPr>
        <p:spPr>
          <a:xfrm>
            <a:off x="6096000" y="439358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the full story</a:t>
            </a:r>
          </a:p>
        </p:txBody>
      </p:sp>
    </p:spTree>
    <p:extLst>
      <p:ext uri="{BB962C8B-B14F-4D97-AF65-F5344CB8AC3E}">
        <p14:creationId xmlns:p14="http://schemas.microsoft.com/office/powerpoint/2010/main" val="247882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body" idx="1"/>
          </p:nvPr>
        </p:nvSpPr>
        <p:spPr>
          <a:xfrm>
            <a:off x="6186233" y="2341241"/>
            <a:ext cx="548025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History &amp; Evolution of Agroecology</a:t>
            </a:r>
            <a:endParaRPr/>
          </a:p>
        </p:txBody>
      </p:sp>
      <p:sp>
        <p:nvSpPr>
          <p:cNvPr id="334" name="Google Shape;334;p1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F04003-C04E-6E60-76E4-8AD619AFA8BD}"/>
              </a:ext>
            </a:extLst>
          </p:cNvPr>
          <p:cNvSpPr>
            <a:spLocks noGrp="1"/>
          </p:cNvSpPr>
          <p:nvPr>
            <p:ph type="body" idx="1"/>
          </p:nvPr>
        </p:nvSpPr>
        <p:spPr>
          <a:xfrm>
            <a:off x="898358" y="1949132"/>
            <a:ext cx="5302417" cy="3422968"/>
          </a:xfrm>
        </p:spPr>
        <p:txBody>
          <a:bodyPr/>
          <a:lstStyle/>
          <a:p>
            <a:pPr marL="0" indent="0"/>
            <a:r>
              <a:rPr lang="en-US" dirty="0"/>
              <a:t>The journey of agroecology in Europe has been shaped by a complex interplay of </a:t>
            </a:r>
            <a:r>
              <a:rPr lang="en-US" b="1" dirty="0"/>
              <a:t>scientific, social, economic, and political factors</a:t>
            </a:r>
            <a:r>
              <a:rPr lang="en-US" dirty="0"/>
              <a:t>, reflecting a broader global movement towards more sustainable and resilient food systems.</a:t>
            </a:r>
          </a:p>
          <a:p>
            <a:pPr marL="0" indent="0"/>
            <a:r>
              <a:rPr lang="en-US" dirty="0"/>
              <a:t>In the following slides, you will see in chronological order how this journey transpired.</a:t>
            </a:r>
            <a:endParaRPr lang="en-IE" dirty="0"/>
          </a:p>
        </p:txBody>
      </p:sp>
      <p:sp>
        <p:nvSpPr>
          <p:cNvPr id="3" name="Text Placeholder 2">
            <a:extLst>
              <a:ext uri="{FF2B5EF4-FFF2-40B4-BE49-F238E27FC236}">
                <a16:creationId xmlns:a16="http://schemas.microsoft.com/office/drawing/2014/main" id="{A48ECA20-C4FE-D8D8-7AD6-7AD94D58B6D2}"/>
              </a:ext>
            </a:extLst>
          </p:cNvPr>
          <p:cNvSpPr>
            <a:spLocks noGrp="1"/>
          </p:cNvSpPr>
          <p:nvPr>
            <p:ph type="body" idx="2"/>
          </p:nvPr>
        </p:nvSpPr>
        <p:spPr>
          <a:xfrm>
            <a:off x="820299" y="856788"/>
            <a:ext cx="5646736" cy="992652"/>
          </a:xfrm>
        </p:spPr>
        <p:txBody>
          <a:bodyPr/>
          <a:lstStyle/>
          <a:p>
            <a:pPr marL="0"/>
            <a:r>
              <a:rPr lang="en-IE" b="1" dirty="0"/>
              <a:t>What shaped Agroecology?</a:t>
            </a:r>
          </a:p>
        </p:txBody>
      </p:sp>
      <p:pic>
        <p:nvPicPr>
          <p:cNvPr id="6" name="Picture Placeholder 5" descr="Aspirations to be an astronaut">
            <a:extLst>
              <a:ext uri="{FF2B5EF4-FFF2-40B4-BE49-F238E27FC236}">
                <a16:creationId xmlns:a16="http://schemas.microsoft.com/office/drawing/2014/main" id="{7A8D7DCD-4036-61CD-FE37-FD36BAD776F4}"/>
              </a:ext>
            </a:extLst>
          </p:cNvPr>
          <p:cNvPicPr>
            <a:picLocks noGrp="1" noChangeAspect="1"/>
          </p:cNvPicPr>
          <p:nvPr>
            <p:ph type="pic" idx="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32766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6037072" y="4960540"/>
            <a:ext cx="1585507" cy="1218595"/>
          </a:xfrm>
          <a:custGeom>
            <a:avLst/>
            <a:gdLst/>
            <a:ahLst/>
            <a:cxnLst/>
            <a:rect l="l" t="t" r="r" b="b"/>
            <a:pathLst>
              <a:path w="3146" h="2415" extrusionOk="0">
                <a:moveTo>
                  <a:pt x="2259" y="1971"/>
                </a:moveTo>
                <a:lnTo>
                  <a:pt x="2259" y="1971"/>
                </a:lnTo>
                <a:cubicBezTo>
                  <a:pt x="2711" y="1519"/>
                  <a:pt x="2946" y="949"/>
                  <a:pt x="3136" y="343"/>
                </a:cubicBezTo>
                <a:cubicBezTo>
                  <a:pt x="3145" y="307"/>
                  <a:pt x="3127" y="271"/>
                  <a:pt x="3082" y="262"/>
                </a:cubicBezTo>
                <a:cubicBezTo>
                  <a:pt x="3045" y="244"/>
                  <a:pt x="3009" y="235"/>
                  <a:pt x="2973" y="226"/>
                </a:cubicBezTo>
                <a:cubicBezTo>
                  <a:pt x="2485" y="90"/>
                  <a:pt x="1997" y="0"/>
                  <a:pt x="1482" y="36"/>
                </a:cubicBezTo>
                <a:cubicBezTo>
                  <a:pt x="1210" y="54"/>
                  <a:pt x="948" y="127"/>
                  <a:pt x="722" y="289"/>
                </a:cubicBezTo>
                <a:cubicBezTo>
                  <a:pt x="342" y="569"/>
                  <a:pt x="162" y="1085"/>
                  <a:pt x="288" y="1528"/>
                </a:cubicBezTo>
                <a:cubicBezTo>
                  <a:pt x="306" y="1573"/>
                  <a:pt x="342" y="1645"/>
                  <a:pt x="324" y="1681"/>
                </a:cubicBezTo>
                <a:cubicBezTo>
                  <a:pt x="306" y="1718"/>
                  <a:pt x="234" y="1735"/>
                  <a:pt x="189" y="1763"/>
                </a:cubicBezTo>
                <a:lnTo>
                  <a:pt x="189" y="1763"/>
                </a:lnTo>
                <a:cubicBezTo>
                  <a:pt x="144" y="1781"/>
                  <a:pt x="107" y="1808"/>
                  <a:pt x="72" y="1826"/>
                </a:cubicBezTo>
                <a:cubicBezTo>
                  <a:pt x="27" y="1844"/>
                  <a:pt x="0" y="1880"/>
                  <a:pt x="27" y="1926"/>
                </a:cubicBezTo>
                <a:cubicBezTo>
                  <a:pt x="45" y="1962"/>
                  <a:pt x="81" y="1980"/>
                  <a:pt x="134" y="1952"/>
                </a:cubicBezTo>
                <a:cubicBezTo>
                  <a:pt x="207" y="1916"/>
                  <a:pt x="279" y="1871"/>
                  <a:pt x="351" y="1835"/>
                </a:cubicBezTo>
                <a:cubicBezTo>
                  <a:pt x="397" y="1808"/>
                  <a:pt x="415" y="1808"/>
                  <a:pt x="442" y="1853"/>
                </a:cubicBezTo>
                <a:cubicBezTo>
                  <a:pt x="604" y="2088"/>
                  <a:pt x="831" y="2242"/>
                  <a:pt x="1102" y="2305"/>
                </a:cubicBezTo>
                <a:cubicBezTo>
                  <a:pt x="1545" y="2414"/>
                  <a:pt x="1933" y="2287"/>
                  <a:pt x="2259" y="1971"/>
                </a:cubicBezTo>
              </a:path>
            </a:pathLst>
          </a:custGeom>
          <a:solidFill>
            <a:srgbClr val="C3DC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spcBef>
                <a:spcPts val="0"/>
              </a:spcBef>
              <a:spcAft>
                <a:spcPts val="0"/>
              </a:spcAft>
              <a:buNone/>
            </a:pPr>
            <a:r>
              <a:rPr lang="en-US" sz="4000" b="1">
                <a:solidFill>
                  <a:schemeClr val="dk2"/>
                </a:solidFill>
                <a:latin typeface="Lato Black"/>
                <a:ea typeface="Lato Black"/>
                <a:cs typeface="Lato Black"/>
                <a:sym typeface="Lato Black"/>
              </a:rPr>
              <a:t>Ecology</a:t>
            </a:r>
            <a:endParaRPr sz="4000" b="1">
              <a:solidFill>
                <a:schemeClr val="dk2"/>
              </a:solidFill>
              <a:latin typeface="Lato Black"/>
              <a:ea typeface="Lato Black"/>
              <a:cs typeface="Lato Black"/>
              <a:sym typeface="Lato Black"/>
            </a:endParaRPr>
          </a:p>
        </p:txBody>
      </p:sp>
      <p:sp>
        <p:nvSpPr>
          <p:cNvPr id="351" name="Google Shape;351;p13"/>
          <p:cNvSpPr txBox="1"/>
          <p:nvPr/>
        </p:nvSpPr>
        <p:spPr>
          <a:xfrm>
            <a:off x="672965" y="793393"/>
            <a:ext cx="10920350" cy="600150"/>
          </a:xfrm>
          <a:prstGeom prst="rect">
            <a:avLst/>
          </a:prstGeom>
          <a:noFill/>
          <a:ln>
            <a:noFill/>
          </a:ln>
        </p:spPr>
        <p:txBody>
          <a:bodyPr spcFirstLastPara="1" wrap="square" lIns="45700" tIns="22850" rIns="45700" bIns="22850" anchor="t" anchorCtr="0">
            <a:noAutofit/>
          </a:bodyPr>
          <a:lstStyle/>
          <a:p>
            <a:pPr marL="0" marR="0" lvl="0" indent="0" algn="l" rtl="0">
              <a:spcBef>
                <a:spcPts val="0"/>
              </a:spcBef>
              <a:spcAft>
                <a:spcPts val="0"/>
              </a:spcAft>
              <a:buNone/>
            </a:pPr>
            <a:r>
              <a:rPr lang="en-US" sz="2400" dirty="0">
                <a:solidFill>
                  <a:srgbClr val="000000"/>
                </a:solidFill>
                <a:latin typeface="Calibri"/>
                <a:ea typeface="Calibri"/>
                <a:cs typeface="Calibri"/>
                <a:sym typeface="Calibri"/>
              </a:rPr>
              <a:t>Agroecology in Europe has had a fascinating journey that reflects a growing awareness and shift towards sustainable agricultural practices. Here's a brief overview:</a:t>
            </a:r>
            <a:endParaRPr dirty="0"/>
          </a:p>
        </p:txBody>
      </p:sp>
      <p:sp>
        <p:nvSpPr>
          <p:cNvPr id="352" name="Google Shape;352;p13"/>
          <p:cNvSpPr/>
          <p:nvPr/>
        </p:nvSpPr>
        <p:spPr>
          <a:xfrm>
            <a:off x="7818054" y="2600665"/>
            <a:ext cx="4006083"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dirty="0">
                <a:solidFill>
                  <a:schemeClr val="dk1"/>
                </a:solidFill>
                <a:latin typeface="Calibri"/>
                <a:ea typeface="Calibri"/>
                <a:cs typeface="Calibri"/>
                <a:sym typeface="Calibri"/>
              </a:rPr>
              <a:t>The rise of industrial agriculture, </a:t>
            </a:r>
            <a:r>
              <a:rPr lang="en-US" sz="1700" dirty="0" err="1">
                <a:solidFill>
                  <a:schemeClr val="dk1"/>
                </a:solidFill>
                <a:latin typeface="Calibri"/>
                <a:ea typeface="Calibri"/>
                <a:cs typeface="Calibri"/>
                <a:sym typeface="Calibri"/>
              </a:rPr>
              <a:t>characterised</a:t>
            </a:r>
            <a:r>
              <a:rPr lang="en-US" sz="1700" dirty="0">
                <a:solidFill>
                  <a:schemeClr val="dk1"/>
                </a:solidFill>
                <a:latin typeface="Calibri"/>
                <a:ea typeface="Calibri"/>
                <a:cs typeface="Calibri"/>
                <a:sym typeface="Calibri"/>
              </a:rPr>
              <a:t> by high-input and high-yield farming, started to show its environmental limitations and side effects. This period marked a </a:t>
            </a:r>
            <a:r>
              <a:rPr lang="en-US" sz="1700" b="1" dirty="0">
                <a:solidFill>
                  <a:schemeClr val="dk1"/>
                </a:solidFill>
                <a:latin typeface="Calibri"/>
                <a:ea typeface="Calibri"/>
                <a:cs typeface="Calibri"/>
                <a:sym typeface="Calibri"/>
              </a:rPr>
              <a:t>growing consciousness </a:t>
            </a:r>
            <a:r>
              <a:rPr lang="en-US" sz="1700" dirty="0">
                <a:solidFill>
                  <a:schemeClr val="dk1"/>
                </a:solidFill>
                <a:latin typeface="Calibri"/>
                <a:ea typeface="Calibri"/>
                <a:cs typeface="Calibri"/>
                <a:sym typeface="Calibri"/>
              </a:rPr>
              <a:t>about the need for more sustainable farming.</a:t>
            </a:r>
            <a:endParaRPr dirty="0"/>
          </a:p>
        </p:txBody>
      </p:sp>
      <p:sp>
        <p:nvSpPr>
          <p:cNvPr id="353" name="Google Shape;353;p13"/>
          <p:cNvSpPr/>
          <p:nvPr/>
        </p:nvSpPr>
        <p:spPr>
          <a:xfrm>
            <a:off x="472966" y="1916995"/>
            <a:ext cx="3924677"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The roots of Agroecology can be traced back to </a:t>
            </a:r>
            <a:r>
              <a:rPr lang="en-US" sz="1700" b="1">
                <a:solidFill>
                  <a:srgbClr val="75A949"/>
                </a:solidFill>
                <a:latin typeface="Calibri"/>
                <a:ea typeface="Calibri"/>
                <a:cs typeface="Calibri"/>
                <a:sym typeface="Calibri"/>
              </a:rPr>
              <a:t>early ecological studies </a:t>
            </a:r>
            <a:r>
              <a:rPr lang="en-US" sz="1700">
                <a:solidFill>
                  <a:srgbClr val="75A949"/>
                </a:solidFill>
                <a:latin typeface="Calibri"/>
                <a:ea typeface="Calibri"/>
                <a:cs typeface="Calibri"/>
                <a:sym typeface="Calibri"/>
              </a:rPr>
              <a:t>in agriculture. Scientists began to observe and understand the complex interactions within agricultural ecosystems, however, the term "Agroecology" wasn't widely used yet.</a:t>
            </a:r>
            <a:endParaRPr/>
          </a:p>
        </p:txBody>
      </p:sp>
      <p:sp>
        <p:nvSpPr>
          <p:cNvPr id="354" name="Google Shape;354;p13"/>
          <p:cNvSpPr/>
          <p:nvPr/>
        </p:nvSpPr>
        <p:spPr>
          <a:xfrm>
            <a:off x="472077" y="3992843"/>
            <a:ext cx="3924676" cy="1211922"/>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3DB0B9"/>
                </a:solidFill>
                <a:latin typeface="Calibri"/>
                <a:ea typeface="Calibri"/>
                <a:cs typeface="Calibri"/>
                <a:sym typeface="Calibri"/>
              </a:rPr>
              <a:t>The concept of Agroecology began to emerge more formally as a scientific discipline in Europe. It was during this time that researchers, influenced by environmental movements, started to advocate for </a:t>
            </a:r>
            <a:r>
              <a:rPr lang="en-US" sz="1700" b="1">
                <a:solidFill>
                  <a:srgbClr val="3DB0B9"/>
                </a:solidFill>
                <a:latin typeface="Calibri"/>
                <a:ea typeface="Calibri"/>
                <a:cs typeface="Calibri"/>
                <a:sym typeface="Calibri"/>
              </a:rPr>
              <a:t>agriculture that works in harmony with nature</a:t>
            </a:r>
            <a:r>
              <a:rPr lang="en-US" sz="1700">
                <a:solidFill>
                  <a:srgbClr val="3DB0B9"/>
                </a:solidFill>
                <a:latin typeface="Calibri"/>
                <a:ea typeface="Calibri"/>
                <a:cs typeface="Calibri"/>
                <a:sym typeface="Calibri"/>
              </a:rPr>
              <a:t>.</a:t>
            </a:r>
            <a:endParaRPr/>
          </a:p>
        </p:txBody>
      </p:sp>
      <p:sp>
        <p:nvSpPr>
          <p:cNvPr id="355" name="Google Shape;355;p13"/>
          <p:cNvSpPr txBox="1"/>
          <p:nvPr/>
        </p:nvSpPr>
        <p:spPr>
          <a:xfrm>
            <a:off x="598685" y="15059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en-US" sz="3600" b="1" dirty="0">
                <a:solidFill>
                  <a:srgbClr val="75A949"/>
                </a:solidFill>
                <a:latin typeface="Calibri"/>
                <a:ea typeface="Calibri"/>
                <a:cs typeface="Calibri"/>
                <a:sym typeface="Calibri"/>
              </a:rPr>
              <a:t>Agroecology’s Journey Through History</a:t>
            </a:r>
            <a:endParaRPr b="1" dirty="0"/>
          </a:p>
        </p:txBody>
      </p:sp>
      <p:sp>
        <p:nvSpPr>
          <p:cNvPr id="356" name="Google Shape;356;p13"/>
          <p:cNvSpPr txBox="1"/>
          <p:nvPr/>
        </p:nvSpPr>
        <p:spPr>
          <a:xfrm>
            <a:off x="4685958" y="2229828"/>
            <a:ext cx="11456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Early 20</a:t>
            </a:r>
            <a:r>
              <a:rPr lang="en-US" sz="1800" b="1" baseline="30000">
                <a:solidFill>
                  <a:srgbClr val="000000"/>
                </a:solidFill>
                <a:latin typeface="Calibri"/>
                <a:ea typeface="Calibri"/>
                <a:cs typeface="Calibri"/>
                <a:sym typeface="Calibri"/>
              </a:rPr>
              <a:t>th</a:t>
            </a:r>
            <a:r>
              <a:rPr lang="en-US" sz="1800" b="1">
                <a:solidFill>
                  <a:srgbClr val="000000"/>
                </a:solidFill>
                <a:latin typeface="Calibri"/>
                <a:ea typeface="Calibri"/>
                <a:cs typeface="Calibri"/>
                <a:sym typeface="Calibri"/>
              </a:rPr>
              <a:t> Century</a:t>
            </a:r>
            <a:endParaRPr/>
          </a:p>
        </p:txBody>
      </p:sp>
      <p:sp>
        <p:nvSpPr>
          <p:cNvPr id="357" name="Google Shape;357;p13"/>
          <p:cNvSpPr txBox="1"/>
          <p:nvPr/>
        </p:nvSpPr>
        <p:spPr>
          <a:xfrm>
            <a:off x="6175609" y="5298808"/>
            <a:ext cx="13917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1980s-1990s</a:t>
            </a:r>
            <a:endParaRPr/>
          </a:p>
        </p:txBody>
      </p:sp>
      <p:sp>
        <p:nvSpPr>
          <p:cNvPr id="358" name="Google Shape;358;p13"/>
          <p:cNvSpPr txBox="1"/>
          <p:nvPr/>
        </p:nvSpPr>
        <p:spPr>
          <a:xfrm>
            <a:off x="4598077" y="4203876"/>
            <a:ext cx="1526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1970s-1980s</a:t>
            </a:r>
            <a:endParaRPr/>
          </a:p>
        </p:txBody>
      </p:sp>
      <p:sp>
        <p:nvSpPr>
          <p:cNvPr id="359" name="Google Shape;359;p13"/>
          <p:cNvSpPr txBox="1"/>
          <p:nvPr/>
        </p:nvSpPr>
        <p:spPr>
          <a:xfrm>
            <a:off x="6237533" y="3195118"/>
            <a:ext cx="13150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Post-World War II</a:t>
            </a:r>
            <a:endParaRPr/>
          </a:p>
        </p:txBody>
      </p:sp>
      <p:sp>
        <p:nvSpPr>
          <p:cNvPr id="360" name="Google Shape;360;p13"/>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3"/>
          <p:cNvSpPr/>
          <p:nvPr/>
        </p:nvSpPr>
        <p:spPr>
          <a:xfrm>
            <a:off x="7818053" y="4842112"/>
            <a:ext cx="4006083" cy="1118913"/>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Agroecology started gaining </a:t>
            </a:r>
            <a:r>
              <a:rPr lang="en-US" sz="1700" b="1">
                <a:solidFill>
                  <a:srgbClr val="75A949"/>
                </a:solidFill>
                <a:latin typeface="Calibri"/>
                <a:ea typeface="Calibri"/>
                <a:cs typeface="Calibri"/>
                <a:sym typeface="Calibri"/>
              </a:rPr>
              <a:t>academic recognition.</a:t>
            </a:r>
            <a:r>
              <a:rPr lang="en-US" sz="1700">
                <a:solidFill>
                  <a:srgbClr val="75A949"/>
                </a:solidFill>
                <a:latin typeface="Calibri"/>
                <a:ea typeface="Calibri"/>
                <a:cs typeface="Calibri"/>
                <a:sym typeface="Calibri"/>
              </a:rPr>
              <a:t> Universities and research institutions began to include Agroecology in their curricula and research agendas, focusing on sustainable farming practices and the study of agroecosystems.</a:t>
            </a:r>
            <a:endParaRPr sz="1700">
              <a:solidFill>
                <a:srgbClr val="75A94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a:spLocks noGrp="1"/>
          </p:cNvSpPr>
          <p:nvPr>
            <p:ph type="body" idx="1"/>
          </p:nvPr>
        </p:nvSpPr>
        <p:spPr>
          <a:xfrm>
            <a:off x="798380" y="1504041"/>
            <a:ext cx="10900928"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The EU-DARE project aims to develop an extremely useful training course that addresses the needs of smallholders in European rural areas, specifically by:</a:t>
            </a:r>
            <a:endParaRPr/>
          </a:p>
          <a:p>
            <a:pPr marL="0" lvl="0" indent="0" algn="l" rtl="0">
              <a:lnSpc>
                <a:spcPct val="90000"/>
              </a:lnSpc>
              <a:spcBef>
                <a:spcPts val="600"/>
              </a:spcBef>
              <a:spcAft>
                <a:spcPts val="0"/>
              </a:spcAft>
              <a:buClr>
                <a:srgbClr val="000000"/>
              </a:buClr>
              <a:buSzPts val="800"/>
              <a:buNone/>
            </a:pPr>
            <a:endParaRPr sz="800"/>
          </a:p>
          <a:p>
            <a:pPr marL="457200" lvl="0" indent="-457200" algn="l" rtl="0">
              <a:lnSpc>
                <a:spcPct val="90000"/>
              </a:lnSpc>
              <a:spcBef>
                <a:spcPts val="600"/>
              </a:spcBef>
              <a:spcAft>
                <a:spcPts val="0"/>
              </a:spcAft>
              <a:buClr>
                <a:srgbClr val="000000"/>
              </a:buClr>
              <a:buSzPts val="2400"/>
              <a:buFont typeface="Calibri"/>
              <a:buAutoNum type="arabicPeriod"/>
            </a:pPr>
            <a:r>
              <a:rPr lang="en-US"/>
              <a:t>Explaining what agroecology is and what role it plays in combating climate change, increasing resilience, and increasing land productivity;</a:t>
            </a:r>
            <a:endParaRPr sz="800"/>
          </a:p>
          <a:p>
            <a:pPr marL="457200" lvl="0" indent="-457200" algn="l" rtl="0">
              <a:lnSpc>
                <a:spcPct val="90000"/>
              </a:lnSpc>
              <a:spcBef>
                <a:spcPts val="600"/>
              </a:spcBef>
              <a:spcAft>
                <a:spcPts val="0"/>
              </a:spcAft>
              <a:buClr>
                <a:srgbClr val="000000"/>
              </a:buClr>
              <a:buSzPts val="2400"/>
              <a:buFont typeface="Calibri"/>
              <a:buAutoNum type="arabicPeriod"/>
            </a:pPr>
            <a:r>
              <a:rPr lang="en-US"/>
              <a:t>Illustrating the value of using smallholder farmers as a container for improvements in agricultural performance </a:t>
            </a:r>
            <a:endParaRPr/>
          </a:p>
          <a:p>
            <a:pPr marL="457200" lvl="0" indent="-457200" algn="l" rtl="0">
              <a:lnSpc>
                <a:spcPct val="90000"/>
              </a:lnSpc>
              <a:spcBef>
                <a:spcPts val="600"/>
              </a:spcBef>
              <a:spcAft>
                <a:spcPts val="0"/>
              </a:spcAft>
              <a:buClr>
                <a:srgbClr val="000000"/>
              </a:buClr>
              <a:buSzPts val="2400"/>
              <a:buFont typeface="Calibri"/>
              <a:buAutoNum type="arabicPeriod"/>
            </a:pPr>
            <a:r>
              <a:rPr lang="en-US"/>
              <a:t>Motivating educators with practical guidance on how to introduce ‘Sustainable and regenerative farming systems’ education into their organisations.</a:t>
            </a:r>
            <a:endParaRPr/>
          </a:p>
          <a:p>
            <a:pPr marL="0" lvl="0" indent="0" algn="l" rtl="0">
              <a:lnSpc>
                <a:spcPct val="90000"/>
              </a:lnSpc>
              <a:spcBef>
                <a:spcPts val="600"/>
              </a:spcBef>
              <a:spcAft>
                <a:spcPts val="0"/>
              </a:spcAft>
              <a:buClr>
                <a:srgbClr val="000000"/>
              </a:buClr>
              <a:buSzPts val="900"/>
              <a:buNone/>
            </a:pPr>
            <a:endParaRPr sz="900"/>
          </a:p>
          <a:p>
            <a:pPr marL="0" lvl="0" indent="0" algn="ctr" rtl="0">
              <a:lnSpc>
                <a:spcPct val="90000"/>
              </a:lnSpc>
              <a:spcBef>
                <a:spcPts val="600"/>
              </a:spcBef>
              <a:spcAft>
                <a:spcPts val="0"/>
              </a:spcAft>
              <a:buClr>
                <a:srgbClr val="75A949"/>
              </a:buClr>
              <a:buSzPts val="2400"/>
              <a:buNone/>
            </a:pPr>
            <a:r>
              <a:rPr lang="en-US" b="1">
                <a:solidFill>
                  <a:srgbClr val="75A949"/>
                </a:solidFill>
              </a:rPr>
              <a:t>Before we start though we would like you to </a:t>
            </a:r>
            <a:r>
              <a:rPr lang="en-US" b="1" u="sng">
                <a:solidFill>
                  <a:srgbClr val="75A949"/>
                </a:solidFill>
              </a:rPr>
              <a:t>REFLECT</a:t>
            </a:r>
            <a:r>
              <a:rPr lang="en-US" b="1">
                <a:solidFill>
                  <a:srgbClr val="75A949"/>
                </a:solidFill>
              </a:rPr>
              <a:t> on all that you currently know and understand AGROECOLOGY to be?!</a:t>
            </a:r>
            <a:endParaRPr b="1">
              <a:solidFill>
                <a:srgbClr val="75A949"/>
              </a:solidFill>
            </a:endParaRPr>
          </a:p>
        </p:txBody>
      </p:sp>
      <p:sp>
        <p:nvSpPr>
          <p:cNvPr id="216" name="Google Shape;216;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endParaRPr/>
          </a:p>
          <a:p>
            <a:pPr marL="0" lvl="0" indent="0" algn="l" rtl="0">
              <a:lnSpc>
                <a:spcPct val="90000"/>
              </a:lnSpc>
              <a:spcBef>
                <a:spcPts val="1000"/>
              </a:spcBef>
              <a:spcAft>
                <a:spcPts val="0"/>
              </a:spcAft>
              <a:buClr>
                <a:srgbClr val="8DC641"/>
              </a:buClr>
              <a:buSzPts val="3600"/>
              <a:buNone/>
            </a:pPr>
            <a:endParaRPr/>
          </a:p>
        </p:txBody>
      </p:sp>
      <p:grpSp>
        <p:nvGrpSpPr>
          <p:cNvPr id="217" name="Google Shape;217;p3"/>
          <p:cNvGrpSpPr/>
          <p:nvPr/>
        </p:nvGrpSpPr>
        <p:grpSpPr>
          <a:xfrm rot="3730759">
            <a:off x="10590024" y="380632"/>
            <a:ext cx="949887" cy="1163493"/>
            <a:chOff x="7602444" y="4967675"/>
            <a:chExt cx="483620" cy="592374"/>
          </a:xfrm>
        </p:grpSpPr>
        <p:grpSp>
          <p:nvGrpSpPr>
            <p:cNvPr id="218" name="Google Shape;218;p3"/>
            <p:cNvGrpSpPr/>
            <p:nvPr/>
          </p:nvGrpSpPr>
          <p:grpSpPr>
            <a:xfrm>
              <a:off x="7618661" y="4967675"/>
              <a:ext cx="467403" cy="507609"/>
              <a:chOff x="2251964" y="3590497"/>
              <a:chExt cx="467403" cy="507609"/>
            </a:xfrm>
          </p:grpSpPr>
          <p:sp>
            <p:nvSpPr>
              <p:cNvPr id="219" name="Google Shape;219;p3"/>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3"/>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3"/>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2" name="Google Shape;222;p3"/>
            <p:cNvGrpSpPr/>
            <p:nvPr/>
          </p:nvGrpSpPr>
          <p:grpSpPr>
            <a:xfrm>
              <a:off x="7602444" y="4993761"/>
              <a:ext cx="421973" cy="566288"/>
              <a:chOff x="2235747" y="3616583"/>
              <a:chExt cx="421973" cy="566288"/>
            </a:xfrm>
          </p:grpSpPr>
          <p:sp>
            <p:nvSpPr>
              <p:cNvPr id="223" name="Google Shape;223;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4"/>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4"/>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4"/>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4"/>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4"/>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4"/>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4"/>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4"/>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4"/>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6" name="Google Shape;376;p14"/>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spcBef>
                <a:spcPts val="0"/>
              </a:spcBef>
              <a:spcAft>
                <a:spcPts val="0"/>
              </a:spcAft>
              <a:buNone/>
            </a:pPr>
            <a:r>
              <a:rPr lang="en-US" sz="4000" b="1">
                <a:solidFill>
                  <a:schemeClr val="dk2"/>
                </a:solidFill>
                <a:latin typeface="Lato Black"/>
                <a:ea typeface="Lato Black"/>
                <a:cs typeface="Lato Black"/>
                <a:sym typeface="Lato Black"/>
              </a:rPr>
              <a:t>Ecology</a:t>
            </a:r>
            <a:endParaRPr sz="4000" b="1">
              <a:solidFill>
                <a:schemeClr val="dk2"/>
              </a:solidFill>
              <a:latin typeface="Lato Black"/>
              <a:ea typeface="Lato Black"/>
              <a:cs typeface="Lato Black"/>
              <a:sym typeface="Lato Black"/>
            </a:endParaRPr>
          </a:p>
        </p:txBody>
      </p:sp>
      <p:sp>
        <p:nvSpPr>
          <p:cNvPr id="377" name="Google Shape;377;p14"/>
          <p:cNvSpPr/>
          <p:nvPr/>
        </p:nvSpPr>
        <p:spPr>
          <a:xfrm>
            <a:off x="7818054" y="2600665"/>
            <a:ext cx="4006083"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Agroecology has become a significant part of the European agricultural landscape. It's seen as </a:t>
            </a:r>
            <a:r>
              <a:rPr lang="en-US" sz="1700" b="1">
                <a:solidFill>
                  <a:schemeClr val="dk1"/>
                </a:solidFill>
                <a:latin typeface="Calibri"/>
                <a:ea typeface="Calibri"/>
                <a:cs typeface="Calibri"/>
                <a:sym typeface="Calibri"/>
              </a:rPr>
              <a:t>a key solution to sustainable food production,</a:t>
            </a:r>
            <a:r>
              <a:rPr lang="en-US" sz="1700">
                <a:solidFill>
                  <a:schemeClr val="dk1"/>
                </a:solidFill>
                <a:latin typeface="Calibri"/>
                <a:ea typeface="Calibri"/>
                <a:cs typeface="Calibri"/>
                <a:sym typeface="Calibri"/>
              </a:rPr>
              <a:t> addressing challenges like climate change, biodiversity loss, and rural depopulation.</a:t>
            </a:r>
            <a:endParaRPr/>
          </a:p>
        </p:txBody>
      </p:sp>
      <p:sp>
        <p:nvSpPr>
          <p:cNvPr id="378" name="Google Shape;378;p14"/>
          <p:cNvSpPr/>
          <p:nvPr/>
        </p:nvSpPr>
        <p:spPr>
          <a:xfrm>
            <a:off x="471201" y="1806373"/>
            <a:ext cx="3924677"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Agroecology began to become recognised not just as a scientific discipline but also as a movement and practice. This period saw the </a:t>
            </a:r>
            <a:r>
              <a:rPr lang="en-US" sz="1700" b="1">
                <a:solidFill>
                  <a:srgbClr val="75A949"/>
                </a:solidFill>
                <a:latin typeface="Calibri"/>
                <a:ea typeface="Calibri"/>
                <a:cs typeface="Calibri"/>
                <a:sym typeface="Calibri"/>
              </a:rPr>
              <a:t>integration of agroecological principles into European agricultural policies (CAP)</a:t>
            </a:r>
            <a:r>
              <a:rPr lang="en-US" sz="1700">
                <a:solidFill>
                  <a:srgbClr val="75A949"/>
                </a:solidFill>
                <a:latin typeface="Calibri"/>
                <a:ea typeface="Calibri"/>
                <a:cs typeface="Calibri"/>
                <a:sym typeface="Calibri"/>
              </a:rPr>
              <a:t> and practices.</a:t>
            </a:r>
            <a:endParaRPr/>
          </a:p>
        </p:txBody>
      </p:sp>
      <p:sp>
        <p:nvSpPr>
          <p:cNvPr id="379" name="Google Shape;379;p14"/>
          <p:cNvSpPr/>
          <p:nvPr/>
        </p:nvSpPr>
        <p:spPr>
          <a:xfrm>
            <a:off x="472077" y="3992843"/>
            <a:ext cx="3924676" cy="1211922"/>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3DB0B9"/>
                </a:solidFill>
                <a:latin typeface="Calibri"/>
                <a:ea typeface="Calibri"/>
                <a:cs typeface="Calibri"/>
                <a:sym typeface="Calibri"/>
              </a:rPr>
              <a:t>Ongoing research and innovation in Agroecology are focused on further enhancing its efficacy and adaptability to different European regions. With increasing awareness of environmental issues and food sustainability, it should continue to receive strong policy and societal support, poised for further growth in the European agricultural sector.</a:t>
            </a:r>
            <a:endParaRPr/>
          </a:p>
        </p:txBody>
      </p:sp>
      <p:sp>
        <p:nvSpPr>
          <p:cNvPr id="380" name="Google Shape;380;p14"/>
          <p:cNvSpPr txBox="1"/>
          <p:nvPr/>
        </p:nvSpPr>
        <p:spPr>
          <a:xfrm>
            <a:off x="598685" y="15059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en-US" sz="3600" b="1" dirty="0">
                <a:solidFill>
                  <a:srgbClr val="75A949"/>
                </a:solidFill>
                <a:latin typeface="Calibri"/>
                <a:ea typeface="Calibri"/>
                <a:cs typeface="Calibri"/>
                <a:sym typeface="Calibri"/>
              </a:rPr>
              <a:t>Agroecology’s Journey Through History…continued</a:t>
            </a:r>
            <a:endParaRPr b="1" dirty="0"/>
          </a:p>
        </p:txBody>
      </p:sp>
      <p:sp>
        <p:nvSpPr>
          <p:cNvPr id="381" name="Google Shape;381;p14"/>
          <p:cNvSpPr txBox="1"/>
          <p:nvPr/>
        </p:nvSpPr>
        <p:spPr>
          <a:xfrm>
            <a:off x="4729655" y="2192834"/>
            <a:ext cx="11456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Early 21</a:t>
            </a:r>
            <a:r>
              <a:rPr lang="en-US" sz="1800" b="1" baseline="30000">
                <a:solidFill>
                  <a:srgbClr val="000000"/>
                </a:solidFill>
                <a:latin typeface="Calibri"/>
                <a:ea typeface="Calibri"/>
                <a:cs typeface="Calibri"/>
                <a:sym typeface="Calibri"/>
              </a:rPr>
              <a:t>st</a:t>
            </a:r>
            <a:r>
              <a:rPr lang="en-US" sz="1800" b="1">
                <a:solidFill>
                  <a:srgbClr val="000000"/>
                </a:solidFill>
                <a:latin typeface="Calibri"/>
                <a:ea typeface="Calibri"/>
                <a:cs typeface="Calibri"/>
                <a:sym typeface="Calibri"/>
              </a:rPr>
              <a:t>  Century</a:t>
            </a:r>
            <a:endParaRPr/>
          </a:p>
        </p:txBody>
      </p:sp>
      <p:sp>
        <p:nvSpPr>
          <p:cNvPr id="382" name="Google Shape;382;p14"/>
          <p:cNvSpPr txBox="1"/>
          <p:nvPr/>
        </p:nvSpPr>
        <p:spPr>
          <a:xfrm>
            <a:off x="4524837" y="4086106"/>
            <a:ext cx="149792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Future Outlook</a:t>
            </a:r>
            <a:endParaRPr/>
          </a:p>
        </p:txBody>
      </p:sp>
      <p:sp>
        <p:nvSpPr>
          <p:cNvPr id="383" name="Google Shape;383;p14"/>
          <p:cNvSpPr txBox="1"/>
          <p:nvPr/>
        </p:nvSpPr>
        <p:spPr>
          <a:xfrm>
            <a:off x="6231512" y="3160901"/>
            <a:ext cx="13150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Present Day</a:t>
            </a:r>
            <a:endParaRPr/>
          </a:p>
        </p:txBody>
      </p:sp>
      <p:sp>
        <p:nvSpPr>
          <p:cNvPr id="384" name="Google Shape;384;p14"/>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rmers collecting vegetables">
            <a:extLst>
              <a:ext uri="{FF2B5EF4-FFF2-40B4-BE49-F238E27FC236}">
                <a16:creationId xmlns:a16="http://schemas.microsoft.com/office/drawing/2014/main" id="{798C73FC-D898-8763-41E8-F22786C9D6CB}"/>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a:fillRect/>
          </a:stretch>
        </p:blipFill>
        <p:spPr>
          <a:xfrm>
            <a:off x="8912202" y="1246695"/>
            <a:ext cx="2444127" cy="4336988"/>
          </a:xfrm>
        </p:spPr>
      </p:pic>
      <p:sp>
        <p:nvSpPr>
          <p:cNvPr id="3" name="Text Placeholder 2">
            <a:extLst>
              <a:ext uri="{FF2B5EF4-FFF2-40B4-BE49-F238E27FC236}">
                <a16:creationId xmlns:a16="http://schemas.microsoft.com/office/drawing/2014/main" id="{C9261FA6-A09B-150E-CD9B-A121F101899C}"/>
              </a:ext>
            </a:extLst>
          </p:cNvPr>
          <p:cNvSpPr>
            <a:spLocks noGrp="1"/>
          </p:cNvSpPr>
          <p:nvPr>
            <p:ph type="body" idx="1"/>
          </p:nvPr>
        </p:nvSpPr>
        <p:spPr>
          <a:xfrm>
            <a:off x="975348" y="1398171"/>
            <a:ext cx="7936854" cy="3291086"/>
          </a:xfrm>
        </p:spPr>
        <p:txBody>
          <a:bodyPr/>
          <a:lstStyle/>
          <a:p>
            <a:pPr marL="0" indent="0"/>
            <a:r>
              <a:rPr lang="en-US" b="1" dirty="0"/>
              <a:t>Agroecological Transition: </a:t>
            </a:r>
            <a:r>
              <a:rPr lang="en-US" dirty="0"/>
              <a:t>Many European countries are experiencing a shift towards more agroecological farming systems, </a:t>
            </a:r>
            <a:r>
              <a:rPr lang="en-US" dirty="0" err="1"/>
              <a:t>characterised</a:t>
            </a:r>
            <a:r>
              <a:rPr lang="en-US" dirty="0"/>
              <a:t> by diverse cropping patterns, agroforestry, and integrated pest management.</a:t>
            </a:r>
          </a:p>
          <a:p>
            <a:pPr marL="0" indent="0"/>
            <a:r>
              <a:rPr lang="en-US" b="1" dirty="0"/>
              <a:t>Policy Integration: </a:t>
            </a:r>
            <a:r>
              <a:rPr lang="en-US" dirty="0"/>
              <a:t>Efforts are underway to mainstream agroecology into national agricultural policies and strategies, reflecting a growing recognition of its role in addressing climate change, biodiversity loss, and food security.</a:t>
            </a:r>
          </a:p>
          <a:p>
            <a:pPr marL="0" indent="0"/>
            <a:r>
              <a:rPr lang="en-US" b="1" dirty="0"/>
              <a:t>Knowledge Sharing: </a:t>
            </a:r>
            <a:r>
              <a:rPr lang="en-US" dirty="0"/>
              <a:t>Platforms for knowledge exchange and collaboration, such as farmer networks, agroecology hubs, and research partnerships, are facilitating the adoption and growth of agroecological practices across Europe.</a:t>
            </a:r>
            <a:endParaRPr lang="en-IE" dirty="0"/>
          </a:p>
        </p:txBody>
      </p:sp>
      <p:sp>
        <p:nvSpPr>
          <p:cNvPr id="4" name="Text Placeholder 3">
            <a:extLst>
              <a:ext uri="{FF2B5EF4-FFF2-40B4-BE49-F238E27FC236}">
                <a16:creationId xmlns:a16="http://schemas.microsoft.com/office/drawing/2014/main" id="{28064745-7654-C858-773D-738EF271782A}"/>
              </a:ext>
            </a:extLst>
          </p:cNvPr>
          <p:cNvSpPr>
            <a:spLocks noGrp="1"/>
          </p:cNvSpPr>
          <p:nvPr>
            <p:ph type="body" idx="3"/>
          </p:nvPr>
        </p:nvSpPr>
        <p:spPr>
          <a:xfrm>
            <a:off x="702321" y="628088"/>
            <a:ext cx="6717654" cy="992652"/>
          </a:xfrm>
        </p:spPr>
        <p:txBody>
          <a:bodyPr/>
          <a:lstStyle/>
          <a:p>
            <a:r>
              <a:rPr lang="en-IE" b="1" dirty="0"/>
              <a:t>Current Trends &amp; Challenges</a:t>
            </a:r>
          </a:p>
          <a:p>
            <a:endParaRPr lang="en-IE" b="1" dirty="0"/>
          </a:p>
        </p:txBody>
      </p:sp>
    </p:spTree>
    <p:extLst>
      <p:ext uri="{BB962C8B-B14F-4D97-AF65-F5344CB8AC3E}">
        <p14:creationId xmlns:p14="http://schemas.microsoft.com/office/powerpoint/2010/main" val="128933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9"/>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Benefits of Agroecology</a:t>
            </a:r>
            <a:endParaRPr/>
          </a:p>
        </p:txBody>
      </p:sp>
      <p:sp>
        <p:nvSpPr>
          <p:cNvPr id="436" name="Google Shape;436;p19"/>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03</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0"/>
          <p:cNvSpPr/>
          <p:nvPr/>
        </p:nvSpPr>
        <p:spPr>
          <a:xfrm>
            <a:off x="6524161" y="2236934"/>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0"/>
          <p:cNvSpPr/>
          <p:nvPr/>
        </p:nvSpPr>
        <p:spPr>
          <a:xfrm>
            <a:off x="6293764" y="2849791"/>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0"/>
          <p:cNvSpPr/>
          <p:nvPr/>
        </p:nvSpPr>
        <p:spPr>
          <a:xfrm>
            <a:off x="3957534" y="1204754"/>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20"/>
          <p:cNvSpPr/>
          <p:nvPr/>
        </p:nvSpPr>
        <p:spPr>
          <a:xfrm>
            <a:off x="4395289" y="1386768"/>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20"/>
          <p:cNvSpPr/>
          <p:nvPr/>
        </p:nvSpPr>
        <p:spPr>
          <a:xfrm>
            <a:off x="4091164" y="4075505"/>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0"/>
          <p:cNvSpPr/>
          <p:nvPr/>
        </p:nvSpPr>
        <p:spPr>
          <a:xfrm>
            <a:off x="3757088" y="3234555"/>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47" name="Google Shape;447;p20"/>
          <p:cNvGrpSpPr/>
          <p:nvPr/>
        </p:nvGrpSpPr>
        <p:grpSpPr>
          <a:xfrm>
            <a:off x="4459800" y="4462573"/>
            <a:ext cx="820214" cy="827127"/>
            <a:chOff x="6256100" y="4406950"/>
            <a:chExt cx="820214" cy="827127"/>
          </a:xfrm>
        </p:grpSpPr>
        <p:sp>
          <p:nvSpPr>
            <p:cNvPr id="448" name="Google Shape;448;p20"/>
            <p:cNvSpPr/>
            <p:nvPr/>
          </p:nvSpPr>
          <p:spPr>
            <a:xfrm>
              <a:off x="6256100" y="4406950"/>
              <a:ext cx="820214" cy="827127"/>
            </a:xfrm>
            <a:custGeom>
              <a:avLst/>
              <a:gdLst/>
              <a:ahLst/>
              <a:cxnLst/>
              <a:rect l="l" t="t" r="r" b="b"/>
              <a:pathLst>
                <a:path w="1572" h="1581" extrusionOk="0">
                  <a:moveTo>
                    <a:pt x="1347" y="234"/>
                  </a:moveTo>
                  <a:lnTo>
                    <a:pt x="1347" y="234"/>
                  </a:lnTo>
                  <a:cubicBezTo>
                    <a:pt x="1194" y="90"/>
                    <a:pt x="996" y="0"/>
                    <a:pt x="790" y="0"/>
                  </a:cubicBezTo>
                  <a:cubicBezTo>
                    <a:pt x="574" y="0"/>
                    <a:pt x="377" y="90"/>
                    <a:pt x="233" y="234"/>
                  </a:cubicBezTo>
                  <a:cubicBezTo>
                    <a:pt x="81" y="386"/>
                    <a:pt x="0" y="584"/>
                    <a:pt x="0" y="790"/>
                  </a:cubicBezTo>
                  <a:cubicBezTo>
                    <a:pt x="0" y="1006"/>
                    <a:pt x="81" y="1203"/>
                    <a:pt x="233" y="1347"/>
                  </a:cubicBezTo>
                  <a:cubicBezTo>
                    <a:pt x="377" y="1500"/>
                    <a:pt x="565" y="1580"/>
                    <a:pt x="781" y="1580"/>
                  </a:cubicBezTo>
                  <a:cubicBezTo>
                    <a:pt x="781" y="1580"/>
                    <a:pt x="781" y="1580"/>
                    <a:pt x="790" y="1580"/>
                  </a:cubicBezTo>
                  <a:lnTo>
                    <a:pt x="790" y="1580"/>
                  </a:lnTo>
                  <a:lnTo>
                    <a:pt x="790" y="1580"/>
                  </a:lnTo>
                  <a:cubicBezTo>
                    <a:pt x="996" y="1580"/>
                    <a:pt x="1194" y="1500"/>
                    <a:pt x="1347" y="1347"/>
                  </a:cubicBezTo>
                  <a:cubicBezTo>
                    <a:pt x="1490" y="1203"/>
                    <a:pt x="1571" y="1006"/>
                    <a:pt x="1571" y="790"/>
                  </a:cubicBezTo>
                  <a:cubicBezTo>
                    <a:pt x="1571" y="584"/>
                    <a:pt x="1490" y="386"/>
                    <a:pt x="1347" y="234"/>
                  </a:cubicBezTo>
                  <a:close/>
                  <a:moveTo>
                    <a:pt x="332" y="1284"/>
                  </a:moveTo>
                  <a:lnTo>
                    <a:pt x="332" y="1284"/>
                  </a:lnTo>
                  <a:lnTo>
                    <a:pt x="332" y="1284"/>
                  </a:lnTo>
                  <a:cubicBezTo>
                    <a:pt x="332" y="1275"/>
                    <a:pt x="332" y="1275"/>
                    <a:pt x="332" y="1275"/>
                  </a:cubicBezTo>
                  <a:cubicBezTo>
                    <a:pt x="431" y="1185"/>
                    <a:pt x="601" y="1131"/>
                    <a:pt x="781" y="1131"/>
                  </a:cubicBezTo>
                  <a:cubicBezTo>
                    <a:pt x="960" y="1131"/>
                    <a:pt x="1131" y="1185"/>
                    <a:pt x="1239" y="1284"/>
                  </a:cubicBezTo>
                  <a:lnTo>
                    <a:pt x="1239" y="1284"/>
                  </a:lnTo>
                  <a:lnTo>
                    <a:pt x="1239" y="1293"/>
                  </a:lnTo>
                  <a:cubicBezTo>
                    <a:pt x="1113" y="1410"/>
                    <a:pt x="952" y="1473"/>
                    <a:pt x="790" y="1473"/>
                  </a:cubicBezTo>
                  <a:cubicBezTo>
                    <a:pt x="781" y="1473"/>
                    <a:pt x="772" y="1473"/>
                    <a:pt x="772" y="1473"/>
                  </a:cubicBezTo>
                  <a:cubicBezTo>
                    <a:pt x="601" y="1473"/>
                    <a:pt x="449" y="1401"/>
                    <a:pt x="332" y="1284"/>
                  </a:cubicBezTo>
                  <a:close/>
                  <a:moveTo>
                    <a:pt x="1320" y="1221"/>
                  </a:moveTo>
                  <a:lnTo>
                    <a:pt x="1320" y="1221"/>
                  </a:lnTo>
                  <a:cubicBezTo>
                    <a:pt x="1311" y="1212"/>
                    <a:pt x="1311" y="1212"/>
                    <a:pt x="1302" y="1203"/>
                  </a:cubicBezTo>
                  <a:cubicBezTo>
                    <a:pt x="1248" y="1149"/>
                    <a:pt x="1167" y="1104"/>
                    <a:pt x="1077" y="1078"/>
                  </a:cubicBezTo>
                  <a:cubicBezTo>
                    <a:pt x="987" y="1042"/>
                    <a:pt x="880" y="1024"/>
                    <a:pt x="781" y="1024"/>
                  </a:cubicBezTo>
                  <a:cubicBezTo>
                    <a:pt x="574" y="1024"/>
                    <a:pt x="386" y="1086"/>
                    <a:pt x="260" y="1194"/>
                  </a:cubicBezTo>
                  <a:cubicBezTo>
                    <a:pt x="260" y="1203"/>
                    <a:pt x="251" y="1203"/>
                    <a:pt x="251" y="1212"/>
                  </a:cubicBezTo>
                  <a:cubicBezTo>
                    <a:pt x="153" y="1095"/>
                    <a:pt x="99" y="943"/>
                    <a:pt x="99" y="790"/>
                  </a:cubicBezTo>
                  <a:cubicBezTo>
                    <a:pt x="99" y="611"/>
                    <a:pt x="170" y="440"/>
                    <a:pt x="305" y="305"/>
                  </a:cubicBezTo>
                  <a:cubicBezTo>
                    <a:pt x="431" y="180"/>
                    <a:pt x="601" y="108"/>
                    <a:pt x="790" y="108"/>
                  </a:cubicBezTo>
                  <a:cubicBezTo>
                    <a:pt x="969" y="108"/>
                    <a:pt x="1140" y="180"/>
                    <a:pt x="1266" y="305"/>
                  </a:cubicBezTo>
                  <a:cubicBezTo>
                    <a:pt x="1400" y="440"/>
                    <a:pt x="1472" y="611"/>
                    <a:pt x="1472" y="790"/>
                  </a:cubicBezTo>
                  <a:cubicBezTo>
                    <a:pt x="1472" y="952"/>
                    <a:pt x="1418" y="1095"/>
                    <a:pt x="1320" y="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20"/>
            <p:cNvSpPr/>
            <p:nvPr/>
          </p:nvSpPr>
          <p:spPr>
            <a:xfrm>
              <a:off x="6449634" y="4496805"/>
              <a:ext cx="426234" cy="426234"/>
            </a:xfrm>
            <a:custGeom>
              <a:avLst/>
              <a:gdLst/>
              <a:ahLst/>
              <a:cxnLst/>
              <a:rect l="l" t="t" r="r" b="b"/>
              <a:pathLst>
                <a:path w="818" h="818" extrusionOk="0">
                  <a:moveTo>
                    <a:pt x="413" y="0"/>
                  </a:moveTo>
                  <a:lnTo>
                    <a:pt x="413" y="0"/>
                  </a:lnTo>
                  <a:cubicBezTo>
                    <a:pt x="188" y="0"/>
                    <a:pt x="0" y="179"/>
                    <a:pt x="0" y="404"/>
                  </a:cubicBezTo>
                  <a:cubicBezTo>
                    <a:pt x="0" y="628"/>
                    <a:pt x="188" y="817"/>
                    <a:pt x="413" y="817"/>
                  </a:cubicBezTo>
                  <a:cubicBezTo>
                    <a:pt x="637" y="817"/>
                    <a:pt x="817" y="628"/>
                    <a:pt x="817" y="404"/>
                  </a:cubicBezTo>
                  <a:cubicBezTo>
                    <a:pt x="817" y="179"/>
                    <a:pt x="637" y="0"/>
                    <a:pt x="413" y="0"/>
                  </a:cubicBezTo>
                  <a:close/>
                  <a:moveTo>
                    <a:pt x="413" y="709"/>
                  </a:moveTo>
                  <a:lnTo>
                    <a:pt x="413" y="709"/>
                  </a:lnTo>
                  <a:cubicBezTo>
                    <a:pt x="242" y="709"/>
                    <a:pt x="108" y="574"/>
                    <a:pt x="108" y="404"/>
                  </a:cubicBezTo>
                  <a:cubicBezTo>
                    <a:pt x="108" y="242"/>
                    <a:pt x="242" y="108"/>
                    <a:pt x="413" y="108"/>
                  </a:cubicBezTo>
                  <a:cubicBezTo>
                    <a:pt x="575" y="108"/>
                    <a:pt x="709" y="242"/>
                    <a:pt x="709" y="404"/>
                  </a:cubicBezTo>
                  <a:cubicBezTo>
                    <a:pt x="709" y="574"/>
                    <a:pt x="575" y="709"/>
                    <a:pt x="413" y="7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0" name="Google Shape;450;p20"/>
          <p:cNvGrpSpPr/>
          <p:nvPr/>
        </p:nvGrpSpPr>
        <p:grpSpPr>
          <a:xfrm>
            <a:off x="4517399" y="1421328"/>
            <a:ext cx="1108213" cy="942326"/>
            <a:chOff x="6313699" y="1365705"/>
            <a:chExt cx="1108213" cy="942326"/>
          </a:xfrm>
        </p:grpSpPr>
        <p:sp>
          <p:nvSpPr>
            <p:cNvPr id="451" name="Google Shape;451;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20"/>
            <p:cNvSpPr/>
            <p:nvPr/>
          </p:nvSpPr>
          <p:spPr>
            <a:xfrm>
              <a:off x="6313699" y="1467080"/>
              <a:ext cx="840951" cy="840951"/>
            </a:xfrm>
            <a:custGeom>
              <a:avLst/>
              <a:gdLst/>
              <a:ahLst/>
              <a:cxnLst/>
              <a:rect l="l" t="t" r="r" b="b"/>
              <a:pathLst>
                <a:path w="1609" h="1608" extrusionOk="0">
                  <a:moveTo>
                    <a:pt x="800" y="1607"/>
                  </a:moveTo>
                  <a:lnTo>
                    <a:pt x="800" y="1607"/>
                  </a:lnTo>
                  <a:cubicBezTo>
                    <a:pt x="593" y="1607"/>
                    <a:pt x="387" y="1527"/>
                    <a:pt x="234" y="1374"/>
                  </a:cubicBezTo>
                  <a:cubicBezTo>
                    <a:pt x="81" y="1221"/>
                    <a:pt x="0" y="1024"/>
                    <a:pt x="0" y="808"/>
                  </a:cubicBezTo>
                  <a:cubicBezTo>
                    <a:pt x="0" y="593"/>
                    <a:pt x="81" y="386"/>
                    <a:pt x="234" y="243"/>
                  </a:cubicBezTo>
                  <a:cubicBezTo>
                    <a:pt x="387" y="90"/>
                    <a:pt x="593" y="0"/>
                    <a:pt x="800" y="0"/>
                  </a:cubicBezTo>
                  <a:cubicBezTo>
                    <a:pt x="1015" y="0"/>
                    <a:pt x="1221" y="90"/>
                    <a:pt x="1374" y="243"/>
                  </a:cubicBezTo>
                  <a:cubicBezTo>
                    <a:pt x="1527" y="386"/>
                    <a:pt x="1608" y="593"/>
                    <a:pt x="1608" y="808"/>
                  </a:cubicBezTo>
                  <a:cubicBezTo>
                    <a:pt x="1608" y="1024"/>
                    <a:pt x="1527" y="1221"/>
                    <a:pt x="1374" y="1374"/>
                  </a:cubicBezTo>
                  <a:cubicBezTo>
                    <a:pt x="1221" y="1527"/>
                    <a:pt x="1015" y="1607"/>
                    <a:pt x="800" y="1607"/>
                  </a:cubicBezTo>
                  <a:close/>
                  <a:moveTo>
                    <a:pt x="800" y="108"/>
                  </a:moveTo>
                  <a:lnTo>
                    <a:pt x="800" y="108"/>
                  </a:lnTo>
                  <a:cubicBezTo>
                    <a:pt x="620" y="108"/>
                    <a:pt x="441" y="180"/>
                    <a:pt x="306" y="315"/>
                  </a:cubicBezTo>
                  <a:cubicBezTo>
                    <a:pt x="180" y="449"/>
                    <a:pt x="108" y="620"/>
                    <a:pt x="108" y="808"/>
                  </a:cubicBezTo>
                  <a:cubicBezTo>
                    <a:pt x="108" y="997"/>
                    <a:pt x="180" y="1167"/>
                    <a:pt x="306" y="1302"/>
                  </a:cubicBezTo>
                  <a:cubicBezTo>
                    <a:pt x="441" y="1437"/>
                    <a:pt x="620" y="1508"/>
                    <a:pt x="800" y="1508"/>
                  </a:cubicBezTo>
                  <a:cubicBezTo>
                    <a:pt x="988" y="1508"/>
                    <a:pt x="1168" y="1437"/>
                    <a:pt x="1293" y="1302"/>
                  </a:cubicBezTo>
                  <a:cubicBezTo>
                    <a:pt x="1428" y="1167"/>
                    <a:pt x="1500" y="997"/>
                    <a:pt x="1500" y="808"/>
                  </a:cubicBezTo>
                  <a:cubicBezTo>
                    <a:pt x="1500" y="620"/>
                    <a:pt x="1428" y="449"/>
                    <a:pt x="1293" y="315"/>
                  </a:cubicBezTo>
                  <a:cubicBezTo>
                    <a:pt x="1168" y="180"/>
                    <a:pt x="988" y="108"/>
                    <a:pt x="800" y="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0"/>
            <p:cNvSpPr/>
            <p:nvPr/>
          </p:nvSpPr>
          <p:spPr>
            <a:xfrm>
              <a:off x="6468066" y="1628358"/>
              <a:ext cx="520698" cy="440060"/>
            </a:xfrm>
            <a:custGeom>
              <a:avLst/>
              <a:gdLst/>
              <a:ahLst/>
              <a:cxnLst/>
              <a:rect l="l" t="t" r="r" b="b"/>
              <a:pathLst>
                <a:path w="997" h="844" extrusionOk="0">
                  <a:moveTo>
                    <a:pt x="978" y="80"/>
                  </a:moveTo>
                  <a:lnTo>
                    <a:pt x="978" y="80"/>
                  </a:lnTo>
                  <a:cubicBezTo>
                    <a:pt x="377" y="826"/>
                    <a:pt x="377" y="826"/>
                    <a:pt x="377" y="826"/>
                  </a:cubicBezTo>
                  <a:lnTo>
                    <a:pt x="377" y="826"/>
                  </a:lnTo>
                  <a:lnTo>
                    <a:pt x="377" y="834"/>
                  </a:lnTo>
                  <a:lnTo>
                    <a:pt x="377" y="834"/>
                  </a:lnTo>
                  <a:cubicBezTo>
                    <a:pt x="368" y="834"/>
                    <a:pt x="368" y="834"/>
                    <a:pt x="368" y="834"/>
                  </a:cubicBezTo>
                  <a:lnTo>
                    <a:pt x="368" y="834"/>
                  </a:lnTo>
                  <a:lnTo>
                    <a:pt x="368" y="834"/>
                  </a:lnTo>
                  <a:cubicBezTo>
                    <a:pt x="359" y="834"/>
                    <a:pt x="359" y="834"/>
                    <a:pt x="359" y="834"/>
                  </a:cubicBezTo>
                  <a:cubicBezTo>
                    <a:pt x="359" y="834"/>
                    <a:pt x="359" y="834"/>
                    <a:pt x="359" y="843"/>
                  </a:cubicBezTo>
                  <a:lnTo>
                    <a:pt x="359" y="843"/>
                  </a:lnTo>
                  <a:lnTo>
                    <a:pt x="350" y="843"/>
                  </a:lnTo>
                  <a:lnTo>
                    <a:pt x="350" y="843"/>
                  </a:lnTo>
                  <a:lnTo>
                    <a:pt x="350" y="843"/>
                  </a:lnTo>
                  <a:lnTo>
                    <a:pt x="350" y="843"/>
                  </a:lnTo>
                  <a:lnTo>
                    <a:pt x="350" y="843"/>
                  </a:lnTo>
                  <a:lnTo>
                    <a:pt x="350" y="843"/>
                  </a:lnTo>
                  <a:cubicBezTo>
                    <a:pt x="350" y="843"/>
                    <a:pt x="350" y="843"/>
                    <a:pt x="341" y="843"/>
                  </a:cubicBezTo>
                  <a:lnTo>
                    <a:pt x="341" y="843"/>
                  </a:lnTo>
                  <a:lnTo>
                    <a:pt x="341" y="843"/>
                  </a:lnTo>
                  <a:lnTo>
                    <a:pt x="341" y="843"/>
                  </a:lnTo>
                  <a:lnTo>
                    <a:pt x="341" y="843"/>
                  </a:lnTo>
                  <a:cubicBezTo>
                    <a:pt x="332" y="843"/>
                    <a:pt x="332" y="834"/>
                    <a:pt x="332" y="834"/>
                  </a:cubicBezTo>
                  <a:lnTo>
                    <a:pt x="332" y="834"/>
                  </a:lnTo>
                  <a:cubicBezTo>
                    <a:pt x="323" y="834"/>
                    <a:pt x="323" y="834"/>
                    <a:pt x="323" y="834"/>
                  </a:cubicBezTo>
                  <a:lnTo>
                    <a:pt x="323" y="834"/>
                  </a:lnTo>
                  <a:lnTo>
                    <a:pt x="323" y="834"/>
                  </a:lnTo>
                  <a:cubicBezTo>
                    <a:pt x="323" y="834"/>
                    <a:pt x="323" y="834"/>
                    <a:pt x="314" y="834"/>
                  </a:cubicBezTo>
                  <a:lnTo>
                    <a:pt x="314" y="826"/>
                  </a:lnTo>
                  <a:lnTo>
                    <a:pt x="314" y="826"/>
                  </a:lnTo>
                  <a:cubicBezTo>
                    <a:pt x="18" y="529"/>
                    <a:pt x="18" y="529"/>
                    <a:pt x="18" y="529"/>
                  </a:cubicBezTo>
                  <a:cubicBezTo>
                    <a:pt x="0" y="511"/>
                    <a:pt x="0" y="484"/>
                    <a:pt x="18" y="466"/>
                  </a:cubicBezTo>
                  <a:cubicBezTo>
                    <a:pt x="36" y="448"/>
                    <a:pt x="72" y="448"/>
                    <a:pt x="90" y="466"/>
                  </a:cubicBezTo>
                  <a:cubicBezTo>
                    <a:pt x="341" y="727"/>
                    <a:pt x="341" y="727"/>
                    <a:pt x="341" y="727"/>
                  </a:cubicBezTo>
                  <a:cubicBezTo>
                    <a:pt x="907" y="26"/>
                    <a:pt x="907" y="26"/>
                    <a:pt x="907" y="26"/>
                  </a:cubicBezTo>
                  <a:cubicBezTo>
                    <a:pt x="924" y="0"/>
                    <a:pt x="951" y="0"/>
                    <a:pt x="978" y="17"/>
                  </a:cubicBezTo>
                  <a:cubicBezTo>
                    <a:pt x="996" y="36"/>
                    <a:pt x="996" y="62"/>
                    <a:pt x="978" y="8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5" name="Google Shape;455;p20"/>
          <p:cNvSpPr txBox="1"/>
          <p:nvPr/>
        </p:nvSpPr>
        <p:spPr>
          <a:xfrm>
            <a:off x="353703" y="1336205"/>
            <a:ext cx="3027672"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800" b="1" dirty="0">
                <a:solidFill>
                  <a:srgbClr val="8DC641"/>
                </a:solidFill>
                <a:latin typeface="Calibri"/>
                <a:ea typeface="Calibri"/>
                <a:cs typeface="Calibri"/>
                <a:sym typeface="Calibri"/>
              </a:rPr>
              <a:t>ENVIRONMENTAL</a:t>
            </a:r>
            <a:endParaRPr dirty="0"/>
          </a:p>
        </p:txBody>
      </p:sp>
      <p:sp>
        <p:nvSpPr>
          <p:cNvPr id="456" name="Google Shape;456;p20"/>
          <p:cNvSpPr txBox="1"/>
          <p:nvPr/>
        </p:nvSpPr>
        <p:spPr>
          <a:xfrm>
            <a:off x="353703" y="1834480"/>
            <a:ext cx="3691030" cy="4208966"/>
          </a:xfrm>
          <a:prstGeom prst="rect">
            <a:avLst/>
          </a:prstGeom>
          <a:noFill/>
          <a:ln>
            <a:noFill/>
          </a:ln>
        </p:spPr>
        <p:txBody>
          <a:bodyPr spcFirstLastPara="1" wrap="square" lIns="91425" tIns="45700" rIns="91425" bIns="45700" anchor="t" anchorCtr="0">
            <a:noAutofit/>
          </a:bodyPr>
          <a:lstStyle/>
          <a:p>
            <a:pPr marL="288000" marR="0" lvl="0" indent="-288000" algn="l" rtl="0">
              <a:lnSpc>
                <a:spcPct val="9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Biodiversity Conservation</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Improved Soil Health</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Water Conservation &amp; Health</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Reducing the dependency on chemicals</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Reducing greenhouse gas emissions and enhancing carbon sequestration</a:t>
            </a:r>
            <a:endParaRPr dirty="0"/>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000"/>
              <a:buFont typeface="Arial"/>
              <a:buNone/>
            </a:pPr>
            <a:r>
              <a:rPr lang="en-US" sz="2000" b="1" dirty="0">
                <a:solidFill>
                  <a:srgbClr val="000000"/>
                </a:solidFill>
                <a:latin typeface="Calibri"/>
                <a:ea typeface="Calibri"/>
                <a:cs typeface="Calibri"/>
                <a:sym typeface="Calibri"/>
              </a:rPr>
              <a:t>Contributes to Climate Change Mitigation</a:t>
            </a:r>
            <a:endParaRPr b="1" dirty="0"/>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p:txBody>
      </p:sp>
      <p:cxnSp>
        <p:nvCxnSpPr>
          <p:cNvPr id="457" name="Google Shape;457;p20"/>
          <p:cNvCxnSpPr/>
          <p:nvPr/>
        </p:nvCxnSpPr>
        <p:spPr>
          <a:xfrm rot="10800000">
            <a:off x="3291684" y="1572350"/>
            <a:ext cx="1361649" cy="0"/>
          </a:xfrm>
          <a:prstGeom prst="straightConnector1">
            <a:avLst/>
          </a:prstGeom>
          <a:noFill/>
          <a:ln w="12950" cap="flat" cmpd="sng">
            <a:solidFill>
              <a:srgbClr val="8DC641"/>
            </a:solidFill>
            <a:prstDash val="solid"/>
            <a:round/>
            <a:headEnd type="none" w="med" len="med"/>
            <a:tailEnd type="none" w="med" len="med"/>
          </a:ln>
        </p:spPr>
      </p:cxnSp>
      <p:sp>
        <p:nvSpPr>
          <p:cNvPr id="458" name="Google Shape;458;p20"/>
          <p:cNvSpPr/>
          <p:nvPr/>
        </p:nvSpPr>
        <p:spPr>
          <a:xfrm>
            <a:off x="3223304" y="152728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0"/>
          <p:cNvSpPr txBox="1"/>
          <p:nvPr/>
        </p:nvSpPr>
        <p:spPr>
          <a:xfrm>
            <a:off x="7120272" y="4668668"/>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US" sz="2800" b="1">
                <a:solidFill>
                  <a:srgbClr val="63C1D3"/>
                </a:solidFill>
                <a:latin typeface="Calibri"/>
                <a:ea typeface="Calibri"/>
                <a:cs typeface="Calibri"/>
                <a:sym typeface="Calibri"/>
              </a:rPr>
              <a:t>SOCIAL</a:t>
            </a:r>
            <a:endParaRPr/>
          </a:p>
        </p:txBody>
      </p:sp>
      <p:sp>
        <p:nvSpPr>
          <p:cNvPr id="460" name="Google Shape;460;p20"/>
          <p:cNvSpPr txBox="1"/>
          <p:nvPr/>
        </p:nvSpPr>
        <p:spPr>
          <a:xfrm>
            <a:off x="8653031" y="1978240"/>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800" b="1">
                <a:solidFill>
                  <a:srgbClr val="9FDADF"/>
                </a:solidFill>
                <a:latin typeface="Calibri"/>
                <a:ea typeface="Calibri"/>
                <a:cs typeface="Calibri"/>
                <a:sym typeface="Calibri"/>
              </a:rPr>
              <a:t>ECONOMIC</a:t>
            </a:r>
            <a:endParaRPr/>
          </a:p>
        </p:txBody>
      </p:sp>
      <p:sp>
        <p:nvSpPr>
          <p:cNvPr id="461" name="Google Shape;461;p20"/>
          <p:cNvSpPr txBox="1"/>
          <p:nvPr/>
        </p:nvSpPr>
        <p:spPr>
          <a:xfrm>
            <a:off x="8653031" y="2487933"/>
            <a:ext cx="3364238"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Cost Reduction</a:t>
            </a:r>
            <a:endParaRPr dirty="0"/>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Better Resilience to Market &amp; Climate Fluctuations</a:t>
            </a:r>
            <a:endParaRPr dirty="0"/>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Value Addition &amp; New Market Opportunities</a:t>
            </a:r>
            <a:endParaRPr dirty="0"/>
          </a:p>
        </p:txBody>
      </p:sp>
      <p:grpSp>
        <p:nvGrpSpPr>
          <p:cNvPr id="462" name="Google Shape;462;p20"/>
          <p:cNvGrpSpPr/>
          <p:nvPr/>
        </p:nvGrpSpPr>
        <p:grpSpPr>
          <a:xfrm rot="10800000">
            <a:off x="5235526" y="5093770"/>
            <a:ext cx="1919870" cy="90131"/>
            <a:chOff x="6348336" y="5127450"/>
            <a:chExt cx="1919870" cy="90131"/>
          </a:xfrm>
        </p:grpSpPr>
        <p:cxnSp>
          <p:nvCxnSpPr>
            <p:cNvPr id="463" name="Google Shape;463;p20"/>
            <p:cNvCxnSpPr/>
            <p:nvPr/>
          </p:nvCxnSpPr>
          <p:spPr>
            <a:xfrm rot="10800000">
              <a:off x="6394767" y="5168419"/>
              <a:ext cx="1873439" cy="8679"/>
            </a:xfrm>
            <a:prstGeom prst="straightConnector1">
              <a:avLst/>
            </a:prstGeom>
            <a:noFill/>
            <a:ln w="12950" cap="flat" cmpd="sng">
              <a:solidFill>
                <a:srgbClr val="63C1D3"/>
              </a:solidFill>
              <a:prstDash val="solid"/>
              <a:round/>
              <a:headEnd type="none" w="med" len="med"/>
              <a:tailEnd type="none" w="med" len="med"/>
            </a:ln>
          </p:spPr>
        </p:cxnSp>
        <p:sp>
          <p:nvSpPr>
            <p:cNvPr id="464" name="Google Shape;464;p20"/>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5" name="Google Shape;465;p20"/>
          <p:cNvGrpSpPr/>
          <p:nvPr/>
        </p:nvGrpSpPr>
        <p:grpSpPr>
          <a:xfrm rot="10800000">
            <a:off x="7282167" y="2348363"/>
            <a:ext cx="1460995" cy="90131"/>
            <a:chOff x="6807210" y="5113344"/>
            <a:chExt cx="1460995" cy="90131"/>
          </a:xfrm>
        </p:grpSpPr>
        <p:cxnSp>
          <p:nvCxnSpPr>
            <p:cNvPr id="466" name="Google Shape;466;p20"/>
            <p:cNvCxnSpPr/>
            <p:nvPr/>
          </p:nvCxnSpPr>
          <p:spPr>
            <a:xfrm rot="10800000">
              <a:off x="6808819" y="5168419"/>
              <a:ext cx="1459386" cy="8679"/>
            </a:xfrm>
            <a:prstGeom prst="straightConnector1">
              <a:avLst/>
            </a:prstGeom>
            <a:noFill/>
            <a:ln w="12950" cap="flat" cmpd="sng">
              <a:solidFill>
                <a:srgbClr val="9FDADF"/>
              </a:solidFill>
              <a:prstDash val="solid"/>
              <a:round/>
              <a:headEnd type="none" w="med" len="med"/>
              <a:tailEnd type="none" w="med" len="med"/>
            </a:ln>
          </p:spPr>
        </p:cxnSp>
        <p:sp>
          <p:nvSpPr>
            <p:cNvPr id="467" name="Google Shape;467;p20"/>
            <p:cNvSpPr/>
            <p:nvPr/>
          </p:nvSpPr>
          <p:spPr>
            <a:xfrm>
              <a:off x="6807210" y="511334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8" name="Google Shape;468;p20"/>
          <p:cNvSpPr txBox="1"/>
          <p:nvPr/>
        </p:nvSpPr>
        <p:spPr>
          <a:xfrm>
            <a:off x="70992" y="82560"/>
            <a:ext cx="11330420"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rgbClr val="000000"/>
                </a:solidFill>
                <a:latin typeface="Calibri"/>
                <a:ea typeface="Calibri"/>
                <a:cs typeface="Calibri"/>
                <a:sym typeface="Calibri"/>
              </a:rPr>
              <a:t>The HOLISTIC Approach of Agroecology offers 3 main types of </a:t>
            </a:r>
            <a:r>
              <a:rPr lang="en-US" sz="3600" b="1">
                <a:solidFill>
                  <a:srgbClr val="000000"/>
                </a:solidFill>
                <a:latin typeface="Calibri"/>
                <a:ea typeface="Calibri"/>
                <a:cs typeface="Calibri"/>
                <a:sym typeface="Calibri"/>
              </a:rPr>
              <a:t>BENEFITS</a:t>
            </a:r>
            <a:r>
              <a:rPr lang="en-US" sz="3600">
                <a:solidFill>
                  <a:srgbClr val="000000"/>
                </a:solidFill>
                <a:latin typeface="Calibri"/>
                <a:ea typeface="Calibri"/>
                <a:cs typeface="Calibri"/>
                <a:sym typeface="Calibri"/>
              </a:rPr>
              <a:t>…</a:t>
            </a:r>
            <a:endParaRPr/>
          </a:p>
        </p:txBody>
      </p:sp>
      <p:pic>
        <p:nvPicPr>
          <p:cNvPr id="469" name="Google Shape;469;p20" descr="Euro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8792" y="2884348"/>
            <a:ext cx="914400" cy="914400"/>
          </a:xfrm>
          <a:prstGeom prst="rect">
            <a:avLst/>
          </a:prstGeom>
          <a:noFill/>
          <a:ln>
            <a:noFill/>
          </a:ln>
        </p:spPr>
      </p:pic>
      <p:pic>
        <p:nvPicPr>
          <p:cNvPr id="470" name="Google Shape;470;p20" descr="Arrow: Straight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1718172" y="4418936"/>
            <a:ext cx="914400" cy="914400"/>
          </a:xfrm>
          <a:prstGeom prst="rect">
            <a:avLst/>
          </a:prstGeom>
          <a:noFill/>
          <a:ln>
            <a:noFill/>
          </a:ln>
        </p:spPr>
      </p:pic>
      <p:sp>
        <p:nvSpPr>
          <p:cNvPr id="471" name="Google Shape;471;p20"/>
          <p:cNvSpPr txBox="1"/>
          <p:nvPr/>
        </p:nvSpPr>
        <p:spPr>
          <a:xfrm>
            <a:off x="8271560" y="6306207"/>
            <a:ext cx="3336218" cy="4466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0"/>
          <p:cNvSpPr txBox="1"/>
          <p:nvPr/>
        </p:nvSpPr>
        <p:spPr>
          <a:xfrm>
            <a:off x="7120272" y="5097069"/>
            <a:ext cx="4896997"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Food Security and Nutrition</a:t>
            </a:r>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Community Engagement &amp; Knowledge Sharing</a:t>
            </a:r>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Health &amp; Well-being</a:t>
            </a:r>
            <a:endParaRPr/>
          </a:p>
          <a:p>
            <a:pPr marL="324000" marR="0" lvl="0" indent="-196999" algn="l" rtl="0">
              <a:lnSpc>
                <a:spcPct val="90000"/>
              </a:lnSpc>
              <a:spcBef>
                <a:spcPts val="60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endParaRPr/>
          </a:p>
          <a:p>
            <a:pPr marL="0" lvl="0" indent="0" algn="l" rtl="0">
              <a:lnSpc>
                <a:spcPct val="90000"/>
              </a:lnSpc>
              <a:spcBef>
                <a:spcPts val="600"/>
              </a:spcBef>
              <a:spcAft>
                <a:spcPts val="0"/>
              </a:spcAft>
              <a:buClr>
                <a:srgbClr val="000000"/>
              </a:buClr>
              <a:buSzPts val="2400"/>
              <a:buNone/>
            </a:pPr>
            <a:endParaRPr/>
          </a:p>
        </p:txBody>
      </p:sp>
      <p:sp>
        <p:nvSpPr>
          <p:cNvPr id="478" name="Google Shape;478;p21"/>
          <p:cNvSpPr txBox="1">
            <a:spLocks noGrp="1"/>
          </p:cNvSpPr>
          <p:nvPr>
            <p:ph type="body" idx="2"/>
          </p:nvPr>
        </p:nvSpPr>
        <p:spPr>
          <a:xfrm>
            <a:off x="841222" y="743189"/>
            <a:ext cx="979200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i="0" dirty="0"/>
              <a:t>Agroecology Plays a Significant role in the FUTURE of sustainable agriculture and food security…</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479" name="Google Shape;479;p21"/>
          <p:cNvGrpSpPr/>
          <p:nvPr/>
        </p:nvGrpSpPr>
        <p:grpSpPr>
          <a:xfrm rot="3730759">
            <a:off x="10590024" y="380632"/>
            <a:ext cx="949887" cy="1163493"/>
            <a:chOff x="7602444" y="4967675"/>
            <a:chExt cx="483620" cy="592374"/>
          </a:xfrm>
        </p:grpSpPr>
        <p:grpSp>
          <p:nvGrpSpPr>
            <p:cNvPr id="480" name="Google Shape;480;p21"/>
            <p:cNvGrpSpPr/>
            <p:nvPr/>
          </p:nvGrpSpPr>
          <p:grpSpPr>
            <a:xfrm>
              <a:off x="7618661" y="4967675"/>
              <a:ext cx="467403" cy="507609"/>
              <a:chOff x="2251964" y="3590497"/>
              <a:chExt cx="467403" cy="507609"/>
            </a:xfrm>
          </p:grpSpPr>
          <p:sp>
            <p:nvSpPr>
              <p:cNvPr id="481" name="Google Shape;481;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4" name="Google Shape;484;p21"/>
            <p:cNvGrpSpPr/>
            <p:nvPr/>
          </p:nvGrpSpPr>
          <p:grpSpPr>
            <a:xfrm>
              <a:off x="7602444" y="4993761"/>
              <a:ext cx="421973" cy="566288"/>
              <a:chOff x="2235747" y="3616583"/>
              <a:chExt cx="421973" cy="566288"/>
            </a:xfrm>
          </p:grpSpPr>
          <p:sp>
            <p:nvSpPr>
              <p:cNvPr id="485" name="Google Shape;48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87" name="Google Shape;487;p21"/>
          <p:cNvSpPr txBox="1"/>
          <p:nvPr/>
        </p:nvSpPr>
        <p:spPr>
          <a:xfrm>
            <a:off x="841221" y="1921062"/>
            <a:ext cx="9933063"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Climate Change</a:t>
            </a:r>
            <a:r>
              <a:rPr lang="en-US" sz="2400" b="0" i="0" dirty="0">
                <a:solidFill>
                  <a:srgbClr val="000000"/>
                </a:solidFill>
                <a:latin typeface="Calibri"/>
                <a:ea typeface="Calibri"/>
                <a:cs typeface="Calibri"/>
                <a:sym typeface="Calibri"/>
              </a:rPr>
              <a:t>: Agroecology's role in carbon sequestration, reducing emissions, and preserving natural ecosystems makes it a key player in climate change mitigation strategies.</a:t>
            </a:r>
            <a:endParaRPr dirty="0"/>
          </a:p>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Resilience</a:t>
            </a:r>
            <a:r>
              <a:rPr lang="en-US" sz="2400" b="0" i="0" dirty="0">
                <a:solidFill>
                  <a:srgbClr val="000000"/>
                </a:solidFill>
                <a:latin typeface="Calibri"/>
                <a:ea typeface="Calibri"/>
                <a:cs typeface="Calibri"/>
                <a:sym typeface="Calibri"/>
              </a:rPr>
              <a:t>: Diverse agroecosystems are more resilient to climate variability, pest infestations, and diseases, ensuring sustainable food production even under adverse conditions.</a:t>
            </a:r>
            <a:endParaRPr dirty="0"/>
          </a:p>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Land Productivity</a:t>
            </a:r>
            <a:r>
              <a:rPr lang="en-US" sz="2400" b="0" i="0" dirty="0">
                <a:solidFill>
                  <a:srgbClr val="000000"/>
                </a:solidFill>
                <a:latin typeface="Calibri"/>
                <a:ea typeface="Calibri"/>
                <a:cs typeface="Calibri"/>
                <a:sym typeface="Calibri"/>
              </a:rPr>
              <a:t>: Sustainable soil management and biodiversity conservation lead to improved land productivity over time, countering the effects of land degradation and ensuring long-term agricultural productivity.</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488" name="Google Shape;488;p21"/>
          <p:cNvSpPr txBox="1"/>
          <p:nvPr/>
        </p:nvSpPr>
        <p:spPr>
          <a:xfrm>
            <a:off x="3766966" y="5629840"/>
            <a:ext cx="793234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Farming For Gender Equality | Agroecology in Practice | FoodUnfolded</a:t>
            </a:r>
            <a:endParaRPr sz="2000" b="1">
              <a:solidFill>
                <a:schemeClr val="dk1"/>
              </a:solidFill>
              <a:latin typeface="Calibri"/>
              <a:ea typeface="Calibri"/>
              <a:cs typeface="Calibri"/>
              <a:sym typeface="Calibri"/>
            </a:endParaRPr>
          </a:p>
        </p:txBody>
      </p:sp>
      <p:sp>
        <p:nvSpPr>
          <p:cNvPr id="489" name="Google Shape;489;p21"/>
          <p:cNvSpPr/>
          <p:nvPr/>
        </p:nvSpPr>
        <p:spPr>
          <a:xfrm>
            <a:off x="1417716" y="5297595"/>
            <a:ext cx="2291256" cy="1196054"/>
          </a:xfrm>
          <a:prstGeom prst="rightArrow">
            <a:avLst>
              <a:gd name="adj1" fmla="val 50000"/>
              <a:gd name="adj2" fmla="val 50000"/>
            </a:avLst>
          </a:prstGeom>
          <a:solidFill>
            <a:srgbClr val="8DC641"/>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Click here for an Interesting Read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8D825-05E0-6C79-BF29-A0583D1793D7}"/>
              </a:ext>
            </a:extLst>
          </p:cNvPr>
          <p:cNvSpPr>
            <a:spLocks noGrp="1"/>
          </p:cNvSpPr>
          <p:nvPr>
            <p:ph type="body" idx="1"/>
          </p:nvPr>
        </p:nvSpPr>
        <p:spPr>
          <a:xfrm>
            <a:off x="798381" y="1317607"/>
            <a:ext cx="11393619" cy="3849918"/>
          </a:xfrm>
        </p:spPr>
        <p:txBody>
          <a:bodyPr/>
          <a:lstStyle/>
          <a:p>
            <a:pPr marL="0" indent="0"/>
            <a:r>
              <a:rPr lang="en-US" dirty="0"/>
              <a:t>Introducing agroecology practices can offer numerous benefits to small farmers, empowering them to achieve more sustainable, resilient, and profitable agricultural systems. Some critical ways in which agroecology can benefit small-scale farmers are:</a:t>
            </a:r>
          </a:p>
          <a:p>
            <a:pPr marL="342900" indent="-342900">
              <a:buFont typeface="Arial" panose="020B0604020202020204" pitchFamily="34" charset="0"/>
              <a:buChar char="•"/>
            </a:pPr>
            <a:r>
              <a:rPr lang="en-US" b="1" dirty="0"/>
              <a:t>Reduced input costs: </a:t>
            </a:r>
            <a:r>
              <a:rPr lang="en-US" dirty="0"/>
              <a:t>By reducing the need for expensive inputs such as chemical </a:t>
            </a:r>
            <a:r>
              <a:rPr lang="en-US" dirty="0" err="1"/>
              <a:t>fertilisers</a:t>
            </a:r>
            <a:r>
              <a:rPr lang="en-US" dirty="0"/>
              <a:t> and pesticides, farmers can lower production costs and improve profitability.</a:t>
            </a:r>
          </a:p>
          <a:p>
            <a:pPr marL="342900" indent="-342900">
              <a:buFont typeface="Arial" panose="020B0604020202020204" pitchFamily="34" charset="0"/>
              <a:buChar char="•"/>
            </a:pPr>
            <a:r>
              <a:rPr lang="en-IE" b="1" dirty="0"/>
              <a:t>Climate Resilience: </a:t>
            </a:r>
            <a:r>
              <a:rPr lang="en-IE" dirty="0"/>
              <a:t>Agroecology </a:t>
            </a:r>
            <a:r>
              <a:rPr lang="en-US" dirty="0"/>
              <a:t>can mitigate the impacts of extreme weather events, such as droughts and floods while maintaining productivity and livelihoods.</a:t>
            </a:r>
          </a:p>
          <a:p>
            <a:pPr marL="342900" indent="-342900">
              <a:buFont typeface="Arial" panose="020B0604020202020204" pitchFamily="34" charset="0"/>
              <a:buChar char="•"/>
            </a:pPr>
            <a:r>
              <a:rPr lang="en-IE" b="1" dirty="0"/>
              <a:t>Enhanced Food Security: </a:t>
            </a:r>
            <a:r>
              <a:rPr lang="en-US" dirty="0"/>
              <a:t>By diversifying their crops and incorporating traditional and indigenous knowledge, small farmers can improve food security, nutrition, and dietary diversity within their communities.</a:t>
            </a:r>
          </a:p>
          <a:p>
            <a:pPr marL="342900" indent="-342900">
              <a:buFont typeface="Arial" panose="020B0604020202020204" pitchFamily="34" charset="0"/>
              <a:buChar char="•"/>
            </a:pPr>
            <a:r>
              <a:rPr lang="en-US" b="1" dirty="0"/>
              <a:t>Empowerment and Knowledge Sharing: </a:t>
            </a:r>
            <a:r>
              <a:rPr lang="en-US" dirty="0"/>
              <a:t>Agroecology fosters farmer-led innovation, participatory research, and knowledge exchange, empowering you to become active agents of change in your own agricultural systems, resilience and livelihoods. </a:t>
            </a:r>
            <a:endParaRPr lang="en-IE" dirty="0"/>
          </a:p>
        </p:txBody>
      </p:sp>
      <p:sp>
        <p:nvSpPr>
          <p:cNvPr id="3" name="Text Placeholder 2">
            <a:extLst>
              <a:ext uri="{FF2B5EF4-FFF2-40B4-BE49-F238E27FC236}">
                <a16:creationId xmlns:a16="http://schemas.microsoft.com/office/drawing/2014/main" id="{19FA95D7-EC5A-4D61-3FFF-B3DA4A1FF617}"/>
              </a:ext>
            </a:extLst>
          </p:cNvPr>
          <p:cNvSpPr>
            <a:spLocks noGrp="1"/>
          </p:cNvSpPr>
          <p:nvPr>
            <p:ph type="body" idx="2"/>
          </p:nvPr>
        </p:nvSpPr>
        <p:spPr>
          <a:xfrm>
            <a:off x="531681" y="513953"/>
            <a:ext cx="10595237" cy="803654"/>
          </a:xfrm>
        </p:spPr>
        <p:txBody>
          <a:bodyPr/>
          <a:lstStyle/>
          <a:p>
            <a:r>
              <a:rPr lang="en-IE" b="1" dirty="0"/>
              <a:t>How would Agroecology practices BENEFIT you??</a:t>
            </a:r>
          </a:p>
        </p:txBody>
      </p:sp>
      <p:grpSp>
        <p:nvGrpSpPr>
          <p:cNvPr id="4" name="Google Shape;479;p21">
            <a:extLst>
              <a:ext uri="{FF2B5EF4-FFF2-40B4-BE49-F238E27FC236}">
                <a16:creationId xmlns:a16="http://schemas.microsoft.com/office/drawing/2014/main" id="{D9BDF4EA-644B-EEB7-BD28-450157E0376E}"/>
              </a:ext>
            </a:extLst>
          </p:cNvPr>
          <p:cNvGrpSpPr/>
          <p:nvPr/>
        </p:nvGrpSpPr>
        <p:grpSpPr>
          <a:xfrm rot="3730759">
            <a:off x="10590024" y="380632"/>
            <a:ext cx="949887" cy="1163493"/>
            <a:chOff x="7602444" y="4967675"/>
            <a:chExt cx="483620" cy="592374"/>
          </a:xfrm>
        </p:grpSpPr>
        <p:grpSp>
          <p:nvGrpSpPr>
            <p:cNvPr id="5" name="Google Shape;480;p21">
              <a:extLst>
                <a:ext uri="{FF2B5EF4-FFF2-40B4-BE49-F238E27FC236}">
                  <a16:creationId xmlns:a16="http://schemas.microsoft.com/office/drawing/2014/main" id="{458E4799-A39E-75B4-CDD9-FF8A652888DE}"/>
                </a:ext>
              </a:extLst>
            </p:cNvPr>
            <p:cNvGrpSpPr/>
            <p:nvPr/>
          </p:nvGrpSpPr>
          <p:grpSpPr>
            <a:xfrm>
              <a:off x="7618661" y="4967675"/>
              <a:ext cx="467403" cy="507609"/>
              <a:chOff x="2251964" y="3590497"/>
              <a:chExt cx="467403" cy="507609"/>
            </a:xfrm>
          </p:grpSpPr>
          <p:sp>
            <p:nvSpPr>
              <p:cNvPr id="9" name="Google Shape;481;p21">
                <a:extLst>
                  <a:ext uri="{FF2B5EF4-FFF2-40B4-BE49-F238E27FC236}">
                    <a16:creationId xmlns:a16="http://schemas.microsoft.com/office/drawing/2014/main" id="{1DD12E47-F357-96B8-B6CD-EC9C85487DC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482;p21">
                <a:extLst>
                  <a:ext uri="{FF2B5EF4-FFF2-40B4-BE49-F238E27FC236}">
                    <a16:creationId xmlns:a16="http://schemas.microsoft.com/office/drawing/2014/main" id="{2DB07F57-FB6E-7BB6-C7E5-9DD124A181CF}"/>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83;p21">
                <a:extLst>
                  <a:ext uri="{FF2B5EF4-FFF2-40B4-BE49-F238E27FC236}">
                    <a16:creationId xmlns:a16="http://schemas.microsoft.com/office/drawing/2014/main" id="{40C56A07-C34B-72EF-4E24-F94F8F14859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484;p21">
              <a:extLst>
                <a:ext uri="{FF2B5EF4-FFF2-40B4-BE49-F238E27FC236}">
                  <a16:creationId xmlns:a16="http://schemas.microsoft.com/office/drawing/2014/main" id="{E6CE15AD-0071-E5B4-51F1-AE6E05121D64}"/>
                </a:ext>
              </a:extLst>
            </p:cNvPr>
            <p:cNvGrpSpPr/>
            <p:nvPr/>
          </p:nvGrpSpPr>
          <p:grpSpPr>
            <a:xfrm>
              <a:off x="7602444" y="4993761"/>
              <a:ext cx="421973" cy="566288"/>
              <a:chOff x="2235747" y="3616583"/>
              <a:chExt cx="421973" cy="566288"/>
            </a:xfrm>
          </p:grpSpPr>
          <p:sp>
            <p:nvSpPr>
              <p:cNvPr id="7" name="Google Shape;485;p21">
                <a:extLst>
                  <a:ext uri="{FF2B5EF4-FFF2-40B4-BE49-F238E27FC236}">
                    <a16:creationId xmlns:a16="http://schemas.microsoft.com/office/drawing/2014/main" id="{F6AB4C35-6249-5743-BDAF-AEC079A2EB33}"/>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486;p21">
                <a:extLst>
                  <a:ext uri="{FF2B5EF4-FFF2-40B4-BE49-F238E27FC236}">
                    <a16:creationId xmlns:a16="http://schemas.microsoft.com/office/drawing/2014/main" id="{8B7DB4EF-B784-A104-5B3B-BD504013F04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45707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2"/>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The Role of Smallholders </a:t>
            </a:r>
            <a:endParaRPr/>
          </a:p>
        </p:txBody>
      </p:sp>
      <p:sp>
        <p:nvSpPr>
          <p:cNvPr id="495" name="Google Shape;495;p2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04</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3"/>
          <p:cNvSpPr txBox="1">
            <a:spLocks noGrp="1"/>
          </p:cNvSpPr>
          <p:nvPr>
            <p:ph type="body" idx="1"/>
          </p:nvPr>
        </p:nvSpPr>
        <p:spPr>
          <a:xfrm>
            <a:off x="897664" y="1783457"/>
            <a:ext cx="7689288" cy="32910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Smallholder farmers like YOU are not just producers of food; you are custodians of biodiversity, culture, and landscapes. Agroecology offers a pathway for you (and other farmers) to enhance your sustainability, resilience, and profitability, contributing positively to your communities and the environment. </a:t>
            </a:r>
            <a:endParaRPr/>
          </a:p>
          <a:p>
            <a:pPr marL="0" lvl="0" indent="0" algn="l" rtl="0">
              <a:lnSpc>
                <a:spcPct val="90000"/>
              </a:lnSpc>
              <a:spcBef>
                <a:spcPts val="600"/>
              </a:spcBef>
              <a:spcAft>
                <a:spcPts val="0"/>
              </a:spcAft>
              <a:buClr>
                <a:srgbClr val="000000"/>
              </a:buClr>
              <a:buSzPts val="2400"/>
              <a:buNone/>
            </a:pPr>
            <a:r>
              <a:rPr lang="en-US"/>
              <a:t>Your role in the European agricultural sector is vital, and supporting your transition to agroecological practices is essential for the future of sustainable agriculture and food systems in Europe.</a:t>
            </a:r>
            <a:endParaRPr/>
          </a:p>
        </p:txBody>
      </p:sp>
      <p:sp>
        <p:nvSpPr>
          <p:cNvPr id="501" name="Google Shape;501;p23"/>
          <p:cNvSpPr txBox="1">
            <a:spLocks noGrp="1"/>
          </p:cNvSpPr>
          <p:nvPr>
            <p:ph type="body" idx="3"/>
          </p:nvPr>
        </p:nvSpPr>
        <p:spPr>
          <a:xfrm>
            <a:off x="835671" y="973802"/>
            <a:ext cx="6815860" cy="5457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Custodians and Changemakers </a:t>
            </a:r>
            <a:endParaRPr/>
          </a:p>
          <a:p>
            <a:pPr marL="0" lvl="0" indent="0" algn="l" rtl="0">
              <a:lnSpc>
                <a:spcPct val="90000"/>
              </a:lnSpc>
              <a:spcBef>
                <a:spcPts val="1000"/>
              </a:spcBef>
              <a:spcAft>
                <a:spcPts val="0"/>
              </a:spcAft>
              <a:buClr>
                <a:srgbClr val="000000"/>
              </a:buClr>
              <a:buSzPts val="3600"/>
              <a:buNone/>
            </a:pPr>
            <a:endParaRPr/>
          </a:p>
        </p:txBody>
      </p:sp>
      <p:pic>
        <p:nvPicPr>
          <p:cNvPr id="502" name="Google Shape;502;p23"/>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body" idx="1"/>
          </p:nvPr>
        </p:nvSpPr>
        <p:spPr>
          <a:xfrm>
            <a:off x="1378245" y="158049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By adopting agroecological practices such as diversified cropping, cover crops, and agroforestry, </a:t>
            </a:r>
            <a:r>
              <a:rPr lang="en-US" b="1" dirty="0"/>
              <a:t>smallholders can enhance ecosystem services </a:t>
            </a:r>
            <a:r>
              <a:rPr lang="en-US" dirty="0"/>
              <a:t>like pollination, pest control, and nutrient cycling on their farms.</a:t>
            </a:r>
            <a:endParaRPr dirty="0"/>
          </a:p>
          <a:p>
            <a:pPr marL="0" lvl="0" indent="0" algn="l" rtl="0">
              <a:lnSpc>
                <a:spcPct val="90000"/>
              </a:lnSpc>
              <a:spcBef>
                <a:spcPts val="1200"/>
              </a:spcBef>
              <a:spcAft>
                <a:spcPts val="0"/>
              </a:spcAft>
              <a:buClr>
                <a:srgbClr val="000000"/>
              </a:buClr>
              <a:buSzPts val="2400"/>
              <a:buNone/>
            </a:pPr>
            <a:r>
              <a:rPr lang="en-US" dirty="0"/>
              <a:t>Diversified agroecological systems are </a:t>
            </a:r>
            <a:r>
              <a:rPr lang="en-US" b="1" dirty="0"/>
              <a:t>more resilient to climatic stresses and market changes</a:t>
            </a:r>
            <a:r>
              <a:rPr lang="en-US" dirty="0"/>
              <a:t>. This resilience can ensure more stable and sustainable livelihoods for smallholder farmers and ultimately </a:t>
            </a:r>
            <a:r>
              <a:rPr lang="en-US" b="1" dirty="0"/>
              <a:t>enhanced food security &amp; nutrition</a:t>
            </a:r>
            <a:r>
              <a:rPr lang="en-US" dirty="0"/>
              <a:t>.</a:t>
            </a:r>
            <a:endParaRPr dirty="0"/>
          </a:p>
          <a:p>
            <a:pPr marL="0" lvl="0" indent="0" algn="l" rtl="0">
              <a:lnSpc>
                <a:spcPct val="90000"/>
              </a:lnSpc>
              <a:spcBef>
                <a:spcPts val="1200"/>
              </a:spcBef>
              <a:spcAft>
                <a:spcPts val="0"/>
              </a:spcAft>
              <a:buClr>
                <a:srgbClr val="000000"/>
              </a:buClr>
              <a:buSzPts val="2400"/>
              <a:buNone/>
            </a:pPr>
            <a:r>
              <a:rPr lang="en-US" dirty="0"/>
              <a:t>Practices like organic farming, minimal tillage, and composting </a:t>
            </a:r>
            <a:r>
              <a:rPr lang="en-US" b="1" dirty="0"/>
              <a:t>improve soil health</a:t>
            </a:r>
            <a:r>
              <a:rPr lang="en-US" dirty="0"/>
              <a:t>. Healthy soils are more productive and less susceptible to erosion and degradation.</a:t>
            </a:r>
            <a:endParaRPr dirty="0"/>
          </a:p>
          <a:p>
            <a:pPr marL="0" lvl="0" indent="0" algn="l" rtl="0">
              <a:lnSpc>
                <a:spcPct val="90000"/>
              </a:lnSpc>
              <a:spcBef>
                <a:spcPts val="1200"/>
              </a:spcBef>
              <a:spcAft>
                <a:spcPts val="0"/>
              </a:spcAft>
              <a:buClr>
                <a:srgbClr val="000000"/>
              </a:buClr>
              <a:buSzPts val="2400"/>
              <a:buNone/>
            </a:pPr>
            <a:r>
              <a:rPr lang="en-US" dirty="0"/>
              <a:t>Agroecology can reduce reliance on expensive external inputs like synthetic </a:t>
            </a:r>
            <a:r>
              <a:rPr lang="en-US" dirty="0" err="1"/>
              <a:t>fertilisers</a:t>
            </a:r>
            <a:r>
              <a:rPr lang="en-US" dirty="0"/>
              <a:t> and pesticides, </a:t>
            </a:r>
            <a:r>
              <a:rPr lang="en-US" b="1" dirty="0"/>
              <a:t>lowering costs</a:t>
            </a:r>
            <a:r>
              <a:rPr lang="en-US" dirty="0"/>
              <a:t>. Additionally, products from agroecological systems can often be sold at a premium in markets focused on organic and sustainable produce thus increasing the profitability.</a:t>
            </a:r>
            <a:endParaRPr dirty="0"/>
          </a:p>
        </p:txBody>
      </p:sp>
      <p:sp>
        <p:nvSpPr>
          <p:cNvPr id="508" name="Google Shape;508;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a:latin typeface="Calibri" panose="020F0502020204030204" pitchFamily="34" charset="0"/>
                <a:ea typeface="Calibri" panose="020F0502020204030204" pitchFamily="34" charset="0"/>
                <a:cs typeface="Calibri" panose="020F0502020204030204" pitchFamily="34" charset="0"/>
              </a:rPr>
              <a:t>The </a:t>
            </a:r>
            <a:r>
              <a:rPr lang="en-US" b="1" i="0" dirty="0">
                <a:latin typeface="Calibri" panose="020F0502020204030204" pitchFamily="34" charset="0"/>
                <a:ea typeface="Calibri" panose="020F0502020204030204" pitchFamily="34" charset="0"/>
                <a:cs typeface="Calibri" panose="020F0502020204030204" pitchFamily="34" charset="0"/>
                <a:sym typeface="Arial"/>
              </a:rPr>
              <a:t>Importance of Smallholder Farmers in Europe…</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8DC641"/>
              </a:buClr>
              <a:buSzPts val="3600"/>
              <a:buNone/>
            </a:pPr>
            <a:endParaRPr b="1" dirty="0">
              <a:latin typeface="Calibri" panose="020F0502020204030204" pitchFamily="34" charset="0"/>
              <a:ea typeface="Calibri" panose="020F0502020204030204" pitchFamily="34" charset="0"/>
              <a:cs typeface="Calibri" panose="020F0502020204030204" pitchFamily="34" charset="0"/>
            </a:endParaRPr>
          </a:p>
        </p:txBody>
      </p:sp>
      <p:pic>
        <p:nvPicPr>
          <p:cNvPr id="509" name="Google Shape;509;p24" descr="Be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3845" y="1548530"/>
            <a:ext cx="914400" cy="914400"/>
          </a:xfrm>
          <a:prstGeom prst="rect">
            <a:avLst/>
          </a:prstGeom>
          <a:noFill/>
          <a:ln>
            <a:noFill/>
          </a:ln>
        </p:spPr>
      </p:pic>
      <p:pic>
        <p:nvPicPr>
          <p:cNvPr id="510" name="Google Shape;510;p24" descr="Food Safety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3845" y="2630827"/>
            <a:ext cx="914400" cy="914400"/>
          </a:xfrm>
          <a:prstGeom prst="rect">
            <a:avLst/>
          </a:prstGeom>
          <a:noFill/>
          <a:ln>
            <a:noFill/>
          </a:ln>
        </p:spPr>
      </p:pic>
      <p:pic>
        <p:nvPicPr>
          <p:cNvPr id="511" name="Google Shape;511;p24" descr="Plant With Roots outli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3845" y="3741002"/>
            <a:ext cx="914400" cy="914400"/>
          </a:xfrm>
          <a:prstGeom prst="rect">
            <a:avLst/>
          </a:prstGeom>
          <a:noFill/>
          <a:ln>
            <a:noFill/>
          </a:ln>
        </p:spPr>
      </p:pic>
      <p:pic>
        <p:nvPicPr>
          <p:cNvPr id="512" name="Google Shape;512;p24" descr="Euro outlin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5368" y="4923792"/>
            <a:ext cx="771355" cy="7713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body" idx="1"/>
          </p:nvPr>
        </p:nvSpPr>
        <p:spPr>
          <a:xfrm>
            <a:off x="1378245" y="158049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Smallholders often possess valuable knowledge and expertise based on generations of practical experience. Supporting </a:t>
            </a:r>
            <a:r>
              <a:rPr lang="en-US" b="1" dirty="0"/>
              <a:t>farmer-led research and innovation </a:t>
            </a:r>
            <a:r>
              <a:rPr lang="en-US" dirty="0"/>
              <a:t>initiatives empowers farmers to develop locally appropriate solutions to challenges present.</a:t>
            </a:r>
            <a:endParaRPr dirty="0"/>
          </a:p>
          <a:p>
            <a:pPr marL="0" lvl="0" indent="0" algn="l" rtl="0">
              <a:lnSpc>
                <a:spcPct val="90000"/>
              </a:lnSpc>
              <a:spcBef>
                <a:spcPts val="1200"/>
              </a:spcBef>
              <a:spcAft>
                <a:spcPts val="0"/>
              </a:spcAft>
              <a:buClr>
                <a:srgbClr val="000000"/>
              </a:buClr>
              <a:buSzPts val="2400"/>
              <a:buNone/>
            </a:pPr>
            <a:r>
              <a:rPr lang="en-US" b="1" dirty="0"/>
              <a:t>Strengthening market access and value chains </a:t>
            </a:r>
            <a:r>
              <a:rPr lang="en-US" dirty="0"/>
              <a:t>through initiatives such as farmer cooperatives, fair trade certification, and inclusive business models helps farmers capture more value from their agricultural products and improve their livelihoods. </a:t>
            </a:r>
          </a:p>
          <a:p>
            <a:pPr marL="0" lvl="0" indent="0" algn="l" rtl="0">
              <a:lnSpc>
                <a:spcPct val="90000"/>
              </a:lnSpc>
              <a:spcBef>
                <a:spcPts val="1200"/>
              </a:spcBef>
              <a:spcAft>
                <a:spcPts val="0"/>
              </a:spcAft>
              <a:buClr>
                <a:srgbClr val="000000"/>
              </a:buClr>
              <a:buSzPts val="2400"/>
              <a:buNone/>
            </a:pPr>
            <a:r>
              <a:rPr lang="en-US" dirty="0"/>
              <a:t>Smallholder farmers are crucial to </a:t>
            </a:r>
            <a:r>
              <a:rPr lang="en-US" b="1" dirty="0"/>
              <a:t>rural infrastructure </a:t>
            </a:r>
            <a:r>
              <a:rPr lang="en-US" dirty="0"/>
              <a:t>as they drive investments, create demand, and contribute to the development and maintenance of essential infrastructure in rural areas.</a:t>
            </a:r>
          </a:p>
          <a:p>
            <a:pPr marL="0" lvl="0" indent="0" algn="l" rtl="0">
              <a:lnSpc>
                <a:spcPct val="90000"/>
              </a:lnSpc>
              <a:spcBef>
                <a:spcPts val="1200"/>
              </a:spcBef>
              <a:spcAft>
                <a:spcPts val="0"/>
              </a:spcAft>
              <a:buClr>
                <a:srgbClr val="000000"/>
              </a:buClr>
              <a:buSzPts val="2400"/>
              <a:buNone/>
            </a:pPr>
            <a:r>
              <a:rPr lang="en-US" dirty="0"/>
              <a:t>Smallholder farming often reflects centuries-old traditions, knowledge, and customs passed down through generations. Smallholders have an important role in </a:t>
            </a:r>
            <a:r>
              <a:rPr lang="en-US" b="1" dirty="0"/>
              <a:t>preserving cultural heritage and traditional agricultural practices</a:t>
            </a:r>
            <a:r>
              <a:rPr lang="en-US" dirty="0"/>
              <a:t>.</a:t>
            </a:r>
            <a:endParaRPr dirty="0"/>
          </a:p>
        </p:txBody>
      </p:sp>
      <p:sp>
        <p:nvSpPr>
          <p:cNvPr id="508" name="Google Shape;508;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a:latin typeface="Calibri" panose="020F0502020204030204" pitchFamily="34" charset="0"/>
                <a:ea typeface="Calibri" panose="020F0502020204030204" pitchFamily="34" charset="0"/>
                <a:cs typeface="Calibri" panose="020F0502020204030204" pitchFamily="34" charset="0"/>
              </a:rPr>
              <a:t>The </a:t>
            </a:r>
            <a:r>
              <a:rPr lang="en-US" b="1" i="0" dirty="0">
                <a:latin typeface="Calibri" panose="020F0502020204030204" pitchFamily="34" charset="0"/>
                <a:ea typeface="Calibri" panose="020F0502020204030204" pitchFamily="34" charset="0"/>
                <a:cs typeface="Calibri" panose="020F0502020204030204" pitchFamily="34" charset="0"/>
                <a:sym typeface="Arial"/>
              </a:rPr>
              <a:t>Importance of Smallholder Farmers in Europe…</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8DC641"/>
              </a:buClr>
              <a:buSzPts val="3600"/>
              <a:buNone/>
            </a:pPr>
            <a:endParaRPr b="1" dirty="0">
              <a:latin typeface="Calibri" panose="020F0502020204030204" pitchFamily="34" charset="0"/>
              <a:ea typeface="Calibri" panose="020F0502020204030204" pitchFamily="34" charset="0"/>
              <a:cs typeface="Calibri" panose="020F0502020204030204" pitchFamily="34" charset="0"/>
            </a:endParaRPr>
          </a:p>
        </p:txBody>
      </p:sp>
      <p:pic>
        <p:nvPicPr>
          <p:cNvPr id="509" name="Google Shape;509;p24" descr="Open book outline"/>
          <p:cNvPicPr preferRelativeResize="0"/>
          <p:nvPr/>
        </p:nvPicPr>
        <p:blipFill>
          <a:blip r:embed="rId3">
            <a:extLst>
              <a:ext uri="{96DAC541-7B7A-43D3-8B79-37D633B846F1}">
                <asvg:svgBlip xmlns:asvg="http://schemas.microsoft.com/office/drawing/2016/SVG/main" r:embed="rId4"/>
              </a:ext>
            </a:extLst>
          </a:blip>
          <a:srcRect/>
          <a:stretch/>
        </p:blipFill>
        <p:spPr>
          <a:xfrm>
            <a:off x="463845" y="1548530"/>
            <a:ext cx="914400" cy="914400"/>
          </a:xfrm>
          <a:prstGeom prst="rect">
            <a:avLst/>
          </a:prstGeom>
          <a:noFill/>
          <a:ln>
            <a:noFill/>
          </a:ln>
        </p:spPr>
      </p:pic>
      <p:pic>
        <p:nvPicPr>
          <p:cNvPr id="510" name="Google Shape;510;p24" descr="Group outline"/>
          <p:cNvPicPr preferRelativeResize="0"/>
          <p:nvPr/>
        </p:nvPicPr>
        <p:blipFill>
          <a:blip r:embed="rId5">
            <a:extLst>
              <a:ext uri="{96DAC541-7B7A-43D3-8B79-37D633B846F1}">
                <asvg:svgBlip xmlns:asvg="http://schemas.microsoft.com/office/drawing/2016/SVG/main" r:embed="rId6"/>
              </a:ext>
            </a:extLst>
          </a:blip>
          <a:srcRect/>
          <a:stretch/>
        </p:blipFill>
        <p:spPr>
          <a:xfrm>
            <a:off x="463845" y="2630827"/>
            <a:ext cx="914400" cy="914400"/>
          </a:xfrm>
          <a:prstGeom prst="rect">
            <a:avLst/>
          </a:prstGeom>
          <a:noFill/>
          <a:ln>
            <a:noFill/>
          </a:ln>
        </p:spPr>
      </p:pic>
      <p:pic>
        <p:nvPicPr>
          <p:cNvPr id="511" name="Google Shape;511;p24" descr="Road outline"/>
          <p:cNvPicPr preferRelativeResize="0"/>
          <p:nvPr/>
        </p:nvPicPr>
        <p:blipFill>
          <a:blip r:embed="rId7">
            <a:extLst>
              <a:ext uri="{96DAC541-7B7A-43D3-8B79-37D633B846F1}">
                <asvg:svgBlip xmlns:asvg="http://schemas.microsoft.com/office/drawing/2016/SVG/main" r:embed="rId8"/>
              </a:ext>
            </a:extLst>
          </a:blip>
          <a:srcRect/>
          <a:stretch/>
        </p:blipFill>
        <p:spPr>
          <a:xfrm>
            <a:off x="463845" y="3741002"/>
            <a:ext cx="914400" cy="914400"/>
          </a:xfrm>
          <a:prstGeom prst="rect">
            <a:avLst/>
          </a:prstGeom>
          <a:noFill/>
          <a:ln>
            <a:noFill/>
          </a:ln>
        </p:spPr>
      </p:pic>
      <p:pic>
        <p:nvPicPr>
          <p:cNvPr id="512" name="Google Shape;512;p24" descr="Tree With Roots outline"/>
          <p:cNvPicPr preferRelativeResize="0"/>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35368" y="4923792"/>
            <a:ext cx="771355" cy="771355"/>
          </a:xfrm>
          <a:prstGeom prst="rect">
            <a:avLst/>
          </a:prstGeom>
          <a:noFill/>
          <a:ln>
            <a:noFill/>
          </a:ln>
        </p:spPr>
      </p:pic>
    </p:spTree>
    <p:extLst>
      <p:ext uri="{BB962C8B-B14F-4D97-AF65-F5344CB8AC3E}">
        <p14:creationId xmlns:p14="http://schemas.microsoft.com/office/powerpoint/2010/main" val="5595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31" name="Google Shape;231;p4"/>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a:latin typeface="Calibri" panose="020F0502020204030204" pitchFamily="34" charset="0"/>
                <a:ea typeface="Calibri" panose="020F0502020204030204" pitchFamily="34" charset="0"/>
                <a:cs typeface="Calibri" panose="020F0502020204030204" pitchFamily="34" charset="0"/>
              </a:rPr>
              <a:t>What is Agroecology</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4"/>
          <p:cNvSpPr txBox="1">
            <a:spLocks noGrp="1"/>
          </p:cNvSpPr>
          <p:nvPr>
            <p:ph type="body" idx="3"/>
          </p:nvPr>
        </p:nvSpPr>
        <p:spPr>
          <a:xfrm>
            <a:off x="850473" y="1359987"/>
            <a:ext cx="4593363" cy="3982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In this Module, we introduce you to the world of AGROECOLOGY and its relevance in sustainability and climate action. </a:t>
            </a:r>
            <a:endParaRPr dirty="0"/>
          </a:p>
          <a:p>
            <a:pPr marL="0" lvl="0" indent="0" algn="l" rtl="0">
              <a:lnSpc>
                <a:spcPct val="90000"/>
              </a:lnSpc>
              <a:spcBef>
                <a:spcPts val="600"/>
              </a:spcBef>
              <a:spcAft>
                <a:spcPts val="0"/>
              </a:spcAft>
              <a:buClr>
                <a:srgbClr val="000000"/>
              </a:buClr>
              <a:buSzPts val="2400"/>
              <a:buNone/>
            </a:pPr>
            <a:r>
              <a:rPr lang="en-US" dirty="0"/>
              <a:t>After explaining what </a:t>
            </a:r>
            <a:r>
              <a:rPr lang="en-US" dirty="0" err="1"/>
              <a:t>Argoecology</a:t>
            </a:r>
            <a:r>
              <a:rPr lang="en-US" dirty="0"/>
              <a:t> is, we discuss its historical context. At the end of this module, you will understand the benefits of agroecology and your role in moving forward into a more resilient and sustainable future.</a:t>
            </a:r>
            <a:endParaRPr dirty="0"/>
          </a:p>
        </p:txBody>
      </p:sp>
      <p:sp>
        <p:nvSpPr>
          <p:cNvPr id="233" name="Google Shape;233;p4"/>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34" name="Google Shape;234;p4"/>
          <p:cNvSpPr txBox="1">
            <a:spLocks noGrp="1"/>
          </p:cNvSpPr>
          <p:nvPr>
            <p:ph type="body" idx="5"/>
          </p:nvPr>
        </p:nvSpPr>
        <p:spPr>
          <a:xfrm>
            <a:off x="6719882" y="2252978"/>
            <a:ext cx="4908686"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i="0" dirty="0">
                <a:latin typeface="Calibri" panose="020F0502020204030204" pitchFamily="34" charset="0"/>
                <a:ea typeface="Calibri" panose="020F0502020204030204" pitchFamily="34" charset="0"/>
                <a:cs typeface="Calibri" panose="020F0502020204030204" pitchFamily="34" charset="0"/>
                <a:sym typeface="Arial"/>
              </a:rPr>
              <a:t>Historical Context and Evolution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5" name="Google Shape;235;p4"/>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36" name="Google Shape;236;p4"/>
          <p:cNvSpPr txBox="1">
            <a:spLocks noGrp="1"/>
          </p:cNvSpPr>
          <p:nvPr>
            <p:ph type="body" idx="7"/>
          </p:nvPr>
        </p:nvSpPr>
        <p:spPr>
          <a:xfrm>
            <a:off x="6698179" y="3167964"/>
            <a:ext cx="4465067"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b="1" i="0" dirty="0">
                <a:latin typeface="Calibri" panose="020F0502020204030204" pitchFamily="34" charset="0"/>
                <a:ea typeface="Calibri" panose="020F0502020204030204" pitchFamily="34" charset="0"/>
                <a:cs typeface="Calibri" panose="020F0502020204030204" pitchFamily="34" charset="0"/>
                <a:sym typeface="Arial"/>
              </a:rPr>
              <a:t>Benefits of Agroecology</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37" name="Google Shape;237;p4"/>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38" name="Google Shape;238;p4"/>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b="1" i="0" dirty="0">
                <a:latin typeface="Calibri" panose="020F0502020204030204" pitchFamily="34" charset="0"/>
                <a:ea typeface="Calibri" panose="020F0502020204030204" pitchFamily="34" charset="0"/>
                <a:cs typeface="Calibri" panose="020F0502020204030204" pitchFamily="34" charset="0"/>
                <a:sym typeface="Arial"/>
              </a:rPr>
              <a:t>Role of Smallholder Farmers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41" name="Google Shape;241;p4"/>
          <p:cNvSpPr txBox="1">
            <a:spLocks noGrp="1"/>
          </p:cNvSpPr>
          <p:nvPr>
            <p:ph type="body" idx="15"/>
          </p:nvPr>
        </p:nvSpPr>
        <p:spPr>
          <a:xfrm>
            <a:off x="850474" y="325323"/>
            <a:ext cx="5898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Introduction to Agroecology</a:t>
            </a:r>
            <a:endParaRPr/>
          </a:p>
        </p:txBody>
      </p:sp>
      <p:grpSp>
        <p:nvGrpSpPr>
          <p:cNvPr id="242" name="Google Shape;242;p4"/>
          <p:cNvGrpSpPr/>
          <p:nvPr/>
        </p:nvGrpSpPr>
        <p:grpSpPr>
          <a:xfrm rot="3730759">
            <a:off x="10867814" y="245891"/>
            <a:ext cx="949887" cy="1163493"/>
            <a:chOff x="7602444" y="4967675"/>
            <a:chExt cx="483620" cy="592374"/>
          </a:xfrm>
        </p:grpSpPr>
        <p:grpSp>
          <p:nvGrpSpPr>
            <p:cNvPr id="243" name="Google Shape;243;p4"/>
            <p:cNvGrpSpPr/>
            <p:nvPr/>
          </p:nvGrpSpPr>
          <p:grpSpPr>
            <a:xfrm>
              <a:off x="7618661" y="4967675"/>
              <a:ext cx="467403" cy="507609"/>
              <a:chOff x="2251964" y="3590497"/>
              <a:chExt cx="467403" cy="507609"/>
            </a:xfrm>
          </p:grpSpPr>
          <p:sp>
            <p:nvSpPr>
              <p:cNvPr id="244" name="Google Shape;244;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4"/>
            <p:cNvGrpSpPr/>
            <p:nvPr/>
          </p:nvGrpSpPr>
          <p:grpSpPr>
            <a:xfrm>
              <a:off x="7602444" y="4993761"/>
              <a:ext cx="421973" cy="566288"/>
              <a:chOff x="2235747" y="3616583"/>
              <a:chExt cx="421973" cy="566288"/>
            </a:xfrm>
          </p:grpSpPr>
          <p:sp>
            <p:nvSpPr>
              <p:cNvPr id="248" name="Google Shape;248;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Well Done!!! </a:t>
            </a:r>
            <a:r>
              <a:rPr lang="en-IE" sz="3600" dirty="0"/>
              <a:t>You have just completed Module 1…keep going on this learning journey.</a:t>
            </a:r>
          </a:p>
          <a:p>
            <a:pPr>
              <a:lnSpc>
                <a:spcPct val="110000"/>
              </a:lnSpc>
            </a:pPr>
            <a:r>
              <a:rPr lang="en-IE" sz="3600" dirty="0"/>
              <a:t>In Module 2 we discuss Policies &amp; Frameworks that support Agroecology.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What is Agroecology?</a:t>
            </a:r>
            <a:endParaRPr/>
          </a:p>
        </p:txBody>
      </p:sp>
      <p:sp>
        <p:nvSpPr>
          <p:cNvPr id="256" name="Google Shape;256;p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body" idx="1"/>
          </p:nvPr>
        </p:nvSpPr>
        <p:spPr>
          <a:xfrm>
            <a:off x="898357" y="1420553"/>
            <a:ext cx="5921543" cy="37534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0" i="0" dirty="0">
                <a:latin typeface="Calibri" panose="020F0502020204030204" pitchFamily="34" charset="0"/>
                <a:ea typeface="Calibri" panose="020F0502020204030204" pitchFamily="34" charset="0"/>
                <a:cs typeface="Calibri" panose="020F0502020204030204" pitchFamily="34" charset="0"/>
                <a:sym typeface="Arial"/>
              </a:rPr>
              <a:t>Agroecology is a holistic and integrated approach that simultaneously applies ecological and social concepts and principles to the design and management of sustainable agriculture and food systems. It seeks to </a:t>
            </a:r>
            <a:r>
              <a:rPr lang="en-US" b="0" i="0" dirty="0" err="1">
                <a:latin typeface="Calibri" panose="020F0502020204030204" pitchFamily="34" charset="0"/>
                <a:ea typeface="Calibri" panose="020F0502020204030204" pitchFamily="34" charset="0"/>
                <a:cs typeface="Calibri" panose="020F0502020204030204" pitchFamily="34" charset="0"/>
                <a:sym typeface="Arial"/>
              </a:rPr>
              <a:t>optimise</a:t>
            </a:r>
            <a:r>
              <a:rPr lang="en-US" b="0" i="0" dirty="0">
                <a:latin typeface="Calibri" panose="020F0502020204030204" pitchFamily="34" charset="0"/>
                <a:ea typeface="Calibri" panose="020F0502020204030204" pitchFamily="34" charset="0"/>
                <a:cs typeface="Calibri" panose="020F0502020204030204" pitchFamily="34" charset="0"/>
                <a:sym typeface="Arial"/>
              </a:rPr>
              <a:t> the interactions between plants, animals, humans and the environment while also addressing the need for socially equitable food systems within which people can exercise choice over what they eat and how and where it is produced. </a:t>
            </a:r>
          </a:p>
        </p:txBody>
      </p:sp>
      <p:sp>
        <p:nvSpPr>
          <p:cNvPr id="262" name="Google Shape;262;p6"/>
          <p:cNvSpPr txBox="1">
            <a:spLocks noGrp="1"/>
          </p:cNvSpPr>
          <p:nvPr>
            <p:ph type="body" idx="2"/>
          </p:nvPr>
        </p:nvSpPr>
        <p:spPr>
          <a:xfrm>
            <a:off x="898357" y="691368"/>
            <a:ext cx="578622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dirty="0"/>
              <a:t>But first what is Agroecology?</a:t>
            </a:r>
            <a:endParaRPr dirty="0"/>
          </a:p>
          <a:p>
            <a:pPr marL="0" lvl="0" indent="0" algn="l" rtl="0">
              <a:lnSpc>
                <a:spcPct val="90000"/>
              </a:lnSpc>
              <a:spcBef>
                <a:spcPts val="1000"/>
              </a:spcBef>
              <a:spcAft>
                <a:spcPts val="0"/>
              </a:spcAft>
              <a:buClr>
                <a:srgbClr val="000000"/>
              </a:buClr>
              <a:buSzPts val="3600"/>
              <a:buNone/>
            </a:pPr>
            <a:endParaRPr dirty="0"/>
          </a:p>
        </p:txBody>
      </p:sp>
      <p:pic>
        <p:nvPicPr>
          <p:cNvPr id="263" name="Google Shape;263;p6"/>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DDE6-2BD3-37E4-4BEB-D56624F038BE}"/>
              </a:ext>
            </a:extLst>
          </p:cNvPr>
          <p:cNvSpPr>
            <a:spLocks noGrp="1"/>
          </p:cNvSpPr>
          <p:nvPr>
            <p:ph type="body" idx="1"/>
          </p:nvPr>
        </p:nvSpPr>
        <p:spPr>
          <a:xfrm>
            <a:off x="694431" y="1404749"/>
            <a:ext cx="5055171" cy="3808175"/>
          </a:xfrm>
        </p:spPr>
        <p:txBody>
          <a:bodyPr/>
          <a:lstStyle/>
          <a:p>
            <a:r>
              <a:rPr lang="en-US" dirty="0"/>
              <a:t>Agroecology is rooted in a deep understanding of the interactions between </a:t>
            </a:r>
            <a:r>
              <a:rPr lang="en-US" b="1" dirty="0"/>
              <a:t>plants, animals, humans, and the environment</a:t>
            </a:r>
            <a:r>
              <a:rPr lang="en-US" dirty="0"/>
              <a:t> within agricultural systems.</a:t>
            </a:r>
          </a:p>
          <a:p>
            <a:endParaRPr lang="en-IE" dirty="0"/>
          </a:p>
        </p:txBody>
      </p:sp>
      <p:pic>
        <p:nvPicPr>
          <p:cNvPr id="5" name="Picture Placeholder 4" descr="Backyard chicken in garden">
            <a:extLst>
              <a:ext uri="{FF2B5EF4-FFF2-40B4-BE49-F238E27FC236}">
                <a16:creationId xmlns:a16="http://schemas.microsoft.com/office/drawing/2014/main" id="{295D3F7C-3E5A-A16C-A4E9-94518AD3C95E}"/>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a:fillRect/>
          </a:stretch>
        </p:blipFill>
        <p:spPr/>
      </p:pic>
      <p:grpSp>
        <p:nvGrpSpPr>
          <p:cNvPr id="6" name="Google Shape;321;p11">
            <a:extLst>
              <a:ext uri="{FF2B5EF4-FFF2-40B4-BE49-F238E27FC236}">
                <a16:creationId xmlns:a16="http://schemas.microsoft.com/office/drawing/2014/main" id="{934C3081-540D-7021-C97D-564086705BD2}"/>
              </a:ext>
            </a:extLst>
          </p:cNvPr>
          <p:cNvGrpSpPr/>
          <p:nvPr/>
        </p:nvGrpSpPr>
        <p:grpSpPr>
          <a:xfrm rot="3730759">
            <a:off x="6010823" y="563287"/>
            <a:ext cx="949887" cy="1163493"/>
            <a:chOff x="7602444" y="4967675"/>
            <a:chExt cx="483620" cy="592374"/>
          </a:xfrm>
        </p:grpSpPr>
        <p:grpSp>
          <p:nvGrpSpPr>
            <p:cNvPr id="7" name="Google Shape;322;p11">
              <a:extLst>
                <a:ext uri="{FF2B5EF4-FFF2-40B4-BE49-F238E27FC236}">
                  <a16:creationId xmlns:a16="http://schemas.microsoft.com/office/drawing/2014/main" id="{4E78002A-AD92-967C-46A8-8320A46184B5}"/>
                </a:ext>
              </a:extLst>
            </p:cNvPr>
            <p:cNvGrpSpPr/>
            <p:nvPr/>
          </p:nvGrpSpPr>
          <p:grpSpPr>
            <a:xfrm>
              <a:off x="7618661" y="4967675"/>
              <a:ext cx="467403" cy="507609"/>
              <a:chOff x="2251964" y="3590497"/>
              <a:chExt cx="467403" cy="507609"/>
            </a:xfrm>
          </p:grpSpPr>
          <p:sp>
            <p:nvSpPr>
              <p:cNvPr id="11" name="Google Shape;323;p11">
                <a:extLst>
                  <a:ext uri="{FF2B5EF4-FFF2-40B4-BE49-F238E27FC236}">
                    <a16:creationId xmlns:a16="http://schemas.microsoft.com/office/drawing/2014/main" id="{A6F8ABB7-9694-B04D-6086-D2422A45A41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24;p11">
                <a:extLst>
                  <a:ext uri="{FF2B5EF4-FFF2-40B4-BE49-F238E27FC236}">
                    <a16:creationId xmlns:a16="http://schemas.microsoft.com/office/drawing/2014/main" id="{8B41CD39-BCDC-7FBA-0CDB-DC56F57F7E7B}"/>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5;p11">
                <a:extLst>
                  <a:ext uri="{FF2B5EF4-FFF2-40B4-BE49-F238E27FC236}">
                    <a16:creationId xmlns:a16="http://schemas.microsoft.com/office/drawing/2014/main" id="{5DDCD848-FC07-229F-E7F9-DF7D3F6F19F3}"/>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326;p11">
              <a:extLst>
                <a:ext uri="{FF2B5EF4-FFF2-40B4-BE49-F238E27FC236}">
                  <a16:creationId xmlns:a16="http://schemas.microsoft.com/office/drawing/2014/main" id="{6B74D2ED-DA4C-933A-C455-319602D8FA7F}"/>
                </a:ext>
              </a:extLst>
            </p:cNvPr>
            <p:cNvGrpSpPr/>
            <p:nvPr/>
          </p:nvGrpSpPr>
          <p:grpSpPr>
            <a:xfrm>
              <a:off x="7602444" y="4993761"/>
              <a:ext cx="421973" cy="566288"/>
              <a:chOff x="2235747" y="3616583"/>
              <a:chExt cx="421973" cy="566288"/>
            </a:xfrm>
          </p:grpSpPr>
          <p:sp>
            <p:nvSpPr>
              <p:cNvPr id="9" name="Google Shape;327;p11">
                <a:extLst>
                  <a:ext uri="{FF2B5EF4-FFF2-40B4-BE49-F238E27FC236}">
                    <a16:creationId xmlns:a16="http://schemas.microsoft.com/office/drawing/2014/main" id="{8ACCF968-0C66-479D-0C96-959B5AEA690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8;p11">
                <a:extLst>
                  <a:ext uri="{FF2B5EF4-FFF2-40B4-BE49-F238E27FC236}">
                    <a16:creationId xmlns:a16="http://schemas.microsoft.com/office/drawing/2014/main" id="{2814C663-4E44-9250-C665-A4C7E9AA891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8893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DE73CA-F1D0-9D2C-B5BA-47784DF20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880" y="261710"/>
            <a:ext cx="9467705" cy="6883710"/>
          </a:xfrm>
          <a:prstGeom prst="rect">
            <a:avLst/>
          </a:prstGeom>
          <a:noFill/>
        </p:spPr>
      </p:pic>
      <p:pic>
        <p:nvPicPr>
          <p:cNvPr id="4" name="Online Media 3" title="Agroecology for Sustainable Food Systems">
            <a:hlinkClick r:id="" action="ppaction://media"/>
            <a:extLst>
              <a:ext uri="{FF2B5EF4-FFF2-40B4-BE49-F238E27FC236}">
                <a16:creationId xmlns:a16="http://schemas.microsoft.com/office/drawing/2014/main" id="{ADE0D9F7-7F30-1D89-D7EC-4CEFE70DA631}"/>
              </a:ext>
            </a:extLst>
          </p:cNvPr>
          <p:cNvPicPr>
            <a:picLocks noRot="1" noChangeAspect="1"/>
          </p:cNvPicPr>
          <p:nvPr>
            <a:videoFile r:link="rId1"/>
          </p:nvPr>
        </p:nvPicPr>
        <p:blipFill>
          <a:blip r:embed="rId4"/>
          <a:stretch>
            <a:fillRect/>
          </a:stretch>
        </p:blipFill>
        <p:spPr>
          <a:xfrm>
            <a:off x="954936" y="885825"/>
            <a:ext cx="7158072" cy="4429125"/>
          </a:xfrm>
          <a:prstGeom prst="rect">
            <a:avLst/>
          </a:prstGeom>
        </p:spPr>
      </p:pic>
      <p:sp>
        <p:nvSpPr>
          <p:cNvPr id="7" name="TextBox 6">
            <a:extLst>
              <a:ext uri="{FF2B5EF4-FFF2-40B4-BE49-F238E27FC236}">
                <a16:creationId xmlns:a16="http://schemas.microsoft.com/office/drawing/2014/main" id="{020A315D-4CB6-2021-2E24-486A7D41E653}"/>
              </a:ext>
            </a:extLst>
          </p:cNvPr>
          <p:cNvSpPr txBox="1"/>
          <p:nvPr/>
        </p:nvSpPr>
        <p:spPr>
          <a:xfrm>
            <a:off x="1057419" y="5708232"/>
            <a:ext cx="3381231" cy="461665"/>
          </a:xfrm>
          <a:prstGeom prst="rect">
            <a:avLst/>
          </a:prstGeom>
          <a:noFill/>
        </p:spPr>
        <p:txBody>
          <a:bodyPr wrap="square">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hlinkClick r:id="rId5"/>
              </a:rPr>
              <a:t>Agroecology for Sustainable Food Systems (youtube.com)</a:t>
            </a:r>
            <a:endParaRPr lang="en-IE" sz="12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D0DF161-6C26-2870-2E8C-C9CA0FDB1DBE}"/>
              </a:ext>
            </a:extLst>
          </p:cNvPr>
          <p:cNvSpPr txBox="1"/>
          <p:nvPr/>
        </p:nvSpPr>
        <p:spPr>
          <a:xfrm>
            <a:off x="8724900" y="1171575"/>
            <a:ext cx="2876550" cy="3416320"/>
          </a:xfrm>
          <a:prstGeom prst="rect">
            <a:avLst/>
          </a:prstGeom>
          <a:noFill/>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In this short video, you get a brief introduction to what Agroecology is and how relevant it is to achieving our Sustainable Development Goals (SDGs) </a:t>
            </a:r>
          </a:p>
        </p:txBody>
      </p:sp>
    </p:spTree>
    <p:extLst>
      <p:ext uri="{BB962C8B-B14F-4D97-AF65-F5344CB8AC3E}">
        <p14:creationId xmlns:p14="http://schemas.microsoft.com/office/powerpoint/2010/main" val="15057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6DB8B-4700-0D87-3671-344D32A26FDF}"/>
              </a:ext>
            </a:extLst>
          </p:cNvPr>
          <p:cNvSpPr>
            <a:spLocks noGrp="1"/>
          </p:cNvSpPr>
          <p:nvPr>
            <p:ph type="body" idx="1"/>
          </p:nvPr>
        </p:nvSpPr>
        <p:spPr>
          <a:xfrm>
            <a:off x="876301" y="1584286"/>
            <a:ext cx="5197642" cy="3025975"/>
          </a:xfrm>
        </p:spPr>
        <p:txBody>
          <a:bodyPr/>
          <a:lstStyle/>
          <a:p>
            <a:pPr marL="0" indent="0" algn="ctr"/>
            <a:r>
              <a:rPr lang="en-US" sz="3600" dirty="0"/>
              <a:t> Agroecology applies ecological principles and concepts to the </a:t>
            </a:r>
            <a:r>
              <a:rPr lang="en-US" sz="3600" b="1" dirty="0"/>
              <a:t>study</a:t>
            </a:r>
            <a:r>
              <a:rPr lang="en-US" sz="3600" dirty="0"/>
              <a:t>, </a:t>
            </a:r>
            <a:r>
              <a:rPr lang="en-US" sz="3600" b="1" dirty="0"/>
              <a:t>design</a:t>
            </a:r>
            <a:r>
              <a:rPr lang="en-US" sz="3600" dirty="0"/>
              <a:t> and </a:t>
            </a:r>
            <a:r>
              <a:rPr lang="en-US" sz="3600" b="1" dirty="0"/>
              <a:t>management</a:t>
            </a:r>
            <a:r>
              <a:rPr lang="en-US" sz="3600" dirty="0"/>
              <a:t> of sustainable food systems. </a:t>
            </a:r>
            <a:endParaRPr lang="en-IE" sz="3600" dirty="0"/>
          </a:p>
        </p:txBody>
      </p:sp>
      <p:sp>
        <p:nvSpPr>
          <p:cNvPr id="6" name="TextBox 5">
            <a:extLst>
              <a:ext uri="{FF2B5EF4-FFF2-40B4-BE49-F238E27FC236}">
                <a16:creationId xmlns:a16="http://schemas.microsoft.com/office/drawing/2014/main" id="{30142127-063F-48B8-8888-D818EF1E4E4B}"/>
              </a:ext>
            </a:extLst>
          </p:cNvPr>
          <p:cNvSpPr txBox="1"/>
          <p:nvPr/>
        </p:nvSpPr>
        <p:spPr>
          <a:xfrm>
            <a:off x="6648450" y="1187063"/>
            <a:ext cx="5219700"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Agroecology promotes </a:t>
            </a:r>
            <a:r>
              <a:rPr lang="en-US" sz="2400" b="1" dirty="0">
                <a:solidFill>
                  <a:srgbClr val="92D050"/>
                </a:solidFill>
                <a:latin typeface="Calibri" panose="020F0502020204030204" pitchFamily="34" charset="0"/>
                <a:ea typeface="Calibri" panose="020F0502020204030204" pitchFamily="34" charset="0"/>
                <a:cs typeface="Calibri" panose="020F0502020204030204" pitchFamily="34" charset="0"/>
              </a:rPr>
              <a:t>rural development and a social dimension </a:t>
            </a:r>
            <a:r>
              <a:rPr lang="en-US" sz="2400" dirty="0">
                <a:latin typeface="Calibri" panose="020F0502020204030204" pitchFamily="34" charset="0"/>
                <a:ea typeface="Calibri" panose="020F0502020204030204" pitchFamily="34" charset="0"/>
                <a:cs typeface="Calibri" panose="020F0502020204030204" pitchFamily="34" charset="0"/>
              </a:rPr>
              <a:t>that closely links farmers, consumers, governments, and all other actors in the food value chain.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Agroecology is</a:t>
            </a:r>
            <a:r>
              <a:rPr lang="en-US" sz="2400" b="1" dirty="0">
                <a:solidFill>
                  <a:srgbClr val="92D05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8DC641"/>
                </a:solidFill>
                <a:latin typeface="Calibri" panose="020F0502020204030204" pitchFamily="34" charset="0"/>
                <a:ea typeface="Calibri" panose="020F0502020204030204" pitchFamily="34" charset="0"/>
                <a:cs typeface="Calibri" panose="020F0502020204030204" pitchFamily="34" charset="0"/>
              </a:rPr>
              <a:t>knowledge-driven</a:t>
            </a:r>
            <a:r>
              <a:rPr lang="en-US" sz="24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Agroecology </a:t>
            </a:r>
            <a:r>
              <a:rPr lang="en-US" sz="2400" b="1" dirty="0">
                <a:solidFill>
                  <a:srgbClr val="92D050"/>
                </a:solidFill>
                <a:latin typeface="Calibri" panose="020F0502020204030204" pitchFamily="34" charset="0"/>
                <a:ea typeface="Calibri" panose="020F0502020204030204" pitchFamily="34" charset="0"/>
                <a:cs typeface="Calibri" panose="020F0502020204030204" pitchFamily="34" charset="0"/>
              </a:rPr>
              <a:t>reconnects people </a:t>
            </a:r>
            <a:r>
              <a:rPr lang="en-US" sz="2400" dirty="0">
                <a:latin typeface="Calibri" panose="020F0502020204030204" pitchFamily="34" charset="0"/>
                <a:ea typeface="Calibri" panose="020F0502020204030204" pitchFamily="34" charset="0"/>
                <a:cs typeface="Calibri" panose="020F0502020204030204" pitchFamily="34" charset="0"/>
              </a:rPr>
              <a:t>to their food and producers to consumers making healthy food accessible to all consumers, and available for its use in healthy and sustainable diets.</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oogle Shape;321;p11">
            <a:extLst>
              <a:ext uri="{FF2B5EF4-FFF2-40B4-BE49-F238E27FC236}">
                <a16:creationId xmlns:a16="http://schemas.microsoft.com/office/drawing/2014/main" id="{F0ADD862-0733-5993-7058-56886E8FA0AB}"/>
              </a:ext>
            </a:extLst>
          </p:cNvPr>
          <p:cNvGrpSpPr/>
          <p:nvPr/>
        </p:nvGrpSpPr>
        <p:grpSpPr>
          <a:xfrm rot="3730759">
            <a:off x="10980895" y="220390"/>
            <a:ext cx="949887" cy="1163493"/>
            <a:chOff x="7602444" y="4967675"/>
            <a:chExt cx="483620" cy="592374"/>
          </a:xfrm>
        </p:grpSpPr>
        <p:grpSp>
          <p:nvGrpSpPr>
            <p:cNvPr id="8" name="Google Shape;322;p11">
              <a:extLst>
                <a:ext uri="{FF2B5EF4-FFF2-40B4-BE49-F238E27FC236}">
                  <a16:creationId xmlns:a16="http://schemas.microsoft.com/office/drawing/2014/main" id="{5572D0B4-5C29-7A74-182A-1D3589F361B0}"/>
                </a:ext>
              </a:extLst>
            </p:cNvPr>
            <p:cNvGrpSpPr/>
            <p:nvPr/>
          </p:nvGrpSpPr>
          <p:grpSpPr>
            <a:xfrm>
              <a:off x="7618661" y="4967675"/>
              <a:ext cx="467403" cy="507609"/>
              <a:chOff x="2251964" y="3590497"/>
              <a:chExt cx="467403" cy="507609"/>
            </a:xfrm>
          </p:grpSpPr>
          <p:sp>
            <p:nvSpPr>
              <p:cNvPr id="12" name="Google Shape;323;p11">
                <a:extLst>
                  <a:ext uri="{FF2B5EF4-FFF2-40B4-BE49-F238E27FC236}">
                    <a16:creationId xmlns:a16="http://schemas.microsoft.com/office/drawing/2014/main" id="{C1D1DB99-7828-C510-26CB-8C089368420B}"/>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4;p11">
                <a:extLst>
                  <a:ext uri="{FF2B5EF4-FFF2-40B4-BE49-F238E27FC236}">
                    <a16:creationId xmlns:a16="http://schemas.microsoft.com/office/drawing/2014/main" id="{A76D2F01-1D1F-D78B-8AAC-C889B64BB30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25;p11">
                <a:extLst>
                  <a:ext uri="{FF2B5EF4-FFF2-40B4-BE49-F238E27FC236}">
                    <a16:creationId xmlns:a16="http://schemas.microsoft.com/office/drawing/2014/main" id="{77BC9B8A-0B19-9CD2-FBDE-C3C958CFF0F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326;p11">
              <a:extLst>
                <a:ext uri="{FF2B5EF4-FFF2-40B4-BE49-F238E27FC236}">
                  <a16:creationId xmlns:a16="http://schemas.microsoft.com/office/drawing/2014/main" id="{2E5C3B2B-8E10-4649-9CC0-6949AC84842D}"/>
                </a:ext>
              </a:extLst>
            </p:cNvPr>
            <p:cNvGrpSpPr/>
            <p:nvPr/>
          </p:nvGrpSpPr>
          <p:grpSpPr>
            <a:xfrm>
              <a:off x="7602444" y="4993761"/>
              <a:ext cx="421973" cy="566288"/>
              <a:chOff x="2235747" y="3616583"/>
              <a:chExt cx="421973" cy="566288"/>
            </a:xfrm>
          </p:grpSpPr>
          <p:sp>
            <p:nvSpPr>
              <p:cNvPr id="10" name="Google Shape;327;p11">
                <a:extLst>
                  <a:ext uri="{FF2B5EF4-FFF2-40B4-BE49-F238E27FC236}">
                    <a16:creationId xmlns:a16="http://schemas.microsoft.com/office/drawing/2014/main" id="{2B27651B-E52E-94C6-E00E-0D99DB704B7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8;p11">
                <a:extLst>
                  <a:ext uri="{FF2B5EF4-FFF2-40B4-BE49-F238E27FC236}">
                    <a16:creationId xmlns:a16="http://schemas.microsoft.com/office/drawing/2014/main" id="{6497E38C-235F-BF03-2108-7435D14A0618}"/>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77524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FB731C-6FA0-55EC-9C42-2A67DA1701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491" y="2026619"/>
            <a:ext cx="11118163" cy="3640391"/>
          </a:xfrm>
          <a:prstGeom prst="rect">
            <a:avLst/>
          </a:prstGeom>
        </p:spPr>
      </p:pic>
      <p:sp>
        <p:nvSpPr>
          <p:cNvPr id="288" name="Google Shape;288;p7"/>
          <p:cNvSpPr txBox="1"/>
          <p:nvPr/>
        </p:nvSpPr>
        <p:spPr>
          <a:xfrm>
            <a:off x="889338" y="590457"/>
            <a:ext cx="10126493"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dirty="0">
                <a:solidFill>
                  <a:srgbClr val="000000"/>
                </a:solidFill>
                <a:latin typeface="Calibri"/>
                <a:ea typeface="Calibri"/>
                <a:cs typeface="Calibri"/>
                <a:sym typeface="Calibri"/>
              </a:rPr>
              <a:t>Agroecology represents a shift towards more integrated, ecologically sound, and sustainable farming practices.    </a:t>
            </a:r>
            <a:r>
              <a:rPr lang="en-US" sz="2800" b="1" dirty="0">
                <a:solidFill>
                  <a:srgbClr val="8DC641"/>
                </a:solidFill>
                <a:latin typeface="Calibri"/>
                <a:ea typeface="Calibri"/>
                <a:cs typeface="Calibri"/>
                <a:sym typeface="Calibri"/>
              </a:rPr>
              <a:t>The 10 Elements of Agroecology are:</a:t>
            </a:r>
            <a:endParaRPr sz="2800" dirty="0">
              <a:solidFill>
                <a:srgbClr val="8DC641"/>
              </a:solidFill>
            </a:endParaRPr>
          </a:p>
          <a:p>
            <a:pPr marL="0" marR="0" lvl="0" indent="0" algn="l" rtl="0">
              <a:lnSpc>
                <a:spcPct val="90000"/>
              </a:lnSpc>
              <a:spcBef>
                <a:spcPts val="100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1EB00BD7-A610-0A1F-8D32-22470A5C6001}"/>
              </a:ext>
            </a:extLst>
          </p:cNvPr>
          <p:cNvSpPr txBox="1"/>
          <p:nvPr/>
        </p:nvSpPr>
        <p:spPr>
          <a:xfrm>
            <a:off x="1097279" y="3341205"/>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Diversity</a:t>
            </a:r>
          </a:p>
        </p:txBody>
      </p:sp>
      <p:sp>
        <p:nvSpPr>
          <p:cNvPr id="7" name="TextBox 6">
            <a:extLst>
              <a:ext uri="{FF2B5EF4-FFF2-40B4-BE49-F238E27FC236}">
                <a16:creationId xmlns:a16="http://schemas.microsoft.com/office/drawing/2014/main" id="{CD567251-5E58-6FE1-3FA8-F352D8AB65F1}"/>
              </a:ext>
            </a:extLst>
          </p:cNvPr>
          <p:cNvSpPr txBox="1"/>
          <p:nvPr/>
        </p:nvSpPr>
        <p:spPr>
          <a:xfrm>
            <a:off x="9569193" y="5012684"/>
            <a:ext cx="1751287"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Circular &amp; Solidarity Economy</a:t>
            </a:r>
          </a:p>
        </p:txBody>
      </p:sp>
      <p:sp>
        <p:nvSpPr>
          <p:cNvPr id="8" name="TextBox 7">
            <a:extLst>
              <a:ext uri="{FF2B5EF4-FFF2-40B4-BE49-F238E27FC236}">
                <a16:creationId xmlns:a16="http://schemas.microsoft.com/office/drawing/2014/main" id="{3400DCBA-AAAE-61F9-874B-6A014926B3FA}"/>
              </a:ext>
            </a:extLst>
          </p:cNvPr>
          <p:cNvSpPr txBox="1"/>
          <p:nvPr/>
        </p:nvSpPr>
        <p:spPr>
          <a:xfrm>
            <a:off x="7203205" y="5012684"/>
            <a:ext cx="2017193"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Responsible Governance</a:t>
            </a:r>
          </a:p>
        </p:txBody>
      </p:sp>
      <p:sp>
        <p:nvSpPr>
          <p:cNvPr id="9" name="TextBox 8">
            <a:extLst>
              <a:ext uri="{FF2B5EF4-FFF2-40B4-BE49-F238E27FC236}">
                <a16:creationId xmlns:a16="http://schemas.microsoft.com/office/drawing/2014/main" id="{EBB035B1-0E07-B6FD-FECD-F3912BA667A3}"/>
              </a:ext>
            </a:extLst>
          </p:cNvPr>
          <p:cNvSpPr txBox="1"/>
          <p:nvPr/>
        </p:nvSpPr>
        <p:spPr>
          <a:xfrm>
            <a:off x="5136842" y="5012684"/>
            <a:ext cx="2017193"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Culture &amp; Food Traditions</a:t>
            </a:r>
          </a:p>
        </p:txBody>
      </p:sp>
      <p:sp>
        <p:nvSpPr>
          <p:cNvPr id="10" name="TextBox 9">
            <a:extLst>
              <a:ext uri="{FF2B5EF4-FFF2-40B4-BE49-F238E27FC236}">
                <a16:creationId xmlns:a16="http://schemas.microsoft.com/office/drawing/2014/main" id="{1D86CCDB-BCAF-D0A7-DCA0-FE52CF39C25B}"/>
              </a:ext>
            </a:extLst>
          </p:cNvPr>
          <p:cNvSpPr txBox="1"/>
          <p:nvPr/>
        </p:nvSpPr>
        <p:spPr>
          <a:xfrm>
            <a:off x="3023029" y="5012684"/>
            <a:ext cx="1918448"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Human &amp; Social Values</a:t>
            </a:r>
          </a:p>
        </p:txBody>
      </p:sp>
      <p:sp>
        <p:nvSpPr>
          <p:cNvPr id="11" name="TextBox 10">
            <a:extLst>
              <a:ext uri="{FF2B5EF4-FFF2-40B4-BE49-F238E27FC236}">
                <a16:creationId xmlns:a16="http://schemas.microsoft.com/office/drawing/2014/main" id="{6E8F27BE-CD8A-92DF-164F-09FD31D73E90}"/>
              </a:ext>
            </a:extLst>
          </p:cNvPr>
          <p:cNvSpPr txBox="1"/>
          <p:nvPr/>
        </p:nvSpPr>
        <p:spPr>
          <a:xfrm>
            <a:off x="1097279" y="5012684"/>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Resilience</a:t>
            </a:r>
          </a:p>
        </p:txBody>
      </p:sp>
      <p:sp>
        <p:nvSpPr>
          <p:cNvPr id="12" name="TextBox 11">
            <a:extLst>
              <a:ext uri="{FF2B5EF4-FFF2-40B4-BE49-F238E27FC236}">
                <a16:creationId xmlns:a16="http://schemas.microsoft.com/office/drawing/2014/main" id="{336161F6-B4A4-C798-139B-E0B8A6A98DC4}"/>
              </a:ext>
            </a:extLst>
          </p:cNvPr>
          <p:cNvSpPr txBox="1"/>
          <p:nvPr/>
        </p:nvSpPr>
        <p:spPr>
          <a:xfrm>
            <a:off x="2985312" y="3338228"/>
            <a:ext cx="2151530"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Co-creation &amp; sharing of knowledge</a:t>
            </a:r>
          </a:p>
        </p:txBody>
      </p:sp>
      <p:sp>
        <p:nvSpPr>
          <p:cNvPr id="13" name="TextBox 12">
            <a:extLst>
              <a:ext uri="{FF2B5EF4-FFF2-40B4-BE49-F238E27FC236}">
                <a16:creationId xmlns:a16="http://schemas.microsoft.com/office/drawing/2014/main" id="{13E2F003-CC1F-2366-99A2-4124DEC2D702}"/>
              </a:ext>
            </a:extLst>
          </p:cNvPr>
          <p:cNvSpPr txBox="1"/>
          <p:nvPr/>
        </p:nvSpPr>
        <p:spPr>
          <a:xfrm>
            <a:off x="5382407" y="3313365"/>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Synergies</a:t>
            </a:r>
          </a:p>
        </p:txBody>
      </p:sp>
      <p:sp>
        <p:nvSpPr>
          <p:cNvPr id="14" name="TextBox 13">
            <a:extLst>
              <a:ext uri="{FF2B5EF4-FFF2-40B4-BE49-F238E27FC236}">
                <a16:creationId xmlns:a16="http://schemas.microsoft.com/office/drawing/2014/main" id="{0E4787B0-10D9-36D3-7C46-C889A3C4C54C}"/>
              </a:ext>
            </a:extLst>
          </p:cNvPr>
          <p:cNvSpPr txBox="1"/>
          <p:nvPr/>
        </p:nvSpPr>
        <p:spPr>
          <a:xfrm>
            <a:off x="7399600" y="3345648"/>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Efficiency</a:t>
            </a:r>
          </a:p>
        </p:txBody>
      </p:sp>
      <p:sp>
        <p:nvSpPr>
          <p:cNvPr id="15" name="TextBox 14">
            <a:extLst>
              <a:ext uri="{FF2B5EF4-FFF2-40B4-BE49-F238E27FC236}">
                <a16:creationId xmlns:a16="http://schemas.microsoft.com/office/drawing/2014/main" id="{71EEC3FF-0EF2-C619-7C84-903A6D8B9AE9}"/>
              </a:ext>
            </a:extLst>
          </p:cNvPr>
          <p:cNvSpPr txBox="1"/>
          <p:nvPr/>
        </p:nvSpPr>
        <p:spPr>
          <a:xfrm>
            <a:off x="9582441" y="3338228"/>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Recycling</a:t>
            </a:r>
          </a:p>
        </p:txBody>
      </p:sp>
      <p:sp>
        <p:nvSpPr>
          <p:cNvPr id="16" name="TextBox 15">
            <a:extLst>
              <a:ext uri="{FF2B5EF4-FFF2-40B4-BE49-F238E27FC236}">
                <a16:creationId xmlns:a16="http://schemas.microsoft.com/office/drawing/2014/main" id="{C1BF015A-105F-2AAA-3A6F-ACCC6549F657}"/>
              </a:ext>
            </a:extLst>
          </p:cNvPr>
          <p:cNvSpPr txBox="1"/>
          <p:nvPr/>
        </p:nvSpPr>
        <p:spPr>
          <a:xfrm>
            <a:off x="9839926" y="5888684"/>
            <a:ext cx="1751287"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hlinkClick r:id="rId3" action="ppaction://hlinkfile"/>
              </a:rPr>
              <a:t>Source</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948490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8669</TotalTime>
  <Words>2162</Words>
  <Application>Microsoft Office PowerPoint</Application>
  <PresentationFormat>Widescreen</PresentationFormat>
  <Paragraphs>155</Paragraphs>
  <Slides>30</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Lato Black</vt:lpstr>
      <vt:lpstr>Montserrat Light</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8</cp:revision>
  <dcterms:created xsi:type="dcterms:W3CDTF">2020-10-14T13:32:04Z</dcterms:created>
  <dcterms:modified xsi:type="dcterms:W3CDTF">2024-07-24T15:12:04Z</dcterms:modified>
</cp:coreProperties>
</file>